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62" r:id="rId2"/>
    <p:sldId id="256" r:id="rId3"/>
    <p:sldId id="361" r:id="rId4"/>
    <p:sldId id="311" r:id="rId5"/>
    <p:sldId id="257" r:id="rId6"/>
    <p:sldId id="296" r:id="rId7"/>
    <p:sldId id="308" r:id="rId8"/>
    <p:sldId id="298" r:id="rId9"/>
    <p:sldId id="307" r:id="rId10"/>
    <p:sldId id="300" r:id="rId11"/>
    <p:sldId id="302" r:id="rId12"/>
    <p:sldId id="304" r:id="rId13"/>
    <p:sldId id="303" r:id="rId14"/>
    <p:sldId id="305" r:id="rId15"/>
    <p:sldId id="309" r:id="rId16"/>
    <p:sldId id="312" r:id="rId17"/>
    <p:sldId id="306" r:id="rId18"/>
    <p:sldId id="310" r:id="rId19"/>
    <p:sldId id="265" r:id="rId20"/>
    <p:sldId id="266" r:id="rId21"/>
    <p:sldId id="313" r:id="rId22"/>
    <p:sldId id="314" r:id="rId23"/>
    <p:sldId id="315" r:id="rId24"/>
    <p:sldId id="322" r:id="rId25"/>
    <p:sldId id="323" r:id="rId26"/>
    <p:sldId id="324" r:id="rId27"/>
    <p:sldId id="316" r:id="rId28"/>
    <p:sldId id="264" r:id="rId29"/>
    <p:sldId id="268" r:id="rId30"/>
    <p:sldId id="269" r:id="rId31"/>
    <p:sldId id="270" r:id="rId32"/>
    <p:sldId id="273" r:id="rId33"/>
    <p:sldId id="274" r:id="rId34"/>
    <p:sldId id="275" r:id="rId35"/>
    <p:sldId id="271" r:id="rId36"/>
    <p:sldId id="276" r:id="rId37"/>
    <p:sldId id="288" r:id="rId38"/>
    <p:sldId id="289" r:id="rId39"/>
    <p:sldId id="317" r:id="rId40"/>
    <p:sldId id="318" r:id="rId41"/>
    <p:sldId id="321" r:id="rId42"/>
    <p:sldId id="325" r:id="rId43"/>
    <p:sldId id="362" r:id="rId44"/>
    <p:sldId id="357" r:id="rId45"/>
    <p:sldId id="358" r:id="rId46"/>
    <p:sldId id="359" r:id="rId47"/>
    <p:sldId id="360" r:id="rId48"/>
    <p:sldId id="363" r:id="rId49"/>
    <p:sldId id="285" r:id="rId50"/>
    <p:sldId id="284" r:id="rId51"/>
    <p:sldId id="272" r:id="rId52"/>
    <p:sldId id="279" r:id="rId53"/>
    <p:sldId id="280" r:id="rId54"/>
    <p:sldId id="320" r:id="rId55"/>
    <p:sldId id="292" r:id="rId56"/>
    <p:sldId id="293" r:id="rId57"/>
    <p:sldId id="261" r:id="rId58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8A7"/>
    <a:srgbClr val="005392"/>
    <a:srgbClr val="FF0000"/>
    <a:srgbClr val="CCECFF"/>
    <a:srgbClr val="99CCFF"/>
    <a:srgbClr val="0066CC"/>
    <a:srgbClr val="FF0066"/>
    <a:srgbClr val="23238F"/>
    <a:srgbClr val="8888E2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9" d="100"/>
          <a:sy n="109" d="100"/>
        </p:scale>
        <p:origin x="-3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640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14388" y="0"/>
            <a:ext cx="59039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2800" b="1" i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z="2000" dirty="0"/>
              <a:t>Preparing For The Future: Helping Libraries Respond to Changing Technological, Economic and Political Change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37238" y="350838"/>
            <a:ext cx="974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4"/>
            <a:ext cx="6811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 marL="0" lvl="1" algn="ctr">
              <a:defRPr/>
            </a:pPr>
            <a:r>
              <a:rPr lang="en-GB" sz="1600" dirty="0"/>
              <a:t>&lt;</a:t>
            </a:r>
            <a:r>
              <a:rPr lang="en-GB" sz="1400" dirty="0"/>
              <a:t>http://www.ukoln.ac.uk/web-focus/events/workshops/york-library-2013/</a:t>
            </a:r>
            <a:r>
              <a:rPr lang="en-GB" sz="1600" dirty="0"/>
              <a:t>&gt;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19438" y="9007475"/>
            <a:ext cx="4714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4835358-E5EC-0245-803F-4388B19E9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18" name="Picture 7" descr="Creative Commons li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9024938"/>
            <a:ext cx="8556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UKOLN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6588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8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74725" y="273050"/>
            <a:ext cx="4433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37238" y="0"/>
            <a:ext cx="973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15950" y="9591675"/>
            <a:ext cx="55800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32100" y="9277350"/>
            <a:ext cx="4064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BCCBB48-F4CB-244C-A901-1F30FED1F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4344" name="Picture 8" descr="logo-new-j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0"/>
            <a:ext cx="7667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27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6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79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85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51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35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74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2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03F6DC-DFB4-A941-BFB0-845A661A08DD}" type="slidenum">
              <a:rPr lang="en-GB" sz="1200">
                <a:latin typeface="Times New Roman" charset="0"/>
              </a:rPr>
              <a:pPr eaLnBrk="1" hangingPunct="1"/>
              <a:t>2</a:t>
            </a:fld>
            <a:endParaRPr lang="en-GB" sz="12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20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09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98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045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85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85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85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42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411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64B1316-ED31-4A68-809C-B512FAE502DB}" type="slidenum">
              <a:rPr lang="en-GB" sz="1200">
                <a:latin typeface="Times New Roman" pitchFamily="18" charset="0"/>
              </a:rPr>
              <a:pPr eaLnBrk="1" hangingPunct="1"/>
              <a:t>29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68" indent="-288411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42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100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57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801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69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927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8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81C74AB-A734-44FE-8951-5241A66F5786}" type="slidenum">
              <a:rPr lang="en-GB" sz="1000"/>
              <a:pPr/>
              <a:t>3</a:t>
            </a:fld>
            <a:endParaRPr lang="en-GB" sz="10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78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821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837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524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267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02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83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77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243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856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415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5264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7093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959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41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E663E-4E6A-425F-AB5A-77E555BF44E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01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9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974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486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486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068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1672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749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0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FCE6-20BC-D84B-8CD3-5D0C38E1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1975" y="260350"/>
            <a:ext cx="1908175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72125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A5B8-5095-0F46-B66C-8C926DDAB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18276-C72B-4A40-9044-606A4195A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58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772400" cy="716642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772400" cy="500742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8294-793F-C24F-AF62-A2180A3A1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34758" y="0"/>
            <a:ext cx="697337" cy="5739896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8" y="5739896"/>
            <a:ext cx="697337" cy="11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F727-E8EB-7046-B453-CC93063D1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45D22-22EA-AE49-AFF6-9C1A6EFCE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A79D-2C96-EE46-902F-EFD6C3F6F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0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4135E-8A32-684C-B412-C6908A28A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2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2D1F-23D4-7549-9F02-0C8E966CD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04A6-3AB2-E244-863A-223E8D66D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0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7A5C-1B01-2B4A-BA4C-54D83071C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1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6327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327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304800" y="0"/>
            <a:ext cx="717550" cy="5632450"/>
          </a:xfrm>
          <a:prstGeom prst="rect">
            <a:avLst/>
          </a:prstGeom>
          <a:gradFill rotWithShape="0">
            <a:gsLst>
              <a:gs pos="0">
                <a:srgbClr val="2F9FEB"/>
              </a:gs>
              <a:gs pos="100000">
                <a:srgbClr val="016C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25"/>
          <p:cNvSpPr txBox="1">
            <a:spLocks noChangeArrowheads="1"/>
          </p:cNvSpPr>
          <p:nvPr/>
        </p:nvSpPr>
        <p:spPr bwMode="auto">
          <a:xfrm>
            <a:off x="1187450" y="6407150"/>
            <a:ext cx="763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>
                <a:ea typeface="+mn-ea"/>
                <a:cs typeface="+mn-cs"/>
              </a:rPr>
              <a:t>A centre of expertise in digital information management	</a:t>
            </a:r>
            <a:r>
              <a:rPr lang="en-GB" sz="1400" b="1" smtClean="0">
                <a:solidFill>
                  <a:srgbClr val="0066CC"/>
                </a:solidFill>
                <a:ea typeface="+mn-ea"/>
                <a:cs typeface="+mn-cs"/>
              </a:rPr>
              <a:t>www.ukoln.ac.uk 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6700"/>
            <a:ext cx="3603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cs typeface="+mn-cs"/>
              </a:defRPr>
            </a:lvl1pPr>
          </a:lstStyle>
          <a:p>
            <a:pPr>
              <a:defRPr/>
            </a:pPr>
            <a:fld id="{B1329BEF-11A0-7147-983C-1BFC36A85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9" descr="UKOLN 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1025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ukoln.ac.uk/web-focus/events/workshops/york-library-2013/" TargetMode="External"/><Relationship Id="rId7" Type="http://schemas.openxmlformats.org/officeDocument/2006/relationships/hyperlink" Target="http://www.ukoln.ac.uk/web-focus/events/resources/standard/cc-licen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/2.0/uk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news/technology-19191788" TargetMode="External"/><Relationship Id="rId4" Type="http://schemas.openxmlformats.org/officeDocument/2006/relationships/hyperlink" Target="http://blog.twitter.com/2012/08/olympic-and-twitter-records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the.university.of.oxfor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webfocus.wordpress.com/2012/08/02/over-one-million-likes-of-facebook-pages-for-the-24-russell-group-universities/" TargetMode="Externa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aradata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adwrite.com/2013/04/05/gartner-may-be-too-scared-to-say-it-but-the-pc-is-dead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webfocus.wordpress.com/2013/06/17/ukoln-wins-award-for-best-paper-at-international-conference/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://ukwebfocus.wordpress.com/2013/01/04/embedded-metadata-in-pdfs-hosted-in-institutional-repositories-an-inside-out-outside-in-view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ukwebfocus.wordpress.com/2012/08/17/celebrating-10000-followers-social-media-is-about-nodes-and-connections/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uardian.co.uk/commentisfree/2012/aug/03/london-2012-olympics-open-dat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davepattern/7839022376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uardian.co.uk/education/2012/aug/14/london-metropolitan-university-outsourcing-plan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uardian.co.uk/education/2012/aug/20/london-metropolitan-university-outsourcing-services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en-GB" sz="2000" b="1" dirty="0"/>
              <a:t>Preparing For The Future: Helping Libraries Respond to 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/>
              <a:t>Changing </a:t>
            </a:r>
            <a:r>
              <a:rPr lang="en-GB" sz="2000" b="1" dirty="0"/>
              <a:t>Technological, Economic and Political Change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767155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</a:t>
            </a:r>
            <a:r>
              <a:rPr lang="en-GB" dirty="0" smtClean="0">
                <a:solidFill>
                  <a:schemeClr val="bg1"/>
                </a:solidFill>
              </a:rPr>
              <a:t>aking Sense of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5274801"/>
            <a:ext cx="7237228" cy="937314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Presentation by Brian Kelly, UKOLN at the ILI 2012 conference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6495" r="336" b="1010"/>
          <a:stretch/>
        </p:blipFill>
        <p:spPr>
          <a:xfrm>
            <a:off x="145917" y="3837432"/>
            <a:ext cx="8863783" cy="2950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6646" r="1190" b="1706"/>
          <a:stretch/>
        </p:blipFill>
        <p:spPr>
          <a:xfrm>
            <a:off x="145917" y="103657"/>
            <a:ext cx="8863783" cy="29325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64078" y="3093999"/>
            <a:ext cx="144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Brian Kelly, UKOLN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0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0" y="2266545"/>
            <a:ext cx="8132173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 will see greater investment in libraries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0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0" y="2266545"/>
            <a:ext cx="8132173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 will travel to work by monorail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Monorails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 expected in the future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88" b="-16336"/>
          <a:stretch/>
        </p:blipFill>
        <p:spPr>
          <a:xfrm>
            <a:off x="0" y="0"/>
            <a:ext cx="9144000" cy="71347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Oval 5"/>
          <p:cNvSpPr/>
          <p:nvPr/>
        </p:nvSpPr>
        <p:spPr>
          <a:xfrm>
            <a:off x="8203474" y="5259977"/>
            <a:ext cx="940526" cy="513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0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0" y="2266545"/>
            <a:ext cx="8132173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 will use jetpacks at weekends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 the Future Arrived?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Hoverpacks</a:t>
            </a:r>
            <a:r>
              <a:rPr lang="en-GB" dirty="0" smtClean="0"/>
              <a:t> </a:t>
            </a:r>
            <a:r>
              <a:rPr lang="en-GB" dirty="0"/>
              <a:t>d</a:t>
            </a:r>
            <a:r>
              <a:rPr lang="en-GB" dirty="0" smtClean="0"/>
              <a:t>o exist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 descr="http://flickrhivemind.net/Tags/jetpackman/Interest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19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Oval 4"/>
          <p:cNvSpPr/>
          <p:nvPr/>
        </p:nvSpPr>
        <p:spPr>
          <a:xfrm>
            <a:off x="1001486" y="1881051"/>
            <a:ext cx="879565" cy="513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0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3792013" cy="716642"/>
          </a:xfrm>
        </p:spPr>
        <p:txBody>
          <a:bodyPr/>
          <a:lstStyle/>
          <a:p>
            <a:r>
              <a:rPr lang="en-US" dirty="0" smtClean="0"/>
              <a:t>Shush!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19852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80396" y="129580"/>
            <a:ext cx="163604" cy="1943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5264" y="170980"/>
            <a:ext cx="6777790" cy="1058916"/>
          </a:xfrm>
        </p:spPr>
        <p:txBody>
          <a:bodyPr/>
          <a:lstStyle/>
          <a:p>
            <a:r>
              <a:rPr lang="en-US" dirty="0" smtClean="0"/>
              <a:t>Librarians will appropriate technological developments to support their activities!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2002" y="6211669"/>
            <a:ext cx="387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Acknowledgements to </a:t>
            </a:r>
            <a:r>
              <a:rPr lang="en-US" sz="1800" dirty="0"/>
              <a:t>Patrick </a:t>
            </a:r>
            <a:r>
              <a:rPr lang="en-US" sz="1800" dirty="0" err="1" smtClean="0"/>
              <a:t>Hochstenbach</a:t>
            </a:r>
            <a:r>
              <a:rPr lang="en-US" sz="1800" dirty="0"/>
              <a:t> (@</a:t>
            </a:r>
            <a:r>
              <a:rPr lang="en-US" sz="1800" dirty="0" err="1"/>
              <a:t>hochstenbach</a:t>
            </a:r>
            <a:r>
              <a:rPr lang="en-US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678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We Conclude?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829504" cy="5653314"/>
          </a:xfrm>
        </p:spPr>
        <p:txBody>
          <a:bodyPr/>
          <a:lstStyle/>
          <a:p>
            <a:r>
              <a:rPr lang="en-GB" sz="2400" dirty="0" smtClean="0"/>
              <a:t>Assumptions of: </a:t>
            </a:r>
            <a:endParaRPr lang="en-GB" sz="2400" dirty="0"/>
          </a:p>
          <a:p>
            <a:pPr marL="800100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2400" dirty="0" smtClean="0"/>
              <a:t>Inevitability of technological developments</a:t>
            </a:r>
            <a:endParaRPr lang="en-GB" sz="2400" dirty="0"/>
          </a:p>
          <a:p>
            <a:pPr marL="800100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2400" dirty="0"/>
              <a:t>Economic growth (we can afford them)</a:t>
            </a:r>
          </a:p>
          <a:p>
            <a:pPr marL="800100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2400" dirty="0"/>
              <a:t>Political and social environment </a:t>
            </a:r>
            <a:r>
              <a:rPr lang="en-GB" sz="2400" dirty="0" smtClean="0"/>
              <a:t>(no </a:t>
            </a:r>
            <a:r>
              <a:rPr lang="en-GB" sz="2400" dirty="0"/>
              <a:t>legal or environmental barriers)</a:t>
            </a:r>
            <a:endParaRPr lang="en-GB" sz="2400" dirty="0" smtClean="0"/>
          </a:p>
          <a:p>
            <a:pPr>
              <a:spcBef>
                <a:spcPts val="600"/>
              </a:spcBef>
            </a:pPr>
            <a:r>
              <a:rPr lang="en-GB" sz="2400" dirty="0" smtClean="0"/>
              <a:t>There is a need to:</a:t>
            </a:r>
          </a:p>
          <a:p>
            <a:pPr marL="809625" lvl="1" indent="-352425">
              <a:buFont typeface="Arial" pitchFamily="34" charset="0"/>
              <a:buChar char="•"/>
            </a:pPr>
            <a:r>
              <a:rPr lang="en-GB" sz="2400" dirty="0" smtClean="0"/>
              <a:t>Be wary of predictions which: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GB" sz="2400" dirty="0" smtClean="0"/>
              <a:t>Simply justify our organisation’s current approaches (cf. music industry)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GB" sz="2400" dirty="0" smtClean="0"/>
              <a:t>Reflect personal beliefs / discipline norms</a:t>
            </a:r>
          </a:p>
          <a:p>
            <a:pPr marL="809625" lvl="1" indent="-352425">
              <a:buFont typeface="Arial" pitchFamily="34" charset="0"/>
              <a:buChar char="•"/>
            </a:pPr>
            <a:r>
              <a:rPr lang="en-GB" sz="2400" dirty="0" smtClean="0"/>
              <a:t>Base predictions on evidence</a:t>
            </a:r>
          </a:p>
          <a:p>
            <a:pPr marL="809625" lvl="1" indent="-352425">
              <a:buFont typeface="Arial" pitchFamily="34" charset="0"/>
              <a:buChar char="•"/>
            </a:pPr>
            <a:r>
              <a:rPr lang="en-GB" sz="2400" dirty="0" smtClean="0"/>
              <a:t>Acknowledge that evidence may challenge organisational or personal beliefs / prejudices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88" y="168730"/>
            <a:ext cx="5722031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Context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818" y="2777246"/>
            <a:ext cx="7995986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 mobiles will be smaller &amp; faster; Data will be Big and content and services will be open. Lots of opportunities for librarians 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9" y="1895261"/>
            <a:ext cx="8640381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0233" y="1204686"/>
            <a:ext cx="3979908" cy="5007429"/>
          </a:xfrm>
        </p:spPr>
        <p:txBody>
          <a:bodyPr/>
          <a:lstStyle/>
          <a:p>
            <a:r>
              <a:rPr lang="en-US" dirty="0" smtClean="0"/>
              <a:t>Ideas initially described in paper presented at EMTACL (Emerging Technologies in Academic Libraries) conference</a:t>
            </a:r>
          </a:p>
          <a:p>
            <a:endParaRPr lang="en-US" dirty="0" smtClean="0"/>
          </a:p>
          <a:p>
            <a:r>
              <a:rPr lang="en-US" dirty="0" smtClean="0"/>
              <a:t>See </a:t>
            </a:r>
            <a:r>
              <a:rPr lang="en-US" b="1" dirty="0" err="1" smtClean="0"/>
              <a:t>bit.ly</a:t>
            </a:r>
            <a:r>
              <a:rPr lang="en-US" b="1" dirty="0" smtClean="0"/>
              <a:t>/emtacl12-kelly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 descr="emtacl-pap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378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810" y="168730"/>
            <a:ext cx="4263419" cy="716642"/>
          </a:xfrm>
        </p:spPr>
        <p:txBody>
          <a:bodyPr/>
          <a:lstStyle/>
          <a:p>
            <a:pPr algn="r"/>
            <a:r>
              <a:rPr lang="en-US" sz="3000" dirty="0" smtClean="0"/>
              <a:t>Accompanying Paper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822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of Growth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4542667" cy="5007429"/>
          </a:xfrm>
        </p:spPr>
        <p:txBody>
          <a:bodyPr/>
          <a:lstStyle/>
          <a:p>
            <a:r>
              <a:rPr lang="en-GB" dirty="0" smtClean="0"/>
              <a:t>1990s &amp; early 2000s saw:</a:t>
            </a:r>
          </a:p>
          <a:p>
            <a:pPr marL="536575" lvl="1" indent="-285750">
              <a:buFont typeface="Arial" pitchFamily="34" charset="0"/>
              <a:buChar char="•"/>
            </a:pPr>
            <a:r>
              <a:rPr lang="en-GB" sz="2400" dirty="0" smtClean="0"/>
              <a:t>Increased funding across education sector</a:t>
            </a:r>
          </a:p>
          <a:p>
            <a:pPr marL="536575" lvl="1" indent="-285750">
              <a:buFont typeface="Arial" pitchFamily="34" charset="0"/>
              <a:buChar char="•"/>
            </a:pPr>
            <a:r>
              <a:rPr lang="en-GB" sz="2400" dirty="0" smtClean="0"/>
              <a:t>Significant developments in IT sector</a:t>
            </a:r>
          </a:p>
          <a:p>
            <a:pPr marL="536575" lvl="1" indent="-285750">
              <a:buFont typeface="Arial" pitchFamily="34" charset="0"/>
              <a:buChar char="•"/>
            </a:pPr>
            <a:r>
              <a:rPr lang="en-GB" sz="2400" dirty="0" smtClean="0"/>
              <a:t>Willingness by senior managers &amp; funding bodies to invest in innovative IT developments (e.g. JISC development programmes)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88" y="1361547"/>
            <a:ext cx="3219854" cy="4837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2588" y="6198886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“</a:t>
            </a:r>
            <a:r>
              <a:rPr lang="en-GB" sz="1800" i="1" dirty="0" smtClean="0"/>
              <a:t>Great proposal – we’ll fund it</a:t>
            </a:r>
            <a:r>
              <a:rPr lang="en-GB" sz="1800" dirty="0" smtClean="0"/>
              <a:t>”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157591" y="6427113"/>
            <a:ext cx="4100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Image from Flickr. CC BT-NC-SA licence: </a:t>
            </a:r>
            <a:br>
              <a:rPr lang="en-GB" sz="1100" dirty="0" smtClean="0"/>
            </a:br>
            <a:r>
              <a:rPr lang="en-GB" sz="1100" dirty="0" smtClean="0"/>
              <a:t>http</a:t>
            </a:r>
            <a:r>
              <a:rPr lang="en-GB" sz="1100" dirty="0"/>
              <a:t>://www.flickr.com/photos/inlinguamanchester/5036313154/</a:t>
            </a:r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600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5">
            <a:hlinkClick r:id="rId3"/>
          </p:cNvPr>
          <p:cNvSpPr>
            <a:spLocks noChangeArrowheads="1"/>
          </p:cNvSpPr>
          <p:nvPr/>
        </p:nvSpPr>
        <p:spPr bwMode="auto">
          <a:xfrm>
            <a:off x="1654629" y="0"/>
            <a:ext cx="748937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800" dirty="0"/>
              <a:t>http://www.ukoln.ac.uk/web-focus/events/workshops/york-library-2013/</a:t>
            </a:r>
            <a:endParaRPr lang="en-GB" sz="1800" dirty="0">
              <a:cs typeface="+mn-cs"/>
            </a:endParaRPr>
          </a:p>
        </p:txBody>
      </p:sp>
      <p:sp>
        <p:nvSpPr>
          <p:cNvPr id="15362" name="TextBox 16"/>
          <p:cNvSpPr txBox="1">
            <a:spLocks noChangeArrowheads="1"/>
          </p:cNvSpPr>
          <p:nvPr/>
        </p:nvSpPr>
        <p:spPr bwMode="auto">
          <a:xfrm>
            <a:off x="0" y="0"/>
            <a:ext cx="135731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b="1" dirty="0"/>
              <a:t>Twitter:</a:t>
            </a:r>
          </a:p>
          <a:p>
            <a:pPr algn="ctr" eaLnBrk="1" hangingPunct="1"/>
            <a:r>
              <a:rPr lang="en-GB" sz="1600" i="1" dirty="0" smtClean="0"/>
              <a:t>#???</a:t>
            </a:r>
            <a:endParaRPr lang="en-GB" sz="1600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1413" y="497689"/>
            <a:ext cx="7897812" cy="1741488"/>
          </a:xfrm>
        </p:spPr>
        <p:txBody>
          <a:bodyPr/>
          <a:lstStyle/>
          <a:p>
            <a:pPr algn="ctr" eaLnBrk="1" hangingPunct="1"/>
            <a:r>
              <a:rPr lang="en-GB" sz="2800" dirty="0"/>
              <a:t>Preparing For The Future: Helping Libraries Respond to Changing Technological, Economic and Political Change</a:t>
            </a:r>
            <a:endParaRPr lang="en-GB" sz="7200" dirty="0">
              <a:latin typeface="Arial" charset="0"/>
            </a:endParaRP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1092200" y="2485663"/>
            <a:ext cx="3552825" cy="13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Brian Kelly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UKOLN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University of </a:t>
            </a:r>
            <a:r>
              <a:rPr lang="en-GB" sz="2200" dirty="0" smtClean="0"/>
              <a:t>Bath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 smtClean="0"/>
              <a:t>Bath, UK</a:t>
            </a:r>
            <a:endParaRPr lang="en-GB" sz="2200" dirty="0"/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 flipV="1">
            <a:off x="1141413" y="5607050"/>
            <a:ext cx="7793037" cy="1588"/>
          </a:xfrm>
          <a:prstGeom prst="line">
            <a:avLst/>
          </a:prstGeom>
          <a:noFill/>
          <a:ln w="57150" cmpd="thinThick">
            <a:solidFill>
              <a:srgbClr val="33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1092200" y="5722938"/>
            <a:ext cx="7651750" cy="1049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/>
              <a:t>UKOLN is supported by:</a:t>
            </a:r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</p:txBody>
      </p:sp>
      <p:pic>
        <p:nvPicPr>
          <p:cNvPr id="15367" name="Picture 12" descr="University of Bat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6092825"/>
            <a:ext cx="1571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8" name="Picture 17" descr="JIS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151563"/>
            <a:ext cx="771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28"/>
          <p:cNvSpPr txBox="1">
            <a:spLocks noChangeArrowheads="1"/>
          </p:cNvSpPr>
          <p:nvPr/>
        </p:nvSpPr>
        <p:spPr bwMode="auto">
          <a:xfrm>
            <a:off x="5896221" y="6202363"/>
            <a:ext cx="324778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This work is licensed under a Creative Commons Attribution  2.0 </a:t>
            </a:r>
            <a:r>
              <a:rPr lang="en-US" sz="1200" dirty="0" err="1"/>
              <a:t>licence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</a:t>
            </a:r>
            <a:r>
              <a:rPr lang="en-US" sz="1200" dirty="0"/>
              <a:t>but note caveat)</a:t>
            </a:r>
          </a:p>
        </p:txBody>
      </p:sp>
      <p:sp>
        <p:nvSpPr>
          <p:cNvPr id="15370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7370856" y="5725855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30">
            <a:hlinkClick r:id="rId7"/>
          </p:cNvPr>
          <p:cNvSpPr>
            <a:spLocks noChangeArrowheads="1"/>
          </p:cNvSpPr>
          <p:nvPr/>
        </p:nvSpPr>
        <p:spPr bwMode="auto">
          <a:xfrm>
            <a:off x="7215045" y="6686550"/>
            <a:ext cx="255587" cy="171450"/>
          </a:xfrm>
          <a:prstGeom prst="rightArrow">
            <a:avLst>
              <a:gd name="adj1" fmla="val 50000"/>
              <a:gd name="adj2" fmla="val 3726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34"/>
          <p:cNvSpPr txBox="1">
            <a:spLocks noChangeArrowheads="1"/>
          </p:cNvSpPr>
          <p:nvPr/>
        </p:nvSpPr>
        <p:spPr bwMode="auto">
          <a:xfrm>
            <a:off x="1090613" y="3844032"/>
            <a:ext cx="41767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Email:</a:t>
            </a:r>
          </a:p>
          <a:p>
            <a:pPr eaLnBrk="1" hangingPunct="1"/>
            <a:r>
              <a:rPr lang="en-US" sz="2000" dirty="0"/>
              <a:t>b.kelly@ukoln.ac.uk</a:t>
            </a:r>
          </a:p>
          <a:p>
            <a:pPr eaLnBrk="1" hangingPunct="1"/>
            <a:r>
              <a:rPr lang="en-US" sz="2000" b="1" dirty="0"/>
              <a:t>Blog:</a:t>
            </a:r>
          </a:p>
          <a:p>
            <a:pPr eaLnBrk="1" hangingPunct="1"/>
            <a:r>
              <a:rPr lang="en-US" sz="2000" dirty="0"/>
              <a:t>http://ukwebfocus.wordpress.com</a:t>
            </a:r>
            <a:r>
              <a:rPr lang="en-US" sz="2000" dirty="0" smtClean="0"/>
              <a:t>/</a:t>
            </a:r>
          </a:p>
          <a:p>
            <a:pPr eaLnBrk="1" hangingPunct="1"/>
            <a:r>
              <a:rPr lang="en-US" sz="2000" b="1" dirty="0" smtClean="0"/>
              <a:t>Twitter:  </a:t>
            </a:r>
            <a:r>
              <a:rPr lang="en-US" sz="2000" dirty="0" smtClean="0"/>
              <a:t>@briankelly</a:t>
            </a:r>
            <a:endParaRPr lang="en-US" sz="2000" dirty="0"/>
          </a:p>
        </p:txBody>
      </p:sp>
      <p:pic>
        <p:nvPicPr>
          <p:cNvPr id="15375" name="Picture 18" descr="Creative Commons Lice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55" y="5738554"/>
            <a:ext cx="12112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4652962" y="2501755"/>
            <a:ext cx="4251325" cy="1631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000" b="1" dirty="0" smtClean="0"/>
              <a:t>Acceptable Use Policy</a:t>
            </a: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Recording this talk, taking photos, discussing the content using Twitter, blogs, etc. is welcomed providing distractions to others is minimised.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of Growth is Over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4542667" cy="5007429"/>
          </a:xfrm>
        </p:spPr>
        <p:txBody>
          <a:bodyPr/>
          <a:lstStyle/>
          <a:p>
            <a:r>
              <a:rPr lang="en-GB" dirty="0" smtClean="0"/>
              <a:t>Late 2000s and beyond:</a:t>
            </a:r>
          </a:p>
          <a:p>
            <a:pPr marL="539750" lvl="1" indent="-285750">
              <a:buFont typeface="Arial" pitchFamily="34" charset="0"/>
              <a:buChar char="•"/>
            </a:pPr>
            <a:r>
              <a:rPr lang="en-GB" sz="2400" dirty="0" smtClean="0"/>
              <a:t>Decreased funding across education &amp; public sector</a:t>
            </a:r>
          </a:p>
          <a:p>
            <a:pPr marL="539750" lvl="1" indent="-285750">
              <a:buFont typeface="Arial" pitchFamily="34" charset="0"/>
              <a:buChar char="•"/>
            </a:pPr>
            <a:r>
              <a:rPr lang="en-GB" sz="2400" dirty="0" smtClean="0"/>
              <a:t>Acknowledgements that innovation can provide growth and cost savings</a:t>
            </a:r>
          </a:p>
          <a:p>
            <a:pPr marL="539750" lvl="1" indent="-285750">
              <a:buFont typeface="Arial" pitchFamily="34" charset="0"/>
              <a:buChar char="•"/>
            </a:pPr>
            <a:r>
              <a:rPr lang="en-GB" sz="2400" dirty="0" smtClean="0"/>
              <a:t>Significant developments continue in IT sector</a:t>
            </a:r>
          </a:p>
          <a:p>
            <a:pPr marL="539750" lvl="1" indent="-285750">
              <a:buFont typeface="Arial" pitchFamily="34" charset="0"/>
              <a:buChar char="•"/>
            </a:pPr>
            <a:r>
              <a:rPr lang="en-GB" sz="2400" dirty="0" smtClean="0"/>
              <a:t>Investment in innovative IT developments need to be based on evidence of benefits &amp; </a:t>
            </a:r>
            <a:r>
              <a:rPr lang="en-GB" sz="2400" dirty="0" err="1" smtClean="0"/>
              <a:t>likleyhood</a:t>
            </a:r>
            <a:r>
              <a:rPr lang="en-GB" sz="2400" dirty="0" smtClean="0"/>
              <a:t> of success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7591" y="6427113"/>
            <a:ext cx="35509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Image from Flickr. CC BY-NC-ND licence: </a:t>
            </a:r>
            <a:br>
              <a:rPr lang="en-GB" sz="1100" dirty="0" smtClean="0"/>
            </a:br>
            <a:r>
              <a:rPr lang="en-GB" sz="1100" dirty="0"/>
              <a:t>http://</a:t>
            </a:r>
            <a:r>
              <a:rPr lang="en-GB" sz="1100" dirty="0" smtClean="0"/>
              <a:t>www.flickr.com/photos/drewleavy/339489258// </a:t>
            </a: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02" y="1372636"/>
            <a:ext cx="3173003" cy="4755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3003" y="5965448"/>
            <a:ext cx="33015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7313" indent="-87313"/>
            <a:r>
              <a:rPr lang="en-GB" sz="1800" dirty="0" smtClean="0"/>
              <a:t>“</a:t>
            </a:r>
            <a:r>
              <a:rPr lang="en-GB" sz="1800" i="1" dirty="0" smtClean="0"/>
              <a:t>You want how much? And no evidence it will work! You’re crazy!</a:t>
            </a:r>
            <a:r>
              <a:rPr lang="en-GB" sz="1800" dirty="0" smtClean="0"/>
              <a:t>”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661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From The Past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899173" cy="5196114"/>
          </a:xfrm>
        </p:spPr>
        <p:txBody>
          <a:bodyPr/>
          <a:lstStyle/>
          <a:p>
            <a:r>
              <a:rPr lang="en-GB" dirty="0" smtClean="0"/>
              <a:t>Importance of open standards:</a:t>
            </a:r>
          </a:p>
          <a:p>
            <a:pPr marL="627063" lvl="1" indent="-257175">
              <a:buFont typeface="Arial" pitchFamily="34" charset="0"/>
              <a:buChar char="•"/>
            </a:pPr>
            <a:r>
              <a:rPr lang="en-GB" sz="2400" dirty="0" smtClean="0"/>
              <a:t>Open standards are essential for interoperability; preservation; …</a:t>
            </a:r>
          </a:p>
          <a:p>
            <a:pPr marL="627063" lvl="1" indent="-257175">
              <a:buFont typeface="Arial" pitchFamily="34" charset="0"/>
              <a:buChar char="•"/>
            </a:pPr>
            <a:r>
              <a:rPr lang="en-GB" sz="2400" dirty="0" smtClean="0"/>
              <a:t>Therefore use SMIL and SVG (open standards from W3C) and not Flash (proprietary)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en-GB" dirty="0" smtClean="0"/>
              <a:t>The need to be realistic</a:t>
            </a:r>
          </a:p>
          <a:p>
            <a:pPr marL="627063" lvl="1" indent="-257175">
              <a:buFont typeface="Arial" pitchFamily="34" charset="0"/>
              <a:buChar char="•"/>
            </a:pPr>
            <a:r>
              <a:rPr lang="en-GB" sz="2400" dirty="0" smtClean="0"/>
              <a:t>What happened to SMIL and SVG?</a:t>
            </a:r>
            <a:endParaRPr lang="en-GB" sz="2400" dirty="0"/>
          </a:p>
          <a:p>
            <a:pPr marL="627063" lvl="1" indent="-257175">
              <a:buFont typeface="Arial" pitchFamily="34" charset="0"/>
              <a:buChar char="•"/>
            </a:pPr>
            <a:r>
              <a:rPr lang="en-GB" sz="2400" dirty="0" smtClean="0"/>
              <a:t>The marketplace didn’t embrace the open standards</a:t>
            </a:r>
          </a:p>
          <a:p>
            <a:pPr marL="627063" lvl="1" indent="-257175">
              <a:buFont typeface="Arial" pitchFamily="34" charset="0"/>
              <a:buChar char="•"/>
            </a:pPr>
            <a:r>
              <a:rPr lang="en-GB" sz="2400" dirty="0" smtClean="0"/>
              <a:t>Adoption of open standards would have been costly</a:t>
            </a:r>
          </a:p>
          <a:p>
            <a:pPr marL="627063" lvl="1" indent="-257175">
              <a:buFont typeface="Arial" pitchFamily="34" charset="0"/>
              <a:buChar char="•"/>
            </a:pPr>
            <a:r>
              <a:rPr lang="en-GB" sz="2400" dirty="0" smtClean="0"/>
              <a:t>Flash is now being </a:t>
            </a:r>
            <a:r>
              <a:rPr lang="en-GB" sz="2400" dirty="0" err="1" smtClean="0"/>
              <a:t>superceded</a:t>
            </a:r>
            <a:r>
              <a:rPr lang="en-GB" sz="2400" dirty="0" smtClean="0"/>
              <a:t> by HTML5</a:t>
            </a:r>
          </a:p>
          <a:p>
            <a:pPr marL="627063" lvl="1" indent="-257175">
              <a:buFont typeface="Arial" pitchFamily="34" charset="0"/>
              <a:buChar char="•"/>
            </a:pPr>
            <a:r>
              <a:rPr lang="en-GB" sz="2400" dirty="0" smtClean="0"/>
              <a:t>Flash’s demise due to lack of support by Apple on mobile devices</a:t>
            </a:r>
          </a:p>
          <a:p>
            <a:pPr marL="627063" lvl="1" indent="-257175"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Future-Watch?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1836" y="1204686"/>
            <a:ext cx="3002495" cy="1956525"/>
          </a:xfrm>
        </p:spPr>
        <p:txBody>
          <a:bodyPr/>
          <a:lstStyle/>
          <a:p>
            <a:r>
              <a:rPr lang="en-GB" sz="2400" dirty="0" smtClean="0"/>
              <a:t>Sometimes:</a:t>
            </a:r>
          </a:p>
          <a:p>
            <a:pPr marL="269875" lvl="1" indent="-174625">
              <a:buFont typeface="Arial" pitchFamily="34" charset="0"/>
              <a:buChar char="•"/>
            </a:pPr>
            <a:r>
              <a:rPr lang="en-GB" sz="2000" dirty="0" smtClean="0"/>
              <a:t>Technologies may be slow-burners</a:t>
            </a:r>
          </a:p>
          <a:p>
            <a:pPr marL="269875" lvl="1" indent="-174625">
              <a:buFont typeface="Arial" pitchFamily="34" charset="0"/>
              <a:buChar char="•"/>
            </a:pPr>
            <a:r>
              <a:rPr lang="en-GB" sz="2000" dirty="0" smtClean="0"/>
              <a:t>May still be irrelevant to our businesses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3186" r="8923" b="6314"/>
          <a:stretch/>
        </p:blipFill>
        <p:spPr>
          <a:xfrm>
            <a:off x="287382" y="1114697"/>
            <a:ext cx="5784454" cy="4563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199" y="5873876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Metro, 1 Nov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1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Future-Watch?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Need for future-watching to help identify tomorrow’s key technologies: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Changes to existing </a:t>
            </a:r>
            <a:r>
              <a:rPr lang="en-GB" sz="2400" dirty="0"/>
              <a:t>business </a:t>
            </a:r>
            <a:r>
              <a:rPr lang="en-GB" sz="2400" dirty="0" smtClean="0"/>
              <a:t>processes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Decisions on assigning resources to find out more (e.g. commissioning reports)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Investing in training &amp; development in new areas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Exploring ways of deprecating existing services (</a:t>
            </a:r>
            <a:r>
              <a:rPr lang="en-GB" sz="2400" dirty="0" err="1" smtClean="0"/>
              <a:t>cf</a:t>
            </a:r>
            <a:r>
              <a:rPr lang="en-GB" sz="2400" dirty="0" smtClean="0"/>
              <a:t> WH Smith’s decision to stop selling CD singles in 2004)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…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Exercise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about 5 groups: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en-GB" sz="2400" dirty="0" smtClean="0"/>
              <a:t>Identify 4 technology / technology-related trends which you feel will have a significant impact on your work in 2-5 years time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Exercise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about 5 groups: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Identify 4 technology / technology-related trends which you feel will have a significant impact on your work in 2-5 years time 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en-GB" sz="2400" dirty="0" smtClean="0"/>
              <a:t>Share your 4 technologies with the other groups (only 4!)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Exercise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about 5 groups: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Identify 4 technology / technology-related trends which you feel will have a significant impact on your work in 2-5 years time 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Share your 4 technologies with the other groups (only 4!)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en-GB" sz="2400" dirty="0" smtClean="0"/>
              <a:t>Agreed on a vote on the other groups’ list: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GB" sz="2200" dirty="0" smtClean="0"/>
              <a:t>3 = Yes, this is important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GB" sz="2200" dirty="0" smtClean="0"/>
              <a:t>2 = Could be important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GB" sz="2200" dirty="0" smtClean="0"/>
              <a:t>1 = Doubtful; sceptical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GB" sz="2200" dirty="0" smtClean="0"/>
              <a:t>0 = No way!</a:t>
            </a:r>
          </a:p>
          <a:p>
            <a:pPr lvl="2"/>
            <a:r>
              <a:rPr lang="en-GB" sz="2200" dirty="0" smtClean="0"/>
              <a:t>(no half marks; no single transferable votes!) 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Examples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7"/>
            <a:ext cx="7446328" cy="2000068"/>
          </a:xfrm>
        </p:spPr>
        <p:txBody>
          <a:bodyPr/>
          <a:lstStyle/>
          <a:p>
            <a:r>
              <a:rPr lang="en-GB" sz="2400" dirty="0" smtClean="0"/>
              <a:t>From previous workshops the following technological / societal developments were used: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en-GB" sz="2400" dirty="0" smtClean="0"/>
              <a:t>Mainstream areas</a:t>
            </a:r>
            <a:br>
              <a:rPr lang="en-GB" sz="2400" dirty="0" smtClean="0"/>
            </a:br>
            <a:endParaRPr lang="en-GB" sz="2400" dirty="0" smtClean="0"/>
          </a:p>
          <a:p>
            <a:pPr marL="714375" lvl="1" indent="-257175">
              <a:buFont typeface="Arial" pitchFamily="34" charset="0"/>
              <a:buChar char="•"/>
            </a:pPr>
            <a:endParaRPr lang="en-GB" sz="2400" dirty="0"/>
          </a:p>
          <a:p>
            <a:pPr marL="714375" lvl="1" indent="-257175">
              <a:buFont typeface="Arial" pitchFamily="34" charset="0"/>
              <a:buChar char="•"/>
            </a:pPr>
            <a:r>
              <a:rPr lang="en-GB" sz="2400" dirty="0" smtClean="0"/>
              <a:t>Niche areas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7936" y="2585353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HTML5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71455" y="2585353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EPUB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45432" y="2585353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“Openness”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87687" y="2585352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“BYOD”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99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JISC Observatory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996356"/>
            <a:ext cx="7785961" cy="3122949"/>
          </a:xfrm>
        </p:spPr>
        <p:txBody>
          <a:bodyPr/>
          <a:lstStyle/>
          <a:p>
            <a:r>
              <a:rPr lang="en-GB" dirty="0" smtClean="0"/>
              <a:t>JISC Observatory: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JISC-funded </a:t>
            </a:r>
            <a:r>
              <a:rPr lang="en-GB" sz="2400" dirty="0"/>
              <a:t>initiative </a:t>
            </a:r>
            <a:endParaRPr lang="en-GB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Systematises processes for anticipating </a:t>
            </a:r>
            <a:r>
              <a:rPr lang="en-GB" sz="2400" dirty="0"/>
              <a:t>and </a:t>
            </a:r>
            <a:r>
              <a:rPr lang="en-GB" sz="2400" dirty="0" smtClean="0"/>
              <a:t>responding </a:t>
            </a:r>
            <a:r>
              <a:rPr lang="en-GB" sz="2400" dirty="0"/>
              <a:t>to projected future trends </a:t>
            </a:r>
            <a:r>
              <a:rPr lang="en-GB" sz="2400" dirty="0" smtClean="0"/>
              <a:t>&amp; scenarios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Provided by JISC Innovation Support Centres at UKOLN and CETIS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See &lt;</a:t>
            </a:r>
            <a:r>
              <a:rPr lang="en-GB" sz="2400" dirty="0"/>
              <a:t>http://</a:t>
            </a:r>
            <a:r>
              <a:rPr lang="en-GB" sz="2400" dirty="0" smtClean="0"/>
              <a:t>blog.observatory.jisc.ac.uk/&gt;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26" name="Picture 2" descr="http://blog.observatory.jisc.ac.uk/wp-content/uploads/JISCObservatory_HeaderPanel_940x198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19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3406" y="4919008"/>
            <a:ext cx="7933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Note:</a:t>
            </a:r>
          </a:p>
          <a:p>
            <a:pPr marL="714375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JISC Observatory work about to close due to cessation of JISC core funding for UKOLN &amp; CETIS</a:t>
            </a:r>
          </a:p>
          <a:p>
            <a:pPr marL="714375" lvl="1" indent="-342900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Therefore need for institutional understanding of processes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4425" y="168275"/>
            <a:ext cx="7772400" cy="717550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JIS Observatory process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18" name="Text Placeholder 2"/>
          <p:cNvSpPr>
            <a:spLocks noGrp="1"/>
          </p:cNvSpPr>
          <p:nvPr>
            <p:ph type="body" idx="1"/>
          </p:nvPr>
        </p:nvSpPr>
        <p:spPr>
          <a:xfrm>
            <a:off x="1157288" y="1204913"/>
            <a:ext cx="7772400" cy="50069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>
                <a:ea typeface="ＭＳ Ｐゴシック" pitchFamily="34" charset="-128"/>
              </a:rPr>
              <a:t>JIS Observatory process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673169-40B5-4D5B-A78B-D1351759757F}" type="slidenum">
              <a:rPr lang="en-US" sz="1000"/>
              <a:pPr eaLnBrk="1" hangingPunct="1"/>
              <a:t>29</a:t>
            </a:fld>
            <a:endParaRPr lang="en-US" sz="1000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43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0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>
                <a:ea typeface="ＭＳ Ｐゴシック" pitchFamily="34" charset="-128"/>
              </a:rPr>
              <a:t>About Me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196975"/>
            <a:ext cx="7893797" cy="5661025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dirty="0" smtClean="0">
                <a:ea typeface="ＭＳ Ｐゴシック" pitchFamily="34" charset="-128"/>
              </a:rPr>
              <a:t>Brian Kelly: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UK Web Focus: national advisory post to UK HEIs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Long-standing Web evangelist (since 1993)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Based at UKOLN at the University of Bath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Prolific blogger (1,100+ posts since Nov 2006)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User of various devices to support professional (and social) activities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Prolific speaker (~400 talks from 1996-2012)</a:t>
            </a:r>
          </a:p>
          <a:p>
            <a:pPr marL="625475" lvl="1" eaLnBrk="1" hangingPunct="1"/>
            <a:r>
              <a:rPr lang="en-GB" altLang="ja-JP" sz="2400" dirty="0" smtClean="0">
                <a:ea typeface="ＭＳ Ｐゴシック" pitchFamily="34" charset="-128"/>
              </a:rPr>
              <a:t>Author of peer-reviewed papers on various Web topics</a:t>
            </a:r>
          </a:p>
          <a:p>
            <a:pPr marL="625475" lvl="1" eaLnBrk="1" hangingPunct="1"/>
            <a:r>
              <a:rPr lang="en-GB" altLang="ja-JP" sz="2400" dirty="0" smtClean="0">
                <a:ea typeface="ＭＳ Ｐゴシック" pitchFamily="34" charset="-128"/>
              </a:rPr>
              <a:t>About to start life as a free-lance consultant</a:t>
            </a:r>
          </a:p>
        </p:txBody>
      </p:sp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EBEBAF-A0B4-4064-ACB2-84FCFF9A2CB0}" type="slidenum">
              <a:rPr lang="en-US" sz="1000"/>
              <a:pPr eaLnBrk="1" hangingPunct="1"/>
              <a:t>3</a:t>
            </a:fld>
            <a:endParaRPr lang="en-US" sz="10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 rot="-5400000">
            <a:off x="-322263" y="1146176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042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Scanning Activities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7"/>
            <a:ext cx="6040726" cy="3639688"/>
          </a:xfrm>
        </p:spPr>
        <p:txBody>
          <a:bodyPr/>
          <a:lstStyle/>
          <a:p>
            <a:pPr marL="361950" lvl="1" indent="-263525">
              <a:buFont typeface="Arial" pitchFamily="34" charset="0"/>
              <a:buChar char="•"/>
            </a:pPr>
            <a:r>
              <a:rPr lang="en-GB" sz="2400" b="1" dirty="0" smtClean="0"/>
              <a:t>Blog </a:t>
            </a:r>
            <a:r>
              <a:rPr lang="en-GB" sz="2400" b="1" dirty="0"/>
              <a:t>posts: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Posts published on JISC Observatory </a:t>
            </a:r>
            <a:br>
              <a:rPr lang="en-GB" sz="2400" dirty="0" smtClean="0"/>
            </a:br>
            <a:r>
              <a:rPr lang="en-GB" sz="2400" dirty="0" smtClean="0"/>
              <a:t>blog and on existing blogs.</a:t>
            </a:r>
            <a:br>
              <a:rPr lang="en-GB" sz="2400" dirty="0" smtClean="0"/>
            </a:br>
            <a:endParaRPr lang="en-GB" sz="1100" dirty="0"/>
          </a:p>
          <a:p>
            <a:pPr marL="361950" lvl="1" indent="-263525">
              <a:buFont typeface="Arial" pitchFamily="34" charset="0"/>
              <a:buChar char="•"/>
            </a:pPr>
            <a:r>
              <a:rPr lang="en-GB" sz="2400" b="1" dirty="0" smtClean="0"/>
              <a:t>Monitoring </a:t>
            </a:r>
            <a:r>
              <a:rPr lang="en-GB" sz="2400" b="1" dirty="0"/>
              <a:t>trends: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Monitoring trends in order to:</a:t>
            </a:r>
          </a:p>
          <a:p>
            <a:pPr marL="1073150" lvl="2" indent="-342900">
              <a:buFont typeface="Wingdings" pitchFamily="2" charset="2"/>
              <a:buChar char="v"/>
            </a:pPr>
            <a:r>
              <a:rPr lang="en-GB" sz="2200" dirty="0" smtClean="0"/>
              <a:t>Benchmark current usage patterns</a:t>
            </a:r>
          </a:p>
          <a:p>
            <a:pPr marL="1073150" lvl="2" indent="-342900">
              <a:buFont typeface="Wingdings" pitchFamily="2" charset="2"/>
              <a:buChar char="v"/>
            </a:pPr>
            <a:r>
              <a:rPr lang="en-GB" sz="2200" dirty="0" smtClean="0"/>
              <a:t>Identify trends</a:t>
            </a:r>
          </a:p>
          <a:p>
            <a:pPr marL="1073150" lvl="2" indent="-342900">
              <a:buFont typeface="Wingdings" pitchFamily="2" charset="2"/>
              <a:buChar char="v"/>
            </a:pPr>
            <a:r>
              <a:rPr lang="en-GB" sz="2200" dirty="0" smtClean="0"/>
              <a:t>Identify emerging patterns of usage</a:t>
            </a:r>
            <a:br>
              <a:rPr lang="en-GB" sz="2200" dirty="0" smtClean="0"/>
            </a:br>
            <a:endParaRPr lang="en-GB" sz="2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27" y="1307365"/>
            <a:ext cx="2143424" cy="1286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 descr="http://ukwebfocus.files.wordpress.com/2012/08/google-insights-learning-analytic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2024"/>
            <a:ext cx="43053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9947" y="5423569"/>
            <a:ext cx="469650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Google searches for “</a:t>
            </a:r>
            <a:r>
              <a:rPr lang="en-GB" sz="2000" i="1" dirty="0" smtClean="0"/>
              <a:t>learning analytics</a:t>
            </a:r>
            <a:r>
              <a:rPr lang="en-GB" sz="2000" dirty="0" smtClean="0"/>
              <a:t>” took off in 2010.</a:t>
            </a:r>
          </a:p>
          <a:p>
            <a:r>
              <a:rPr lang="en-GB" sz="2000" dirty="0" smtClean="0"/>
              <a:t>Possible indicator of relevance across sector &amp; need for further investigation.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50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Sense-making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888981" cy="5653314"/>
          </a:xfrm>
        </p:spPr>
        <p:txBody>
          <a:bodyPr/>
          <a:lstStyle/>
          <a:p>
            <a:r>
              <a:rPr lang="en-GB" sz="2400" dirty="0" smtClean="0"/>
              <a:t>Need to: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Understand limitations of evidence-gathering techniques (including documenting ‘paradata’ so survey findings are reproducible &amp; can be critiqued)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Provide suggestions of implications of developments for the sector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In addition need to encourage feedback on: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Evidence-gathering techniques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Interpretation of findings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Implications of developments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In order to inform: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Further investigation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Policy-making, planning and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Trends: Mobile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" y="1018360"/>
            <a:ext cx="8840434" cy="5839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6496" y="5254173"/>
            <a:ext cx="3544886" cy="965758"/>
          </a:xfrm>
        </p:spPr>
        <p:txBody>
          <a:bodyPr/>
          <a:lstStyle/>
          <a:p>
            <a:r>
              <a:rPr lang="en-GB" dirty="0" smtClean="0"/>
              <a:t>We now know of the importance of Mobile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36839" y="854011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 err="1" smtClean="0"/>
              <a:t>Tecmark</a:t>
            </a:r>
            <a:r>
              <a:rPr lang="en-GB" sz="1800" dirty="0" smtClean="0"/>
              <a:t> Digital Marketing Agency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551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Trends: Mobile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6496" y="5254173"/>
            <a:ext cx="3544886" cy="965758"/>
          </a:xfrm>
        </p:spPr>
        <p:txBody>
          <a:bodyPr/>
          <a:lstStyle/>
          <a:p>
            <a:r>
              <a:rPr lang="en-GB" dirty="0" smtClean="0"/>
              <a:t>We now know of the importance of Mobile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62" y="1038677"/>
            <a:ext cx="7563906" cy="5658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3307" y="854011"/>
            <a:ext cx="7617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 smtClean="0"/>
              <a:t>Cisco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302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Trends: Mobile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409" y="5730828"/>
            <a:ext cx="7714033" cy="965758"/>
          </a:xfrm>
        </p:spPr>
        <p:txBody>
          <a:bodyPr/>
          <a:lstStyle/>
          <a:p>
            <a:r>
              <a:rPr lang="en-GB" dirty="0" smtClean="0"/>
              <a:t>We now know of the importance of Mobile: but did we say the same when WAP came along?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" y="1385602"/>
            <a:ext cx="9050014" cy="4086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7698" y="1200936"/>
            <a:ext cx="825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 smtClean="0"/>
              <a:t>Opera</a:t>
            </a:r>
            <a:endParaRPr lang="en-GB" sz="1800" dirty="0"/>
          </a:p>
        </p:txBody>
      </p:sp>
      <p:sp>
        <p:nvSpPr>
          <p:cNvPr id="5" name="Oval 4"/>
          <p:cNvSpPr/>
          <p:nvPr/>
        </p:nvSpPr>
        <p:spPr>
          <a:xfrm>
            <a:off x="9028914" y="29182"/>
            <a:ext cx="97276" cy="9727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8029802" cy="716642"/>
          </a:xfrm>
        </p:spPr>
        <p:txBody>
          <a:bodyPr/>
          <a:lstStyle/>
          <a:p>
            <a:r>
              <a:rPr lang="en-GB" dirty="0" smtClean="0"/>
              <a:t>Significant Trends: Social Media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8014" y="5486399"/>
            <a:ext cx="7927891" cy="992221"/>
          </a:xfrm>
        </p:spPr>
        <p:txBody>
          <a:bodyPr/>
          <a:lstStyle/>
          <a:p>
            <a:r>
              <a:rPr lang="en-GB" sz="2400" dirty="0"/>
              <a:t> </a:t>
            </a:r>
            <a:r>
              <a:rPr lang="en-GB" sz="2400" dirty="0" smtClean="0"/>
              <a:t>There </a:t>
            </a:r>
            <a:r>
              <a:rPr lang="en-GB" sz="2400" dirty="0"/>
              <a:t>were “</a:t>
            </a:r>
            <a:r>
              <a:rPr lang="en-GB" sz="2400" i="1" dirty="0"/>
              <a:t>more than 150 million Tweets about the Olympics over the past 16 </a:t>
            </a:r>
            <a:r>
              <a:rPr lang="en-GB" sz="2400" i="1" dirty="0" smtClean="0"/>
              <a:t>days</a:t>
            </a:r>
            <a:r>
              <a:rPr lang="en-GB" sz="2400" dirty="0" smtClean="0"/>
              <a:t>”. </a:t>
            </a:r>
            <a:r>
              <a:rPr lang="en-GB" sz="2400" dirty="0"/>
              <a:t> </a:t>
            </a:r>
            <a:r>
              <a:rPr lang="en-GB" sz="2400" dirty="0" smtClean="0"/>
              <a:t>[Twitter blog]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146" name="Picture 2" descr="http://ukwebfocus.files.wordpress.com/2012/08/olympic_tweets_from_u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841"/>
            <a:ext cx="92964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645415" y="596526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1893126" y="1306040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Significant Trends: Social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001" y="5661497"/>
            <a:ext cx="7506710" cy="677077"/>
          </a:xfrm>
        </p:spPr>
        <p:txBody>
          <a:bodyPr/>
          <a:lstStyle/>
          <a:p>
            <a:r>
              <a:rPr lang="en-GB" sz="2000" dirty="0"/>
              <a:t>Survey in Aug 2012 of institutional use of </a:t>
            </a:r>
            <a:r>
              <a:rPr lang="en-GB" sz="2000" dirty="0" smtClean="0"/>
              <a:t>Facebook across the 24 </a:t>
            </a:r>
            <a:r>
              <a:rPr lang="en-GB" sz="2000" dirty="0"/>
              <a:t>Russell Group universities found </a:t>
            </a:r>
            <a:r>
              <a:rPr lang="en-GB" sz="2000" dirty="0" smtClean="0"/>
              <a:t>&gt;1M ‘Likes’ </a:t>
            </a:r>
            <a:r>
              <a:rPr lang="en-GB" sz="2000" dirty="0"/>
              <a:t>followers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01" y="1005284"/>
            <a:ext cx="7192379" cy="44583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8929" y="4727643"/>
            <a:ext cx="1070042" cy="437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517662" y="1078336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Behind The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073882"/>
            <a:ext cx="4973173" cy="1246683"/>
          </a:xfrm>
        </p:spPr>
        <p:txBody>
          <a:bodyPr/>
          <a:lstStyle/>
          <a:p>
            <a:r>
              <a:rPr lang="en-GB" sz="2400" dirty="0" smtClean="0"/>
              <a:t>Trends in </a:t>
            </a:r>
            <a:r>
              <a:rPr lang="en-GB" sz="2400" dirty="0" err="1" smtClean="0"/>
              <a:t>Fb</a:t>
            </a:r>
            <a:r>
              <a:rPr lang="en-GB" sz="2400" dirty="0" smtClean="0"/>
              <a:t> ‘Likes’ for Russell group </a:t>
            </a:r>
            <a:r>
              <a:rPr lang="en-GB" sz="2400" dirty="0" err="1" smtClean="0"/>
              <a:t>Unis</a:t>
            </a:r>
            <a:r>
              <a:rPr lang="en-GB" sz="2400" dirty="0" smtClean="0"/>
              <a:t> since Jan 2011 show steady increase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34263" y="3317241"/>
            <a:ext cx="2287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1079500" algn="l"/>
                <a:tab pos="1701800" algn="l"/>
              </a:tabLst>
            </a:pPr>
            <a:r>
              <a:rPr lang="en-GB" sz="1100" dirty="0" smtClean="0"/>
              <a:t>Jan 11	Sep 11	May 12	Jul 12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15" y="1021395"/>
            <a:ext cx="2791215" cy="2295846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176979" y="2320566"/>
            <a:ext cx="4973173" cy="99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But note increase in Jul 2012 due to addition of 4 new universities!</a:t>
            </a:r>
            <a:endParaRPr lang="en-GB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60247" y="3990344"/>
            <a:ext cx="7967020" cy="2743201"/>
            <a:chOff x="1060247" y="3990344"/>
            <a:chExt cx="7967020" cy="2743201"/>
          </a:xfrm>
        </p:grpSpPr>
        <p:pic>
          <p:nvPicPr>
            <p:cNvPr id="9218" name="Picture 2" descr="http://ukwebfocus.files.wordpress.com/2012/08/facebook-usage-russell-group-aug-20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47" y="3990344"/>
              <a:ext cx="3467100" cy="274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Placeholder 2"/>
            <p:cNvSpPr txBox="1">
              <a:spLocks/>
            </p:cNvSpPr>
            <p:nvPr/>
          </p:nvSpPr>
          <p:spPr bwMode="auto">
            <a:xfrm>
              <a:off x="4527346" y="4182896"/>
              <a:ext cx="4499921" cy="255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2860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GB" sz="2400" dirty="0" smtClean="0"/>
                <a:t>But might trends hide a more complex story:</a:t>
              </a:r>
            </a:p>
            <a:p>
              <a:pPr marL="447675" lvl="1" indent="-174625">
                <a:buFont typeface="Arial" pitchFamily="34" charset="0"/>
                <a:buChar char="•"/>
              </a:pPr>
              <a:r>
                <a:rPr lang="en-GB" sz="2400" dirty="0" smtClean="0"/>
                <a:t>Usage &amp; growth dominated by one significant player. </a:t>
              </a:r>
            </a:p>
            <a:p>
              <a:pPr marL="447675" lvl="1" indent="-174625">
                <a:buFont typeface="Arial" pitchFamily="34" charset="0"/>
                <a:buChar char="•"/>
              </a:pPr>
              <a:r>
                <a:rPr lang="en-GB" sz="2400" dirty="0" smtClean="0"/>
                <a:t>More modest usage generally</a:t>
              </a:r>
              <a:endParaRPr lang="en-GB" sz="2400" dirty="0"/>
            </a:p>
          </p:txBody>
        </p:sp>
      </p:grpSp>
      <p:sp>
        <p:nvSpPr>
          <p:cNvPr id="11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625268" y="812976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1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7" y="168730"/>
            <a:ext cx="7942253" cy="716642"/>
          </a:xfrm>
        </p:spPr>
        <p:txBody>
          <a:bodyPr/>
          <a:lstStyle/>
          <a:p>
            <a:r>
              <a:rPr lang="en-GB" sz="3600" dirty="0" smtClean="0"/>
              <a:t>Need for Paradata and Discussion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2266545"/>
            <a:ext cx="7986258" cy="3945570"/>
          </a:xfrm>
        </p:spPr>
        <p:txBody>
          <a:bodyPr/>
          <a:lstStyle/>
          <a:p>
            <a:r>
              <a:rPr lang="en-GB" sz="2400" dirty="0" smtClean="0"/>
              <a:t>Surveys carried out to monitor usage &amp; trends for: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Institutional use of social media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Use of researcher profiling services (e.g. Google Scholar, Academia.edu, …) across institutions </a:t>
            </a:r>
          </a:p>
          <a:p>
            <a:r>
              <a:rPr lang="en-GB" sz="2400" dirty="0" smtClean="0"/>
              <a:t>Observations (and feedback):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Differing results found if quotes used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Possible inclusion of wrong </a:t>
            </a:r>
            <a:r>
              <a:rPr lang="en-GB" sz="2400" dirty="0" err="1" smtClean="0"/>
              <a:t>Unis</a:t>
            </a:r>
            <a:r>
              <a:rPr lang="en-GB" sz="2400" dirty="0" smtClean="0"/>
              <a:t> (e.g. Newcastle University, Australia)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Personalised results depending on client environment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15309" y="907326"/>
            <a:ext cx="5830114" cy="1171739"/>
            <a:chOff x="304798" y="1228339"/>
            <a:chExt cx="5830114" cy="11717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8" y="1228339"/>
              <a:ext cx="5830114" cy="11717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5437762" y="2237362"/>
              <a:ext cx="697150" cy="162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642172" y="88321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66092" y="6048382"/>
            <a:ext cx="73400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Need to provide paradata and encourage feedback on processes and </a:t>
            </a:r>
            <a:r>
              <a:rPr lang="en-GB" dirty="0" err="1" smtClean="0"/>
              <a:t>intrepretation</a:t>
            </a:r>
            <a:r>
              <a:rPr lang="en-GB" dirty="0" smtClean="0"/>
              <a:t> of 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4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Lies, Damned Lies and Graphs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1058" y="1204687"/>
            <a:ext cx="4852942" cy="2722880"/>
          </a:xfrm>
        </p:spPr>
        <p:txBody>
          <a:bodyPr/>
          <a:lstStyle/>
          <a:p>
            <a:r>
              <a:rPr lang="en-GB" sz="2400" dirty="0" smtClean="0"/>
              <a:t>“</a:t>
            </a:r>
            <a:r>
              <a:rPr lang="en-GB" sz="2400" i="1" dirty="0" smtClean="0"/>
              <a:t>#</a:t>
            </a:r>
            <a:r>
              <a:rPr lang="en-GB" sz="2400" i="1" dirty="0" err="1"/>
              <a:t>Blekko</a:t>
            </a:r>
            <a:r>
              <a:rPr lang="en-GB" sz="2400" i="1" dirty="0"/>
              <a:t> traffic goes through the roof – for good reason. Try it out</a:t>
            </a:r>
            <a:r>
              <a:rPr lang="en-GB" sz="2400" i="1" dirty="0" smtClean="0"/>
              <a:t>!</a:t>
            </a:r>
            <a:r>
              <a:rPr lang="en-GB" sz="2400" dirty="0" smtClean="0"/>
              <a:t>”</a:t>
            </a:r>
          </a:p>
          <a:p>
            <a:r>
              <a:rPr lang="en-GB" sz="2400" dirty="0" smtClean="0"/>
              <a:t>Based on blog post entitled “</a:t>
            </a:r>
            <a:r>
              <a:rPr lang="en-GB" sz="2400" i="1" dirty="0" err="1" smtClean="0"/>
              <a:t>Blekko’s</a:t>
            </a:r>
            <a:r>
              <a:rPr lang="en-GB" sz="2400" i="1" dirty="0" smtClean="0"/>
              <a:t> </a:t>
            </a:r>
            <a:r>
              <a:rPr lang="en-GB" sz="2400" i="1" dirty="0"/>
              <a:t>Traffic Is Up Almost 400 </a:t>
            </a:r>
            <a:r>
              <a:rPr lang="en-GB" sz="2400" i="1" dirty="0" err="1"/>
              <a:t>Percent</a:t>
            </a:r>
            <a:r>
              <a:rPr lang="en-GB" sz="2400" i="1" dirty="0"/>
              <a:t>; Here Are The CEO’s Five Reasons </a:t>
            </a:r>
            <a:r>
              <a:rPr lang="en-GB" sz="2400" i="1" dirty="0" smtClean="0"/>
              <a:t>Why</a:t>
            </a:r>
            <a:r>
              <a:rPr lang="en-GB" sz="2400" dirty="0" smtClean="0"/>
              <a:t>”  (includes dissatisfaction with Goole)</a:t>
            </a:r>
          </a:p>
          <a:p>
            <a:r>
              <a:rPr lang="en-GB" sz="24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026" name="Picture 2" descr="http://ukwebfocus.files.wordpress.com/2012/04/blekko-comscore.gif?w=669&amp;h=4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8" y="1199469"/>
            <a:ext cx="41529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kwebfocus.files.wordpress.com/2012/04/alexa-traffic-google-blekko-duckduck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3" y="3912099"/>
            <a:ext cx="3714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kwebfocus.files.wordpress.com/2012/04/alexa-traffic-blekk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53" y="3973293"/>
            <a:ext cx="37909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953" y="6211669"/>
            <a:ext cx="877724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i="1" dirty="0"/>
              <a:t>Is </a:t>
            </a:r>
            <a:r>
              <a:rPr lang="en-GB" sz="1800" i="1" dirty="0" err="1"/>
              <a:t>Blekko’s</a:t>
            </a:r>
            <a:r>
              <a:rPr lang="en-GB" sz="1800" i="1" dirty="0"/>
              <a:t> Traffic Really Going Through The Roof? Will It Challenge Google</a:t>
            </a:r>
            <a:r>
              <a:rPr lang="en-GB" sz="1800" i="1" dirty="0" smtClean="0"/>
              <a:t>?</a:t>
            </a:r>
            <a:r>
              <a:rPr lang="en-GB" sz="1800" dirty="0" smtClean="0"/>
              <a:t>, </a:t>
            </a:r>
            <a:br>
              <a:rPr lang="en-GB" sz="1800" dirty="0" smtClean="0"/>
            </a:br>
            <a:r>
              <a:rPr lang="en-GB" sz="1800" dirty="0" smtClean="0"/>
              <a:t>UK Web Focus blog, 18 April 2012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860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846921" cy="5448663"/>
          </a:xfrm>
        </p:spPr>
        <p:txBody>
          <a:bodyPr/>
          <a:lstStyle/>
          <a:p>
            <a:r>
              <a:rPr lang="en-GB" sz="2400" b="1" dirty="0"/>
              <a:t>Abstract</a:t>
            </a:r>
            <a:r>
              <a:rPr lang="en-GB" b="1" dirty="0"/>
              <a:t> </a:t>
            </a:r>
            <a:endParaRPr lang="en-GB" b="1" dirty="0" smtClean="0"/>
          </a:p>
          <a:p>
            <a:pPr lvl="1">
              <a:spcAft>
                <a:spcPts val="1200"/>
              </a:spcAft>
            </a:pPr>
            <a:r>
              <a:rPr lang="en-GB" sz="2400" dirty="0"/>
              <a:t>What technological </a:t>
            </a:r>
            <a:r>
              <a:rPr lang="en-GB" sz="2400" dirty="0" smtClean="0"/>
              <a:t>(and social) developments </a:t>
            </a:r>
            <a:r>
              <a:rPr lang="en-GB" sz="2400" dirty="0"/>
              <a:t>might we expect to arrive which will affect the working environment of the academic library</a:t>
            </a:r>
            <a:r>
              <a:rPr lang="en-GB" sz="2400" dirty="0" smtClean="0"/>
              <a:t>?</a:t>
            </a:r>
          </a:p>
          <a:p>
            <a:pPr lvl="1">
              <a:spcAft>
                <a:spcPts val="1200"/>
              </a:spcAft>
            </a:pPr>
            <a:r>
              <a:rPr lang="en-GB" sz="2400" dirty="0" smtClean="0"/>
              <a:t>We </a:t>
            </a:r>
            <a:r>
              <a:rPr lang="en-GB" sz="2400" dirty="0"/>
              <a:t>can </a:t>
            </a:r>
            <a:r>
              <a:rPr lang="en-GB" sz="2400" dirty="0" smtClean="0"/>
              <a:t>expect … </a:t>
            </a:r>
            <a:r>
              <a:rPr lang="en-GB" sz="2400" dirty="0"/>
              <a:t>But there are dangers of making plans based on technological determinism. </a:t>
            </a:r>
            <a:endParaRPr lang="en-GB" sz="2400" dirty="0" smtClean="0"/>
          </a:p>
          <a:p>
            <a:pPr lvl="1">
              <a:spcAft>
                <a:spcPts val="1200"/>
              </a:spcAft>
            </a:pPr>
            <a:r>
              <a:rPr lang="en-GB" sz="2400" dirty="0" smtClean="0"/>
              <a:t>This </a:t>
            </a:r>
            <a:r>
              <a:rPr lang="en-GB" sz="2400" dirty="0"/>
              <a:t>workshop </a:t>
            </a:r>
            <a:r>
              <a:rPr lang="en-GB" sz="2400" dirty="0" smtClean="0"/>
              <a:t>provides </a:t>
            </a:r>
            <a:r>
              <a:rPr lang="en-GB" sz="2400" dirty="0"/>
              <a:t>an opportunity for participants to make use of a methodology for identifying 'weak signals' of technological developments and an open sense-making process for discussing the implications of such developments.</a:t>
            </a:r>
          </a:p>
          <a:p>
            <a:r>
              <a:rPr lang="en-GB" sz="24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Open Sense-making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7"/>
            <a:ext cx="7881755" cy="2844800"/>
          </a:xfrm>
        </p:spPr>
        <p:txBody>
          <a:bodyPr/>
          <a:lstStyle/>
          <a:p>
            <a:r>
              <a:rPr lang="en-GB" dirty="0" smtClean="0"/>
              <a:t>Importance of open approaches to interpretation of signals: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Evidence-gathering methodologies may have flaws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Incorrect or inappropriate implications may be made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This may lead to wrong decisions being made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0160" y="4537166"/>
            <a:ext cx="741970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 sense-making approaches may be difficult – your marketing department may wish a consistent, positive message to be made.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51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5572" y="1204686"/>
            <a:ext cx="2838428" cy="5007429"/>
          </a:xfrm>
        </p:spPr>
        <p:txBody>
          <a:bodyPr/>
          <a:lstStyle/>
          <a:p>
            <a:r>
              <a:rPr lang="en-US" sz="2400" dirty="0" smtClean="0"/>
              <a:t>Beware vested interests who may be threatened by implications of predictions</a:t>
            </a:r>
          </a:p>
          <a:p>
            <a:endParaRPr lang="en-US" sz="2400" dirty="0" smtClean="0"/>
          </a:p>
          <a:p>
            <a:r>
              <a:rPr lang="en-US" sz="2400" dirty="0" smtClean="0"/>
              <a:t>Developments may</a:t>
            </a:r>
          </a:p>
          <a:p>
            <a:pPr marL="339725" lvl="1" indent="-222250">
              <a:buFont typeface="Arial" pitchFamily="34" charset="0"/>
              <a:buChar char="•"/>
            </a:pPr>
            <a:r>
              <a:rPr lang="en-US" dirty="0" smtClean="0"/>
              <a:t>Be aligned with current plans</a:t>
            </a:r>
          </a:p>
          <a:p>
            <a:pPr marL="339725" lvl="1" indent="-222250">
              <a:buFont typeface="Arial" pitchFamily="34" charset="0"/>
              <a:buChar char="•"/>
            </a:pPr>
            <a:r>
              <a:rPr lang="en-US" dirty="0" smtClean="0"/>
              <a:t>Challenge current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557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891161" y="137653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Exercise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772400" cy="5387703"/>
          </a:xfrm>
        </p:spPr>
        <p:txBody>
          <a:bodyPr/>
          <a:lstStyle/>
          <a:p>
            <a:r>
              <a:rPr lang="en-GB" sz="2400" dirty="0" smtClean="0"/>
              <a:t>Agree on a hot topic and describe how you would: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Gather evidence of its importance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Interpret the evidence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Address personal / departmental / institutional biases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Identify reasons to engage (e.g. actions needed now; actions needed in the future; risks if actions not taken; …)</a:t>
            </a:r>
          </a:p>
          <a:p>
            <a:r>
              <a:rPr lang="en-GB" sz="2400" dirty="0" smtClean="0"/>
              <a:t>Examples: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What should we be doing with mobile?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Should we have a Library Facebook page?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Should we provide cover pages for printouts from the IR?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Informing Practice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6" y="1125079"/>
            <a:ext cx="4354038" cy="1896795"/>
          </a:xfrm>
        </p:spPr>
        <p:txBody>
          <a:bodyPr/>
          <a:lstStyle/>
          <a:p>
            <a:r>
              <a:rPr lang="en-GB" sz="2400" dirty="0" smtClean="0"/>
              <a:t>Cover pages in IRs may:</a:t>
            </a:r>
          </a:p>
          <a:p>
            <a:pPr marL="357188" lvl="1" indent="-174625">
              <a:buFont typeface="Arial" pitchFamily="34" charset="0"/>
              <a:buChar char="•"/>
            </a:pPr>
            <a:r>
              <a:rPr lang="en-GB" sz="2200" dirty="0" smtClean="0"/>
              <a:t>Corrupt embedded metadata</a:t>
            </a:r>
          </a:p>
          <a:p>
            <a:pPr marL="357188" lvl="1" indent="-174625">
              <a:buFont typeface="Arial" pitchFamily="34" charset="0"/>
              <a:buChar char="•"/>
            </a:pPr>
            <a:r>
              <a:rPr lang="en-GB" sz="2200" dirty="0" smtClean="0"/>
              <a:t>Degrade workflow practices if paper subsequently uploaded to another IR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3" y="1125078"/>
            <a:ext cx="4402533" cy="31856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374970" y="1310609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2876" y="3035961"/>
            <a:ext cx="44411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Question:</a:t>
            </a:r>
          </a:p>
          <a:p>
            <a:pPr marL="357188" lvl="3" indent="-174625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200" dirty="0" smtClean="0"/>
              <a:t>“</a:t>
            </a:r>
            <a:r>
              <a:rPr lang="en-GB" sz="2200" i="1" dirty="0"/>
              <a:t>what’s so bad about a </a:t>
            </a:r>
            <a:r>
              <a:rPr lang="en-GB" sz="2200" i="1" dirty="0" smtClean="0"/>
              <a:t>cover sheet </a:t>
            </a:r>
            <a:r>
              <a:rPr lang="en-GB" sz="2200" i="1" dirty="0"/>
              <a:t>from a </a:t>
            </a:r>
            <a:r>
              <a:rPr lang="en-GB" sz="2200" i="1" dirty="0" smtClean="0"/>
              <a:t>user’s </a:t>
            </a:r>
            <a:r>
              <a:rPr lang="en-GB" sz="2200" i="1" dirty="0"/>
              <a:t>POV?</a:t>
            </a:r>
            <a:r>
              <a:rPr lang="en-GB" sz="2200" dirty="0" smtClean="0"/>
              <a:t>”</a:t>
            </a:r>
            <a:endParaRPr lang="en-GB" sz="2200" dirty="0"/>
          </a:p>
        </p:txBody>
      </p:sp>
      <p:pic>
        <p:nvPicPr>
          <p:cNvPr id="1026" name="Picture 2" descr="ELPub 2013 pap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8" y="3487734"/>
            <a:ext cx="2794361" cy="33745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3601927" y="5312198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98790" y="4612460"/>
            <a:ext cx="5166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Survey across IR sector:</a:t>
            </a:r>
          </a:p>
          <a:p>
            <a:pPr marL="444500" lvl="1" indent="-261938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Branding </a:t>
            </a:r>
            <a:r>
              <a:rPr lang="en-GB" dirty="0"/>
              <a:t>is the main motivation for use of cover </a:t>
            </a:r>
            <a:r>
              <a:rPr lang="en-GB" dirty="0" smtClean="0"/>
              <a:t>sheets</a:t>
            </a:r>
          </a:p>
          <a:p>
            <a:pPr marL="444500" lvl="1" indent="-261938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Mostly created manually</a:t>
            </a:r>
          </a:p>
          <a:p>
            <a:pPr marL="444500" lvl="1" indent="-261938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Can inhibit text-mining and Google SEO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Sense-Making: Use of </a:t>
            </a:r>
            <a:r>
              <a:rPr lang="en-GB" dirty="0" err="1" smtClean="0"/>
              <a:t>Fb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7"/>
            <a:ext cx="7772400" cy="3271520"/>
          </a:xfrm>
        </p:spPr>
        <p:txBody>
          <a:bodyPr/>
          <a:lstStyle/>
          <a:p>
            <a:r>
              <a:rPr lang="en-GB" dirty="0" smtClean="0"/>
              <a:t>Session at IWMW 2013: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Librarian 1 (research-intensive </a:t>
            </a:r>
            <a:r>
              <a:rPr lang="en-GB" sz="2400" dirty="0" err="1" smtClean="0"/>
              <a:t>Uni</a:t>
            </a:r>
            <a:r>
              <a:rPr lang="en-GB" sz="2400" dirty="0" smtClean="0"/>
              <a:t>):</a:t>
            </a:r>
            <a:br>
              <a:rPr lang="en-GB" sz="2400" dirty="0" smtClean="0"/>
            </a:br>
            <a:r>
              <a:rPr lang="en-GB" sz="2400" dirty="0" smtClean="0"/>
              <a:t>Students keep telling us to “</a:t>
            </a:r>
            <a:r>
              <a:rPr lang="en-GB" sz="2400" i="1" dirty="0" smtClean="0"/>
              <a:t>keep out of our social space</a:t>
            </a:r>
            <a:r>
              <a:rPr lang="en-GB" sz="2400" dirty="0" smtClean="0"/>
              <a:t>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Librarian 2 (teaching </a:t>
            </a:r>
            <a:r>
              <a:rPr lang="en-GB" sz="2400" dirty="0" err="1"/>
              <a:t>Uni</a:t>
            </a:r>
            <a:r>
              <a:rPr lang="en-GB" sz="2400" dirty="0"/>
              <a:t>):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>We set up a Library Facebook page. It works because “</a:t>
            </a:r>
            <a:r>
              <a:rPr lang="en-GB" sz="2400" i="1" dirty="0" smtClean="0"/>
              <a:t>we need a presence where students hangout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7909" y="4624251"/>
            <a:ext cx="7445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Personal perspectives. How do we:</a:t>
            </a:r>
          </a:p>
          <a:p>
            <a:pPr marL="714375" lvl="1" indent="-357188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Gather evidence which informs policies and practices?</a:t>
            </a:r>
          </a:p>
          <a:p>
            <a:pPr marL="714375" lvl="1" indent="-357188">
              <a:buClr>
                <a:schemeClr val="accent2"/>
              </a:buClr>
              <a:buFont typeface="Arial" pitchFamily="34" charset="0"/>
              <a:buChar char="•"/>
            </a:pPr>
            <a:r>
              <a:rPr lang="en-GB" dirty="0" smtClean="0"/>
              <a:t>Make the evidence-based decisions?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8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8029802" cy="716642"/>
          </a:xfrm>
        </p:spPr>
        <p:txBody>
          <a:bodyPr/>
          <a:lstStyle/>
          <a:p>
            <a:r>
              <a:rPr lang="en-GB" sz="1800" dirty="0"/>
              <a:t>University of Bedford Library Facebook </a:t>
            </a:r>
            <a:r>
              <a:rPr lang="en-GB" sz="1800" dirty="0" smtClean="0"/>
              <a:t>page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5" y="0"/>
            <a:ext cx="6574753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8149" y="714102"/>
            <a:ext cx="2185851" cy="3135087"/>
          </a:xfrm>
        </p:spPr>
        <p:txBody>
          <a:bodyPr/>
          <a:lstStyle/>
          <a:p>
            <a:r>
              <a:rPr lang="en-GB" sz="2400" dirty="0" smtClean="0"/>
              <a:t>University of Bedford Library </a:t>
            </a:r>
            <a:r>
              <a:rPr lang="en-GB" sz="2400" dirty="0"/>
              <a:t>F</a:t>
            </a:r>
            <a:r>
              <a:rPr lang="en-GB" sz="2400" dirty="0" smtClean="0"/>
              <a:t>acebook page</a:t>
            </a:r>
            <a:endParaRPr lang="en-GB" sz="2400" dirty="0"/>
          </a:p>
        </p:txBody>
      </p:sp>
      <p:sp>
        <p:nvSpPr>
          <p:cNvPr id="6" name="Oval 5"/>
          <p:cNvSpPr/>
          <p:nvPr/>
        </p:nvSpPr>
        <p:spPr>
          <a:xfrm>
            <a:off x="3709851" y="3429000"/>
            <a:ext cx="870858" cy="367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15439" y="2936965"/>
            <a:ext cx="2233749" cy="367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9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907882" cy="716642"/>
          </a:xfrm>
        </p:spPr>
        <p:txBody>
          <a:bodyPr/>
          <a:lstStyle/>
          <a:p>
            <a:pPr algn="r"/>
            <a:r>
              <a:rPr lang="en-GB" dirty="0" smtClean="0"/>
              <a:t>Across the Sector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1669" y="1193074"/>
            <a:ext cx="4441371" cy="1959429"/>
          </a:xfrm>
        </p:spPr>
        <p:txBody>
          <a:bodyPr/>
          <a:lstStyle/>
          <a:p>
            <a:r>
              <a:rPr lang="en-GB" sz="2400" dirty="0" smtClean="0"/>
              <a:t>Look beyond the host institution, institutional and departmental culture and personal prejudices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156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3849187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Opportunities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362994" y="3030583"/>
            <a:ext cx="513806" cy="9753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47172" y="6217974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Risks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13760" y="6483559"/>
            <a:ext cx="1524000" cy="2655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and Risks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768544" cy="5309325"/>
          </a:xfrm>
        </p:spPr>
        <p:txBody>
          <a:bodyPr/>
          <a:lstStyle/>
          <a:p>
            <a:r>
              <a:rPr lang="en-GB" sz="2400" dirty="0" smtClean="0"/>
              <a:t>Risks averse:</a:t>
            </a:r>
          </a:p>
          <a:p>
            <a:pPr marL="809625" lvl="1" indent="-352425">
              <a:buFont typeface="Arial" pitchFamily="34" charset="0"/>
              <a:buChar char="•"/>
            </a:pPr>
            <a:r>
              <a:rPr lang="en-GB" sz="2400" dirty="0" smtClean="0"/>
              <a:t>Public sector</a:t>
            </a:r>
          </a:p>
          <a:p>
            <a:pPr marL="809625" lvl="1" indent="-352425">
              <a:buFont typeface="Arial" pitchFamily="34" charset="0"/>
              <a:buChar char="•"/>
            </a:pPr>
            <a:r>
              <a:rPr lang="en-GB" sz="2400" dirty="0" smtClean="0"/>
              <a:t>Libraries</a:t>
            </a:r>
          </a:p>
          <a:p>
            <a:endParaRPr lang="en-GB" dirty="0" smtClean="0"/>
          </a:p>
          <a:p>
            <a:r>
              <a:rPr lang="en-GB" sz="2400" dirty="0" smtClean="0"/>
              <a:t>Risks of being risk-averse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Missed opportunities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Criticisms from users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Advantages to competitors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Need for a managed approach to: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en-GB" sz="2400" dirty="0" smtClean="0"/>
              <a:t>Assessing risks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en-GB" sz="2400" dirty="0" smtClean="0"/>
              <a:t>Risk mitigation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en-GB" sz="2400" dirty="0" smtClean="0"/>
              <a:t>Acceptance of risks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026" name="Picture 2" descr="Risks and opportunities frame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64" y="3072539"/>
            <a:ext cx="12096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73047" y="1902988"/>
            <a:ext cx="3195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Kelly, B. and Oppenheim, C., 2009. </a:t>
            </a:r>
            <a:r>
              <a:rPr lang="en-GB" sz="1400" i="1" dirty="0"/>
              <a:t>Empowering users and their institutions: A risks and opportunities framework for exploiting the potential of the social web.</a:t>
            </a:r>
          </a:p>
        </p:txBody>
      </p:sp>
    </p:spTree>
    <p:extLst>
      <p:ext uri="{BB962C8B-B14F-4D97-AF65-F5344CB8AC3E}">
        <p14:creationId xmlns:p14="http://schemas.microsoft.com/office/powerpoint/2010/main" val="24692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“It’s About Nodes and Connections”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406" y="1072137"/>
            <a:ext cx="7863582" cy="4454758"/>
          </a:xfrm>
        </p:spPr>
        <p:txBody>
          <a:bodyPr/>
          <a:lstStyle/>
          <a:p>
            <a:r>
              <a:rPr lang="en-GB" sz="2000" dirty="0"/>
              <a:t>Cameron </a:t>
            </a:r>
            <a:r>
              <a:rPr lang="en-GB" sz="2000" dirty="0" err="1" smtClean="0"/>
              <a:t>Neylon</a:t>
            </a:r>
            <a:r>
              <a:rPr lang="en-GB" sz="2000" dirty="0" smtClean="0"/>
              <a:t> keynote at OR 2012: </a:t>
            </a:r>
            <a:br>
              <a:rPr lang="en-GB" sz="2000" dirty="0" smtClean="0"/>
            </a:br>
            <a:r>
              <a:rPr lang="en-GB" sz="2000" dirty="0" smtClean="0"/>
              <a:t>“</a:t>
            </a:r>
            <a:r>
              <a:rPr lang="en-GB" sz="2000" b="1" dirty="0"/>
              <a:t>Networks qualitatively change our capacity</a:t>
            </a:r>
            <a:r>
              <a:rPr lang="en-GB" sz="2000" dirty="0" smtClean="0"/>
              <a:t>”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/>
              <a:t>W</a:t>
            </a:r>
            <a:r>
              <a:rPr lang="en-GB" sz="2000" dirty="0" smtClean="0"/>
              <a:t>ith </a:t>
            </a:r>
            <a:r>
              <a:rPr lang="en-GB" sz="2000" dirty="0"/>
              <a:t>only 20% of a community </a:t>
            </a:r>
            <a:r>
              <a:rPr lang="en-GB" sz="2000" dirty="0" smtClean="0"/>
              <a:t>connected </a:t>
            </a:r>
            <a:br>
              <a:rPr lang="en-GB" sz="2000" dirty="0" smtClean="0"/>
            </a:br>
            <a:r>
              <a:rPr lang="en-GB" sz="2000" dirty="0" smtClean="0"/>
              <a:t>only limited interaction </a:t>
            </a:r>
            <a:r>
              <a:rPr lang="en-GB" sz="2000" dirty="0"/>
              <a:t>can take </a:t>
            </a:r>
            <a:r>
              <a:rPr lang="en-GB" sz="2000" dirty="0" smtClean="0"/>
              <a:t>place 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This </a:t>
            </a:r>
            <a:r>
              <a:rPr lang="en-GB" sz="2000" dirty="0"/>
              <a:t>increases drastically as </a:t>
            </a:r>
            <a:r>
              <a:rPr lang="en-GB" sz="2000" dirty="0" smtClean="0"/>
              <a:t>numbers </a:t>
            </a:r>
            <a:r>
              <a:rPr lang="en-GB" sz="2000" dirty="0"/>
              <a:t>of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connected </a:t>
            </a:r>
            <a:r>
              <a:rPr lang="en-GB" sz="2000" dirty="0"/>
              <a:t>nodes </a:t>
            </a:r>
            <a:r>
              <a:rPr lang="en-GB" sz="2000" dirty="0" smtClean="0"/>
              <a:t>grows</a:t>
            </a:r>
          </a:p>
          <a:p>
            <a:pPr indent="-258763"/>
            <a:r>
              <a:rPr lang="en-GB" sz="2000" dirty="0" smtClean="0"/>
              <a:t>Examples:</a:t>
            </a:r>
            <a:endParaRPr lang="en-GB" sz="2000" dirty="0"/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Phone networks (no use with only 1 user!)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Tweeting at events</a:t>
            </a:r>
          </a:p>
          <a:p>
            <a:pPr marL="355600" lvl="1" indent="-157163">
              <a:buFont typeface="Arial" pitchFamily="34" charset="0"/>
              <a:buChar char="•"/>
            </a:pPr>
            <a:r>
              <a:rPr lang="en-GB" sz="2000" dirty="0" smtClean="0"/>
              <a:t>Galaxy Zoo</a:t>
            </a:r>
          </a:p>
          <a:p>
            <a:pPr indent="-184150">
              <a:spcBef>
                <a:spcPts val="600"/>
              </a:spcBef>
            </a:pPr>
            <a:r>
              <a:rPr lang="en-GB" sz="2000" dirty="0"/>
              <a:t>Implications: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000" dirty="0"/>
              <a:t>Importance of best practices for popular &amp; well-used </a:t>
            </a:r>
            <a:r>
              <a:rPr lang="en-GB" sz="2000" dirty="0" smtClean="0"/>
              <a:t>channels e.g. Twitter/Facebook and not Identi.ca/Diaspora</a:t>
            </a:r>
            <a:endParaRPr lang="en-GB" sz="2000" dirty="0"/>
          </a:p>
          <a:p>
            <a:pPr marL="355600" lvl="1" indent="-157163"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C4FD4-707E-4E4E-B68A-DCD8601E01D0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5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6343664" y="1186669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http://ukwebfocus.files.wordpress.com/2012/08/small-number-of-nod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30" y="1186669"/>
            <a:ext cx="1809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kwebfocus.files.wordpress.com/2012/08/large-number-of-nod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55" y="2872376"/>
            <a:ext cx="18002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183406" y="5526895"/>
            <a:ext cx="7355974" cy="1390651"/>
            <a:chOff x="1183406" y="5467349"/>
            <a:chExt cx="7355974" cy="1390651"/>
          </a:xfrm>
        </p:grpSpPr>
        <p:pic>
          <p:nvPicPr>
            <p:cNvPr id="2054" name="Picture 6" descr="http://ukwebfocus.files.wordpress.com/2012/08/cameron-neylon-filters-block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453" y="5505448"/>
              <a:ext cx="1790700" cy="131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ukwebfocus.files.wordpress.com/2012/08/cameron-naylong-no-single-right-filter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255" y="5467349"/>
              <a:ext cx="1762125" cy="1390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83406" y="5526895"/>
              <a:ext cx="3320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“</a:t>
              </a:r>
              <a:r>
                <a:rPr lang="en-GB" sz="2000" i="1" dirty="0" smtClean="0"/>
                <a:t>Filters block. Filters cause friction</a:t>
              </a:r>
              <a:r>
                <a:rPr lang="en-GB" sz="2000" dirty="0" smtClean="0"/>
                <a:t>”</a:t>
              </a:r>
            </a:p>
            <a:p>
              <a:r>
                <a:rPr lang="en-GB" sz="2000" dirty="0" smtClean="0"/>
                <a:t>Need for client-side, not supply-side filters. </a:t>
              </a:r>
              <a:endParaRPr lang="en-GB" sz="2000" dirty="0"/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 rot="-5400000">
            <a:off x="51933" y="538649"/>
            <a:ext cx="1210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 smtClean="0">
                <a:solidFill>
                  <a:schemeClr val="bg1"/>
                </a:solidFill>
              </a:rPr>
              <a:t>Theory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70"/>
          <a:stretch/>
        </p:blipFill>
        <p:spPr>
          <a:xfrm>
            <a:off x="0" y="-43774"/>
            <a:ext cx="5925377" cy="69017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601785" cy="716642"/>
          </a:xfrm>
        </p:spPr>
        <p:txBody>
          <a:bodyPr/>
          <a:lstStyle/>
          <a:p>
            <a:pPr algn="r"/>
            <a:r>
              <a:rPr lang="en-GB" dirty="0" smtClean="0"/>
              <a:t>Open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8285" y="1204686"/>
            <a:ext cx="3165715" cy="5007429"/>
          </a:xfrm>
        </p:spPr>
        <p:txBody>
          <a:bodyPr/>
          <a:lstStyle/>
          <a:p>
            <a:r>
              <a:rPr lang="en-GB" sz="2400" dirty="0" smtClean="0"/>
              <a:t>“</a:t>
            </a:r>
            <a:r>
              <a:rPr lang="en-GB" sz="2400" i="1" dirty="0" smtClean="0"/>
              <a:t>Is London 2012 a haven for open data?</a:t>
            </a:r>
            <a:r>
              <a:rPr lang="en-GB" sz="2400" dirty="0" smtClean="0"/>
              <a:t>”</a:t>
            </a:r>
          </a:p>
          <a:p>
            <a:r>
              <a:rPr lang="en-GB" sz="2400" dirty="0" smtClean="0"/>
              <a:t>Conclusions: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“</a:t>
            </a:r>
            <a:r>
              <a:rPr lang="en-GB" sz="2400" i="1" dirty="0"/>
              <a:t>Not this time</a:t>
            </a:r>
            <a:r>
              <a:rPr lang="en-GB" sz="2400" dirty="0" smtClean="0"/>
              <a:t>”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“</a:t>
            </a:r>
            <a:r>
              <a:rPr lang="en-GB" sz="2400" i="1" dirty="0"/>
              <a:t>But it is the first data Olympics</a:t>
            </a:r>
            <a:r>
              <a:rPr lang="en-GB" sz="2400" dirty="0" smtClean="0"/>
              <a:t>”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“</a:t>
            </a:r>
            <a:r>
              <a:rPr lang="en-GB" sz="2400" i="1" dirty="0"/>
              <a:t>It's hard to see that by </a:t>
            </a:r>
            <a:r>
              <a:rPr lang="en-GB" sz="2400" i="1" dirty="0" smtClean="0"/>
              <a:t>[Rio] 2016 </a:t>
            </a:r>
            <a:r>
              <a:rPr lang="en-GB" sz="2400" i="1" dirty="0"/>
              <a:t>this won't emerge as data we can all use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252188"/>
            <a:ext cx="4367719" cy="505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554326" y="92684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23363" y="9728"/>
            <a:ext cx="1030964" cy="749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3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1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1" y="2266545"/>
            <a:ext cx="7062131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Data will be Big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601785" cy="716642"/>
          </a:xfrm>
        </p:spPr>
        <p:txBody>
          <a:bodyPr/>
          <a:lstStyle/>
          <a:p>
            <a:pPr algn="r"/>
            <a:r>
              <a:rPr lang="en-GB" dirty="0" smtClean="0"/>
              <a:t>Open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8285" y="1204686"/>
            <a:ext cx="3058711" cy="5007429"/>
          </a:xfrm>
        </p:spPr>
        <p:txBody>
          <a:bodyPr/>
          <a:lstStyle/>
          <a:p>
            <a:r>
              <a:rPr lang="en-GB" sz="2400" dirty="0" smtClean="0"/>
              <a:t>“</a:t>
            </a:r>
            <a:r>
              <a:rPr lang="en-GB" sz="2400" i="1" dirty="0" smtClean="0"/>
              <a:t>Manchester </a:t>
            </a:r>
            <a:r>
              <a:rPr lang="en-GB" sz="2400" i="1" dirty="0"/>
              <a:t>City to open the archive on player data and </a:t>
            </a:r>
            <a:r>
              <a:rPr lang="en-GB" sz="2400" i="1" dirty="0" smtClean="0"/>
              <a:t>statistics</a:t>
            </a:r>
            <a:r>
              <a:rPr lang="en-GB" sz="2400" dirty="0" smtClean="0"/>
              <a:t>”</a:t>
            </a:r>
          </a:p>
          <a:p>
            <a:r>
              <a:rPr lang="en-GB" sz="2400" dirty="0" smtClean="0"/>
              <a:t>Example of: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Public interest in open data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Interest from commercial sector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828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52162"/>
            <a:ext cx="4367719" cy="505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3932" y="6731541"/>
            <a:ext cx="3715966" cy="1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23363" y="0"/>
            <a:ext cx="1030964" cy="749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2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43"/>
            <a:ext cx="8968902" cy="6095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Open Data in Libraries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4451" y="1010134"/>
            <a:ext cx="4659549" cy="779756"/>
          </a:xfrm>
        </p:spPr>
        <p:txBody>
          <a:bodyPr/>
          <a:lstStyle/>
          <a:p>
            <a:r>
              <a:rPr lang="en-GB" sz="2000" dirty="0" smtClean="0"/>
              <a:t>Trends in reusing Library usage data, e.g. JISC’s Library Impact Data Project</a:t>
            </a:r>
          </a:p>
          <a:p>
            <a:endParaRPr lang="en-GB" sz="2000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26330" y="5126477"/>
            <a:ext cx="6131670" cy="7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dirty="0" smtClean="0"/>
              <a:t>A</a:t>
            </a:r>
            <a:r>
              <a:rPr lang="en-GB" sz="2000" dirty="0"/>
              <a:t>verage number of </a:t>
            </a:r>
            <a:r>
              <a:rPr lang="en-GB" sz="2000" dirty="0">
                <a:solidFill>
                  <a:schemeClr val="accent2"/>
                </a:solidFill>
              </a:rPr>
              <a:t>books borrowed</a:t>
            </a:r>
            <a:r>
              <a:rPr lang="en-GB" sz="2000" dirty="0"/>
              <a:t> </a:t>
            </a:r>
            <a:r>
              <a:rPr lang="en-GB" sz="2000" dirty="0" smtClean="0"/>
              <a:t>and </a:t>
            </a:r>
            <a:r>
              <a:rPr lang="en-GB" sz="2000" dirty="0">
                <a:solidFill>
                  <a:srgbClr val="C00000"/>
                </a:solidFill>
              </a:rPr>
              <a:t>e-resource logins</a:t>
            </a:r>
            <a:r>
              <a:rPr lang="en-GB" sz="2000" dirty="0"/>
              <a:t> </a:t>
            </a:r>
            <a:r>
              <a:rPr lang="en-GB" sz="2000" dirty="0" smtClean="0"/>
              <a:t>for ~33,000 </a:t>
            </a:r>
            <a:r>
              <a:rPr lang="en-GB" sz="2000" dirty="0"/>
              <a:t>students in </a:t>
            </a:r>
            <a:r>
              <a:rPr lang="en-GB" sz="2000" dirty="0" smtClean="0"/>
              <a:t>final </a:t>
            </a:r>
            <a:r>
              <a:rPr lang="en-GB" sz="2000" dirty="0"/>
              <a:t>year of studies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18984" y="5180537"/>
            <a:ext cx="205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 </a:t>
            </a:r>
            <a:r>
              <a:rPr lang="en-GB" sz="1200" dirty="0"/>
              <a:t>&amp; data provided by Dave Pattern under a CC BY-NC-SA </a:t>
            </a:r>
            <a:r>
              <a:rPr lang="en-GB" sz="1200" dirty="0" smtClean="0"/>
              <a:t>licence</a:t>
            </a:r>
            <a:endParaRPr lang="en-GB" sz="1200" dirty="0"/>
          </a:p>
        </p:txBody>
      </p:sp>
      <p:sp>
        <p:nvSpPr>
          <p:cNvPr id="14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196475" y="5626919"/>
            <a:ext cx="148431" cy="113506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81892" y="9728"/>
            <a:ext cx="242543" cy="2140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0" b="-1"/>
          <a:stretch/>
        </p:blipFill>
        <p:spPr>
          <a:xfrm>
            <a:off x="0" y="0"/>
            <a:ext cx="599206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8029802" cy="716642"/>
          </a:xfrm>
        </p:spPr>
        <p:txBody>
          <a:bodyPr/>
          <a:lstStyle/>
          <a:p>
            <a:pPr algn="r"/>
            <a:r>
              <a:rPr lang="en-GB" sz="3600" dirty="0" smtClean="0"/>
              <a:t>Early Signals?</a:t>
            </a:r>
            <a:endParaRPr lang="en-GB" sz="3600" dirty="0"/>
          </a:p>
        </p:txBody>
      </p:sp>
      <p:sp>
        <p:nvSpPr>
          <p:cNvPr id="6" name="Oval 5"/>
          <p:cNvSpPr/>
          <p:nvPr/>
        </p:nvSpPr>
        <p:spPr>
          <a:xfrm>
            <a:off x="2996031" y="622570"/>
            <a:ext cx="1430054" cy="321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620470" y="1118174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868" y="1204686"/>
            <a:ext cx="3239311" cy="4417901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smtClean="0"/>
              <a:t>News stories (Aug 2012) about plans for privatisation at London Metropolitan University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77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689" y="1204686"/>
            <a:ext cx="3161489" cy="3445135"/>
          </a:xfrm>
        </p:spPr>
        <p:txBody>
          <a:bodyPr/>
          <a:lstStyle/>
          <a:p>
            <a:r>
              <a:rPr lang="en-GB" sz="2400" dirty="0" smtClean="0"/>
              <a:t>Follow-up comment (20 Aug 2012):</a:t>
            </a:r>
          </a:p>
          <a:p>
            <a:r>
              <a:rPr lang="en-GB" sz="2400" dirty="0" smtClean="0"/>
              <a:t>“</a:t>
            </a:r>
            <a:r>
              <a:rPr lang="en-GB" sz="2400" i="1" dirty="0" smtClean="0"/>
              <a:t>VC </a:t>
            </a:r>
            <a:r>
              <a:rPr lang="en-GB" sz="2400" i="1" dirty="0"/>
              <a:t>should be applauded for the classic business move of getting the university to concentrate on its core activity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8029802" cy="716642"/>
          </a:xfrm>
        </p:spPr>
        <p:txBody>
          <a:bodyPr/>
          <a:lstStyle/>
          <a:p>
            <a:pPr algn="r"/>
            <a:r>
              <a:rPr lang="en-GB" sz="3600" dirty="0" smtClean="0"/>
              <a:t>Early Signals?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" y="0"/>
            <a:ext cx="5724144" cy="6858000"/>
          </a:xfrm>
          <a:prstGeom prst="rect">
            <a:avLst/>
          </a:prstGeom>
        </p:spPr>
      </p:pic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542649" y="1040353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33289" y="5454347"/>
            <a:ext cx="285779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Carl </a:t>
            </a:r>
            <a:r>
              <a:rPr lang="en-GB" sz="1600" dirty="0" err="1" smtClean="0"/>
              <a:t>Lygo</a:t>
            </a:r>
            <a:r>
              <a:rPr lang="en-GB" sz="1600" dirty="0" smtClean="0"/>
              <a:t> is </a:t>
            </a:r>
            <a:r>
              <a:rPr lang="en-GB" sz="1600" dirty="0"/>
              <a:t> chief executive of the 'for profit' BPP Professional Education group and principal of BPP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17431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Within your organisation / sector there is a need to have mechanisms for identifying technological developments which may have an impact on the business: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Observing trends and signals</a:t>
            </a:r>
            <a:endParaRPr lang="en-GB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Observing signals from diversity of sources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Interpreting the implications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Identifying changes which may be needed within the organisation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Inviting feedback and critiques  of the evidence-gathering processes and the interpretations of the findings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For Librarians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2358" y="1204686"/>
            <a:ext cx="4331642" cy="5653314"/>
          </a:xfrm>
        </p:spPr>
        <p:txBody>
          <a:bodyPr/>
          <a:lstStyle/>
          <a:p>
            <a:r>
              <a:rPr lang="en-GB" dirty="0" smtClean="0"/>
              <a:t>In time of uncertain futures:</a:t>
            </a:r>
          </a:p>
          <a:p>
            <a:pPr marL="442913" lvl="1" indent="-285750">
              <a:buFont typeface="Arial" pitchFamily="34" charset="0"/>
              <a:buChar char="•"/>
            </a:pPr>
            <a:r>
              <a:rPr lang="en-GB" sz="2400" dirty="0" smtClean="0"/>
              <a:t>Use evidence-based approaches to understanding the future</a:t>
            </a:r>
          </a:p>
          <a:p>
            <a:pPr marL="442913" lvl="1" indent="-285750">
              <a:buFont typeface="Arial" pitchFamily="34" charset="0"/>
              <a:buChar char="•"/>
            </a:pPr>
            <a:r>
              <a:rPr lang="en-GB" sz="2400" dirty="0" smtClean="0"/>
              <a:t>Understand the changing environment</a:t>
            </a:r>
          </a:p>
          <a:p>
            <a:pPr marL="442913" lvl="1" indent="-285750">
              <a:buFont typeface="Arial" pitchFamily="34" charset="0"/>
              <a:buChar char="•"/>
            </a:pPr>
            <a:r>
              <a:rPr lang="en-GB" sz="2400" dirty="0" smtClean="0"/>
              <a:t>Engage with opportunities in areas of growth and institutional importance</a:t>
            </a:r>
          </a:p>
          <a:p>
            <a:pPr marL="442913" lvl="1" indent="-285750">
              <a:buFont typeface="Arial" pitchFamily="34" charset="0"/>
              <a:buChar char="•"/>
            </a:pPr>
            <a:r>
              <a:rPr lang="en-GB" sz="2400" dirty="0" smtClean="0"/>
              <a:t>Be open and encourage discussion on analysis &amp; interpretation of findings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5" name="Picture 4" descr="Copyright Shutterstock. used under licence. shutterstock_606760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5" y="1313884"/>
            <a:ext cx="4501493" cy="30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Serenity prayer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0357" y="1379784"/>
            <a:ext cx="3492380" cy="5007429"/>
          </a:xfrm>
        </p:spPr>
        <p:txBody>
          <a:bodyPr/>
          <a:lstStyle/>
          <a:p>
            <a:r>
              <a:rPr lang="en-GB" dirty="0" smtClean="0"/>
              <a:t>Serenity prayer:</a:t>
            </a:r>
          </a:p>
          <a:p>
            <a:r>
              <a:rPr lang="en-GB" dirty="0"/>
              <a:t>God, grant me the serenity to accept the things I cannot change,</a:t>
            </a:r>
            <a:br>
              <a:rPr lang="en-GB" dirty="0"/>
            </a:br>
            <a:r>
              <a:rPr lang="en-GB" dirty="0"/>
              <a:t>Courage to change the things I can,</a:t>
            </a:r>
            <a:br>
              <a:rPr lang="en-GB" dirty="0"/>
            </a:br>
            <a:r>
              <a:rPr lang="en-GB" dirty="0"/>
              <a:t>And wisdom to know the difference.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1026" name="Picture 2" descr="http://www.aunicorntshirt.com/images/UNITSH_119A_SerenityPrayer2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52" r="1"/>
          <a:stretch/>
        </p:blipFill>
        <p:spPr bwMode="auto">
          <a:xfrm>
            <a:off x="0" y="1717"/>
            <a:ext cx="6371617" cy="685628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5" name="TextBox 4"/>
          <p:cNvSpPr txBox="1"/>
          <p:nvPr/>
        </p:nvSpPr>
        <p:spPr>
          <a:xfrm>
            <a:off x="6559970" y="5480307"/>
            <a:ext cx="245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Tim Berners-Lee didn’t accept the evidence of the popularity of Gopher!</a:t>
            </a:r>
            <a:endParaRPr lang="en-GB" sz="1800" dirty="0"/>
          </a:p>
        </p:txBody>
      </p:sp>
      <p:sp>
        <p:nvSpPr>
          <p:cNvPr id="6" name="Oval 5"/>
          <p:cNvSpPr/>
          <p:nvPr/>
        </p:nvSpPr>
        <p:spPr>
          <a:xfrm>
            <a:off x="8882743" y="113211"/>
            <a:ext cx="182880" cy="1828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67469" y="2208179"/>
            <a:ext cx="7700906" cy="2645923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The Data will be Big, but our users will continue to use Facebook and Twitter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But research data will grow in importance as will use of mobiles.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According to the evidence the future isn’t quite what I expected. But it has helped to identify our business strategies.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Conclusions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9" y="1909550"/>
            <a:ext cx="861180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1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1" y="2266545"/>
            <a:ext cx="7062131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Content and services will be open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1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1" y="2266545"/>
            <a:ext cx="7704156" cy="116245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 will own our services and content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1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1" y="2266545"/>
            <a:ext cx="7704156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 will see a growth in use of online services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0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0" y="2266545"/>
            <a:ext cx="8132173" cy="116245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 will see the importance of </a:t>
            </a:r>
            <a:r>
              <a:rPr lang="en-GB" dirty="0" smtClean="0">
                <a:solidFill>
                  <a:schemeClr val="bg1"/>
                </a:solidFill>
              </a:rPr>
              <a:t>librarians and information professionals </a:t>
            </a:r>
            <a:r>
              <a:rPr lang="en-GB" dirty="0">
                <a:solidFill>
                  <a:schemeClr val="bg1"/>
                </a:solidFill>
              </a:rPr>
              <a:t>acknowledged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OLN-standard-slide-2004">
  <a:themeElements>
    <a:clrScheme name="UKOLN-standard-slide-2004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KOLN-standard-slide-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KOLN-standard-slide-200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OLN-standard-slide-200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16376</TotalTime>
  <Words>2202</Words>
  <Application>Microsoft Office PowerPoint</Application>
  <PresentationFormat>On-screen Show (4:3)</PresentationFormat>
  <Paragraphs>435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UKOLN-standard-slide-2004</vt:lpstr>
      <vt:lpstr>Making Sense of the Future</vt:lpstr>
      <vt:lpstr>Preparing For The Future: Helping Libraries Respond to Changing Technological, Economic and Political Change</vt:lpstr>
      <vt:lpstr>About Me</vt:lpstr>
      <vt:lpstr>Abstract</vt:lpstr>
      <vt:lpstr>In the Future</vt:lpstr>
      <vt:lpstr>In the Future</vt:lpstr>
      <vt:lpstr>In the Future</vt:lpstr>
      <vt:lpstr>In the Future</vt:lpstr>
      <vt:lpstr>In the Future</vt:lpstr>
      <vt:lpstr>In the Future</vt:lpstr>
      <vt:lpstr>In the Future</vt:lpstr>
      <vt:lpstr>What I expected in the future</vt:lpstr>
      <vt:lpstr>In the Future</vt:lpstr>
      <vt:lpstr>Has the Future Arrived? </vt:lpstr>
      <vt:lpstr>Shush!</vt:lpstr>
      <vt:lpstr>What Can We Conclude?</vt:lpstr>
      <vt:lpstr>The Context</vt:lpstr>
      <vt:lpstr>Accompanying Paper</vt:lpstr>
      <vt:lpstr>Time of Growth </vt:lpstr>
      <vt:lpstr>Time of Growth is Over </vt:lpstr>
      <vt:lpstr>Lessons From The Past</vt:lpstr>
      <vt:lpstr>Why Future-Watch?</vt:lpstr>
      <vt:lpstr>Why Future-Watch?</vt:lpstr>
      <vt:lpstr>Group Exercise</vt:lpstr>
      <vt:lpstr>Group Exercise</vt:lpstr>
      <vt:lpstr>Group Exercise</vt:lpstr>
      <vt:lpstr>Previous Examples</vt:lpstr>
      <vt:lpstr>JISC Observatory</vt:lpstr>
      <vt:lpstr>JIS Observatory process</vt:lpstr>
      <vt:lpstr>Scanning Activities </vt:lpstr>
      <vt:lpstr>Sense-making</vt:lpstr>
      <vt:lpstr>Significant Trends: Mobile</vt:lpstr>
      <vt:lpstr>Significant Trends: Mobile</vt:lpstr>
      <vt:lpstr>Significant Trends: Mobile</vt:lpstr>
      <vt:lpstr>Significant Trends: Social Media</vt:lpstr>
      <vt:lpstr>Significant Trends: Social Media</vt:lpstr>
      <vt:lpstr>Behind The Data</vt:lpstr>
      <vt:lpstr>Need for Paradata and Discussion</vt:lpstr>
      <vt:lpstr>Lies, Damned Lies and Graphs</vt:lpstr>
      <vt:lpstr>Open Sense-making</vt:lpstr>
      <vt:lpstr>PowerPoint Presentation</vt:lpstr>
      <vt:lpstr>Group Exercise 2</vt:lpstr>
      <vt:lpstr>Informing Practice</vt:lpstr>
      <vt:lpstr>Sense-Making: Use of Fb</vt:lpstr>
      <vt:lpstr>University of Bedford Library Facebook page</vt:lpstr>
      <vt:lpstr>Across the Sector</vt:lpstr>
      <vt:lpstr>Opportunities and Risks</vt:lpstr>
      <vt:lpstr>“It’s About Nodes and Connections”</vt:lpstr>
      <vt:lpstr>Open Data</vt:lpstr>
      <vt:lpstr>Open Data</vt:lpstr>
      <vt:lpstr>Use of Open Data in Libraries</vt:lpstr>
      <vt:lpstr>Early Signals?</vt:lpstr>
      <vt:lpstr>Early Signals?</vt:lpstr>
      <vt:lpstr>Recap</vt:lpstr>
      <vt:lpstr>Challenge For Librarians</vt:lpstr>
      <vt:lpstr>Serenity prayer</vt:lpstr>
      <vt:lpstr>Conclusions</vt:lpstr>
    </vt:vector>
  </TitlesOfParts>
  <Company>UKOLN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Future: Helping Libraries Respond to Changing Technological, Economic and Political Change</dc:title>
  <dc:creator>Brian Kelly</dc:creator>
  <cp:lastModifiedBy>ulpc-bk</cp:lastModifiedBy>
  <cp:revision>612</cp:revision>
  <cp:lastPrinted>2013-04-05T16:10:03Z</cp:lastPrinted>
  <dcterms:created xsi:type="dcterms:W3CDTF">2005-06-06T15:31:10Z</dcterms:created>
  <dcterms:modified xsi:type="dcterms:W3CDTF">2013-07-05T09:13:00Z</dcterms:modified>
</cp:coreProperties>
</file>