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405" r:id="rId2"/>
    <p:sldId id="282" r:id="rId3"/>
    <p:sldId id="360" r:id="rId4"/>
    <p:sldId id="343" r:id="rId5"/>
    <p:sldId id="388" r:id="rId6"/>
    <p:sldId id="377" r:id="rId7"/>
    <p:sldId id="378" r:id="rId8"/>
    <p:sldId id="381" r:id="rId9"/>
    <p:sldId id="383" r:id="rId10"/>
    <p:sldId id="382" r:id="rId11"/>
    <p:sldId id="384" r:id="rId12"/>
    <p:sldId id="385" r:id="rId13"/>
    <p:sldId id="398" r:id="rId14"/>
    <p:sldId id="386" r:id="rId15"/>
    <p:sldId id="387" r:id="rId16"/>
    <p:sldId id="397" r:id="rId17"/>
    <p:sldId id="389" r:id="rId18"/>
    <p:sldId id="393" r:id="rId19"/>
    <p:sldId id="404" r:id="rId20"/>
    <p:sldId id="390" r:id="rId21"/>
    <p:sldId id="408" r:id="rId22"/>
    <p:sldId id="391" r:id="rId23"/>
    <p:sldId id="409" r:id="rId24"/>
    <p:sldId id="392" r:id="rId25"/>
    <p:sldId id="394" r:id="rId26"/>
    <p:sldId id="395" r:id="rId27"/>
    <p:sldId id="396" r:id="rId28"/>
    <p:sldId id="401" r:id="rId29"/>
    <p:sldId id="399" r:id="rId30"/>
    <p:sldId id="407" r:id="rId31"/>
    <p:sldId id="402" r:id="rId32"/>
    <p:sldId id="403" r:id="rId33"/>
    <p:sldId id="400" r:id="rId34"/>
    <p:sldId id="352" r:id="rId35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0099"/>
    <a:srgbClr val="FF0000"/>
    <a:srgbClr val="66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5601" autoAdjust="0"/>
  </p:normalViewPr>
  <p:slideViewPr>
    <p:cSldViewPr snapToGrid="0"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2466" y="-126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519113" cy="12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76950" y="-1588"/>
            <a:ext cx="592138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66690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b" anchorCtr="0" compatLnSpc="1">
            <a:prstTxWarp prst="textNoShape">
              <a:avLst/>
            </a:prstTxWarp>
          </a:bodyPr>
          <a:lstStyle>
            <a:lvl1pPr algn="ctr" defTabSz="946150" eaLnBrk="0" hangingPunct="0">
              <a:defRPr sz="1200" dirty="0"/>
            </a:lvl1pPr>
          </a:lstStyle>
          <a:p>
            <a:pPr>
              <a:defRPr/>
            </a:pPr>
            <a:r>
              <a:rPr lang="en-GB" dirty="0"/>
              <a:t>&lt;http://</a:t>
            </a:r>
            <a:r>
              <a:rPr lang="en-GB" dirty="0" smtClean="0"/>
              <a:t>www.ukoln.ac.uk/web-focus/events/workshops/ucisa-ssg-2012/&gt;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51200" y="8985250"/>
            <a:ext cx="2000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/>
            </a:lvl1pPr>
          </a:lstStyle>
          <a:p>
            <a:pPr>
              <a:defRPr/>
            </a:pPr>
            <a:fld id="{9ECB6D6C-92B7-43A2-9797-0D815A85B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71538" y="241300"/>
            <a:ext cx="5634037" cy="83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4" tIns="47433" rIns="93284" bIns="47433">
            <a:spAutoFit/>
          </a:bodyPr>
          <a:lstStyle/>
          <a:p>
            <a:pPr defTabSz="946150" eaLnBrk="0" hangingPunct="0"/>
            <a:r>
              <a:rPr lang="en-GB" b="1" dirty="0"/>
              <a:t>Building and Sustaining a Community using the Social Web</a:t>
            </a:r>
          </a:p>
        </p:txBody>
      </p:sp>
      <p:pic>
        <p:nvPicPr>
          <p:cNvPr id="19464" name="Picture 9" descr="ukoln-logo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2400"/>
            <a:ext cx="55562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reative Commons Lic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937" y="9032770"/>
            <a:ext cx="838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54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6667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t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00750" y="-1588"/>
            <a:ext cx="6667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t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7433" rIns="93284" bIns="474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666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b" anchorCtr="0" compatLnSpc="1">
            <a:prstTxWarp prst="textNoShape">
              <a:avLst/>
            </a:prstTxWarp>
          </a:bodyPr>
          <a:lstStyle>
            <a:lvl1pPr defTabSz="946150" eaLnBrk="0" hangingPunct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6113" y="9513888"/>
            <a:ext cx="369887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73" tIns="0" rIns="18973" bIns="0" numCol="1" anchor="b" anchorCtr="0" compatLnSpc="1">
            <a:prstTxWarp prst="textNoShape">
              <a:avLst/>
            </a:prstTxWarp>
          </a:bodyPr>
          <a:lstStyle>
            <a:lvl1pPr algn="r" defTabSz="946150" eaLnBrk="0" hangingPunct="0">
              <a:defRPr sz="1000"/>
            </a:lvl1pPr>
          </a:lstStyle>
          <a:p>
            <a:pPr>
              <a:defRPr/>
            </a:pPr>
            <a:fld id="{79E68D88-C4C1-47CC-A45C-FD09F5EB4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3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16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4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3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BD0907-EF9B-40D3-9F83-EC28C9A34766}" type="slidenum">
              <a:rPr lang="en-GB" sz="1000" smtClean="0"/>
              <a:pPr/>
              <a:t>2</a:t>
            </a:fld>
            <a:endParaRPr lang="en-GB" sz="10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42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9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09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83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3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9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3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8B24A-88A4-40EE-AAA9-DBF4ADBE7372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53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79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5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4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D673F-A015-465B-94C2-E532446DE4E1}" type="slidenum">
              <a:rPr lang="en-GB" sz="1000" smtClean="0"/>
              <a:pPr/>
              <a:t>34</a:t>
            </a:fld>
            <a:endParaRPr lang="en-GB" sz="100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A0F941-DFCF-4963-AC60-D1BEBF8895C8}" type="slidenum">
              <a:rPr lang="en-GB" sz="1000" smtClean="0"/>
              <a:pPr/>
              <a:t>4</a:t>
            </a:fld>
            <a:endParaRPr lang="en-GB" sz="10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172BCB-2F6D-4CDA-B2D3-9A6F4A38E4B4}" type="slidenum">
              <a:rPr lang="en-GB" sz="1000" smtClean="0"/>
              <a:pPr/>
              <a:t>6</a:t>
            </a:fld>
            <a:endParaRPr lang="en-GB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615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01C0D1-A38E-4A7F-9A9C-E44E73C97414}" type="slidenum">
              <a:rPr lang="en-GB" sz="1000" smtClean="0"/>
              <a:pPr/>
              <a:t>7</a:t>
            </a:fld>
            <a:endParaRPr lang="en-GB" sz="10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F9ED8-73F1-4892-B5FF-1BDA9A75AFF3}" type="slidenum">
              <a:rPr lang="en-GB"/>
              <a:pPr/>
              <a:t>8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2950"/>
            <a:ext cx="4965700" cy="3724275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68D88-C4C1-47CC-A45C-FD09F5EB41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9C13-4E2B-4790-BAFE-AEF6BC1FE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3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567A-E30C-4EFC-8131-BB7740225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1975" y="260350"/>
            <a:ext cx="1908175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72125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63D57-BADE-4070-AACD-015230776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23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29E65-ED4C-4D42-90ED-BF122DFC4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7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7902-7BB5-4CB6-8602-C71000C98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196975"/>
            <a:ext cx="3740150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2FCDB-564A-4FE0-9881-D097D9CFA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2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4B55-E224-42A2-AB6C-2A409268B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4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3562-9D28-4057-A9AB-B749780B1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91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539F9-C65D-48D0-9A59-116DE47A8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4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16BA-9718-40C6-8DE7-F492CE8742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7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4FB67-8064-4A63-B70B-580E805FA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327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327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0"/>
            <a:ext cx="704850" cy="5543550"/>
          </a:xfrm>
          <a:prstGeom prst="rect">
            <a:avLst/>
          </a:prstGeom>
          <a:gradFill rotWithShape="0">
            <a:gsLst>
              <a:gs pos="0">
                <a:srgbClr val="2F9FEB"/>
              </a:gs>
              <a:gs pos="100000">
                <a:srgbClr val="016CA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187450" y="6407150"/>
            <a:ext cx="763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534275" algn="r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smtClean="0"/>
              <a:t>	</a:t>
            </a:r>
            <a:endParaRPr lang="en-GB" sz="1400" b="1" smtClean="0">
              <a:solidFill>
                <a:srgbClr val="0066CC"/>
              </a:solidFill>
            </a:endParaRPr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16700"/>
            <a:ext cx="3603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298AAB3-EEA9-4E88-9CF1-170C4FBA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1" descr="UKOL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24513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323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88E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facebook.com/group.php?gid=2203933547&amp;v=wall" TargetMode="External"/><Relationship Id="rId7" Type="http://schemas.openxmlformats.org/officeDocument/2006/relationships/hyperlink" Target="http://www.facebook.com/group.php?gid=2225335251&amp;v=wal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facebook.com/group.php?gid=13123071044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mmunity_of_practice" TargetMode="Externa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webfocus.wordpress.com/2010/06/04/the-decline-in-jiscmail-use-across-the-web-management-community/" TargetMode="External"/><Relationship Id="rId4" Type="http://schemas.openxmlformats.org/officeDocument/2006/relationships/hyperlink" Target="http://ukwebfocus.wordpress.com/2011/04/04/are-mailing-lists-now-primarily-a-broadcast-mediu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bath.ac.uk/webservices/2011/12/23/the-end-of-the-yea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ecs.soton.ac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ukoln.ac.uk/web-focus/events/meetings/bath-library-2012-03/" TargetMode="External"/><Relationship Id="rId7" Type="http://schemas.openxmlformats.org/officeDocument/2006/relationships/hyperlink" Target="http://www.ukoln.ac.uk/web-focus/events/resources/standard/licence-condi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/2.0/uk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wtb.ukoln.info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log.ouseful.info/2012/01/13/invisible-tech-support-now-you-cant-afford-not-to-be-social/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nyrd.com/2012/using-social-media-to-communicate-ucis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icsdir.blogspot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blog.openwetware.org/scienceintheopen/2009/06/30/some-slides-for-granting-permissions-or-not-in-presentations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www.slideshare.net/CameronNeylon/permiss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www.slideshare.net/lisbk/blogging-practices-to-support-project-wor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g3737/1914076277/sizes/m/in/photostrea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flickr.com/photos/pwz/2096587340/sizes/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pwz/2096587340/sizes/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bbc.co.uk/comedy/littlebritain/gallery/gallery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rm1.static.flickr.com/48/146800728_cd543c099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hutterstock.com/pic.mhtml?id=8913896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9"/>
          <a:stretch/>
        </p:blipFill>
        <p:spPr bwMode="auto">
          <a:xfrm>
            <a:off x="173003" y="475274"/>
            <a:ext cx="8516275" cy="6382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63" y="1"/>
            <a:ext cx="9067800" cy="598713"/>
          </a:xfrm>
          <a:solidFill>
            <a:schemeClr val="bg1"/>
          </a:solidFill>
        </p:spPr>
        <p:txBody>
          <a:bodyPr/>
          <a:lstStyle/>
          <a:p>
            <a:r>
              <a:rPr lang="en-GB" sz="2400" dirty="0"/>
              <a:t>Building and Sustaining a Community using the </a:t>
            </a:r>
            <a:r>
              <a:rPr lang="en-GB" sz="2400" dirty="0" smtClean="0"/>
              <a:t>Social </a:t>
            </a:r>
            <a:r>
              <a:rPr lang="en-GB" sz="2400" dirty="0"/>
              <a:t>Web</a:t>
            </a:r>
          </a:p>
        </p:txBody>
      </p:sp>
      <p:pic>
        <p:nvPicPr>
          <p:cNvPr id="1028" name="Picture 4" descr="http://www.ukoln.ac.uk/resources/images/ukoln-logos/ukoln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2" y="635309"/>
            <a:ext cx="10763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73" y="5906423"/>
            <a:ext cx="17199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Brian Kelly,</a:t>
            </a:r>
          </a:p>
          <a:p>
            <a:r>
              <a:rPr lang="en-GB" dirty="0" smtClean="0"/>
              <a:t>UKOLN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9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Social Media?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AutoShape 29">
            <a:hlinkClick r:id="rId3"/>
          </p:cNvPr>
          <p:cNvSpPr>
            <a:spLocks noChangeArrowheads="1"/>
          </p:cNvSpPr>
          <p:nvPr/>
        </p:nvSpPr>
        <p:spPr bwMode="auto">
          <a:xfrm>
            <a:off x="7088497" y="662214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7" y="1066470"/>
            <a:ext cx="5620535" cy="4725060"/>
          </a:xfrm>
          <a:prstGeom prst="rect">
            <a:avLst/>
          </a:prstGeom>
        </p:spPr>
      </p:pic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5848802" y="108883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2" y="1477891"/>
            <a:ext cx="6001588" cy="4763165"/>
          </a:xfrm>
          <a:prstGeom prst="rect">
            <a:avLst/>
          </a:prstGeom>
        </p:spPr>
      </p:pic>
      <p:sp>
        <p:nvSpPr>
          <p:cNvPr id="10" name="AutoShape 29">
            <a:hlinkClick r:id="rId7"/>
          </p:cNvPr>
          <p:cNvSpPr>
            <a:spLocks noChangeArrowheads="1"/>
          </p:cNvSpPr>
          <p:nvPr/>
        </p:nvSpPr>
        <p:spPr bwMode="auto">
          <a:xfrm>
            <a:off x="6940066" y="1477891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2" name="Picture 2" descr="Facebook; We Hate BU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80" y="1591396"/>
            <a:ext cx="42291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9240" y="1785958"/>
            <a:ext cx="2314760" cy="445509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Technologies which:</a:t>
            </a:r>
          </a:p>
          <a:p>
            <a:r>
              <a:rPr lang="en-GB" sz="2400" dirty="0" smtClean="0"/>
              <a:t>Distract for teaching, learning &amp; research purposes</a:t>
            </a:r>
          </a:p>
          <a:p>
            <a:r>
              <a:rPr lang="en-GB" sz="2400" dirty="0" smtClean="0"/>
              <a:t>Can be used to bully (including staff)</a:t>
            </a:r>
          </a:p>
        </p:txBody>
      </p:sp>
    </p:spTree>
    <p:extLst>
      <p:ext uri="{BB962C8B-B14F-4D97-AF65-F5344CB8AC3E}">
        <p14:creationId xmlns:p14="http://schemas.microsoft.com/office/powerpoint/2010/main" val="317512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‘Social’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8" y="997709"/>
            <a:ext cx="3390684" cy="150268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Does ‘Social’ mean:</a:t>
            </a:r>
          </a:p>
          <a:p>
            <a:pPr marL="533400" lvl="1" indent="-261938"/>
            <a:r>
              <a:rPr lang="en-GB" sz="2000" dirty="0" smtClean="0"/>
              <a:t>Trivial</a:t>
            </a:r>
          </a:p>
          <a:p>
            <a:pPr marL="533400" lvl="1" indent="-261938"/>
            <a:r>
              <a:rPr lang="en-GB" sz="2000" dirty="0" smtClean="0"/>
              <a:t>Personal</a:t>
            </a:r>
          </a:p>
          <a:p>
            <a:pPr marL="533400" lvl="1" indent="-261938"/>
            <a:r>
              <a:rPr lang="en-GB" sz="2000" dirty="0" smtClean="0"/>
              <a:t>Unrelated to academia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197428" y="4776600"/>
            <a:ext cx="7728857" cy="1938992"/>
            <a:chOff x="1197428" y="4776600"/>
            <a:chExt cx="7728857" cy="1938992"/>
          </a:xfrm>
        </p:grpSpPr>
        <p:sp>
          <p:nvSpPr>
            <p:cNvPr id="5" name="TextBox 4"/>
            <p:cNvSpPr txBox="1"/>
            <p:nvPr/>
          </p:nvSpPr>
          <p:spPr>
            <a:xfrm>
              <a:off x="1197428" y="4776600"/>
              <a:ext cx="7728857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i="1" dirty="0"/>
                <a:t>The term </a:t>
              </a:r>
              <a:r>
                <a:rPr lang="en-GB" sz="2000" b="1" i="1" dirty="0"/>
                <a:t>social</a:t>
              </a:r>
              <a:r>
                <a:rPr lang="en-GB" sz="2000" i="1" dirty="0"/>
                <a:t> refers to a characteristic of living organisms as applied to populations humans and other animals. It always refers to the interaction of organisms with other organisms and to their collective co-existence, irrespective of whether they are aware of it or not, and irrespective of whether the interaction </a:t>
              </a:r>
              <a:r>
                <a:rPr lang="en-GB" sz="2000" i="1" dirty="0" smtClean="0"/>
                <a:t>is voluntary and involuntary</a:t>
              </a:r>
              <a:r>
                <a:rPr lang="en-GB" sz="2000" dirty="0" smtClean="0"/>
                <a:t>.</a:t>
              </a:r>
              <a:endParaRPr lang="en-GB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1345" y="6346260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/>
                <a:t>Wikipedia</a:t>
              </a:r>
              <a:endParaRPr lang="en-GB" sz="1800" dirty="0"/>
            </a:p>
          </p:txBody>
        </p:sp>
      </p:grpSp>
      <p:pic>
        <p:nvPicPr>
          <p:cNvPr id="8" name="Picture 2" descr="http://farm3.static.flickr.com/2169/2080736454_8f96b9a3a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89" y="997709"/>
            <a:ext cx="2518282" cy="188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hutterstock.com/pic.mhtml?id=522329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8" y="2560612"/>
            <a:ext cx="3131088" cy="208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88089" y="3091543"/>
            <a:ext cx="2859768" cy="15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888E2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dirty="0" smtClean="0"/>
              <a:t>Or:</a:t>
            </a:r>
          </a:p>
          <a:p>
            <a:pPr marL="533400" lvl="1" indent="-261938"/>
            <a:r>
              <a:rPr lang="en-GB" sz="2000" dirty="0" smtClean="0"/>
              <a:t>Collaborative</a:t>
            </a:r>
          </a:p>
          <a:p>
            <a:pPr marL="533400" lvl="1" indent="-261938"/>
            <a:r>
              <a:rPr lang="en-GB" sz="2000" dirty="0" smtClean="0"/>
              <a:t>Collective</a:t>
            </a:r>
          </a:p>
          <a:p>
            <a:pPr marL="533400" lvl="1" indent="-261938"/>
            <a:r>
              <a:rPr lang="en-GB" sz="2000" dirty="0" smtClean="0"/>
              <a:t>Team working</a:t>
            </a:r>
            <a:endParaRPr lang="en-GB" sz="2000" dirty="0"/>
          </a:p>
        </p:txBody>
      </p:sp>
      <p:sp>
        <p:nvSpPr>
          <p:cNvPr id="11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8642206" y="4549587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Redefining ‘Social’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Social media / Social web:</a:t>
            </a:r>
          </a:p>
          <a:p>
            <a:pPr lvl="1"/>
            <a:r>
              <a:rPr lang="en-GB" dirty="0" smtClean="0"/>
              <a:t>Collaborative technologies</a:t>
            </a:r>
          </a:p>
          <a:p>
            <a:pPr lvl="1"/>
            <a:r>
              <a:rPr lang="en-GB" dirty="0" smtClean="0"/>
              <a:t>Interactive technologies</a:t>
            </a:r>
          </a:p>
          <a:p>
            <a:pPr marL="0" indent="0">
              <a:buNone/>
            </a:pPr>
            <a:r>
              <a:rPr lang="en-GB" dirty="0" smtClean="0"/>
              <a:t>which support:</a:t>
            </a:r>
          </a:p>
          <a:p>
            <a:pPr lvl="1"/>
            <a:r>
              <a:rPr lang="en-GB" dirty="0"/>
              <a:t>Social constructivism </a:t>
            </a:r>
            <a:r>
              <a:rPr lang="en-GB" dirty="0" smtClean="0"/>
              <a:t>/ social constructionism theories of knowledge: “</a:t>
            </a:r>
            <a:r>
              <a:rPr lang="en-GB" i="1" dirty="0"/>
              <a:t>individual's learning that takes place because of their interactions in a group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5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Another 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5122" name="Picture 2" descr="http://www.shutterstock.com/pic.mhtml?id=715818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0" t="-3483" r="-12326" b="-2409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5660571"/>
            <a:ext cx="8000999" cy="100148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Social networks get better as numbers increase (</a:t>
            </a:r>
            <a:r>
              <a:rPr lang="en-GB" dirty="0" err="1" smtClean="0"/>
              <a:t>cf</a:t>
            </a:r>
            <a:r>
              <a:rPr lang="en-GB" dirty="0" smtClean="0"/>
              <a:t> telephones) Remember 1-9-90 rule.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246"/>
            <a:ext cx="9144000" cy="5827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Collaboration &amp; IT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373" y="859518"/>
            <a:ext cx="2416627" cy="129585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4625" indent="-174625"/>
            <a:r>
              <a:rPr lang="en-GB" sz="2400" dirty="0" smtClean="0"/>
              <a:t>JISCMail lists</a:t>
            </a:r>
          </a:p>
          <a:p>
            <a:pPr marL="174625" indent="-174625"/>
            <a:r>
              <a:rPr lang="en-GB" sz="2400" dirty="0" smtClean="0"/>
              <a:t>UCISA events</a:t>
            </a:r>
          </a:p>
          <a:p>
            <a:pPr marL="174625" indent="-174625"/>
            <a:r>
              <a:rPr lang="en-GB" sz="2400" dirty="0" smtClean="0"/>
              <a:t>…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97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Today’s Environment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810" y="1196975"/>
            <a:ext cx="4555219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Today we are seeing:</a:t>
            </a:r>
          </a:p>
          <a:p>
            <a:pPr marL="358775" lvl="1" indent="-184150"/>
            <a:r>
              <a:rPr lang="en-GB" sz="2400" dirty="0" smtClean="0"/>
              <a:t>Decline in mailing lists </a:t>
            </a:r>
          </a:p>
          <a:p>
            <a:pPr marL="358775" lvl="1" indent="-184150"/>
            <a:r>
              <a:rPr lang="en-GB" sz="2400" dirty="0" smtClean="0"/>
              <a:t>Better understanding of diversity of needs: (indicating, informing, alerting, sharing, collaborating, critiquing, …)</a:t>
            </a:r>
          </a:p>
          <a:p>
            <a:pPr marL="358775" lvl="1" indent="-184150"/>
            <a:r>
              <a:rPr lang="en-GB" sz="2400" dirty="0" smtClean="0"/>
              <a:t>Wide variety of social media tools for carrying out diversity of functions (e.g. Twitter for indicating: “</a:t>
            </a:r>
            <a:r>
              <a:rPr lang="en-GB" sz="2400" i="1" dirty="0" smtClean="0"/>
              <a:t>About to install </a:t>
            </a:r>
            <a:r>
              <a:rPr lang="en-GB" sz="2400" i="1" dirty="0" err="1" smtClean="0"/>
              <a:t>Debian</a:t>
            </a:r>
            <a:r>
              <a:rPr lang="en-GB" sz="2400" i="1" dirty="0" smtClean="0"/>
              <a:t>. Any1 else done this?</a:t>
            </a:r>
            <a:r>
              <a:rPr lang="en-GB" sz="2400" dirty="0" smtClean="0"/>
              <a:t>”</a:t>
            </a:r>
          </a:p>
          <a:p>
            <a:pPr marL="533400" lvl="1" indent="-261938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39485" y="4057197"/>
            <a:ext cx="43542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See posts on </a:t>
            </a:r>
            <a:r>
              <a:rPr lang="en-GB" sz="1800" b="1" dirty="0" smtClean="0"/>
              <a:t>The</a:t>
            </a:r>
            <a:r>
              <a:rPr lang="en-GB" sz="1800" b="1" dirty="0"/>
              <a:t> Decline in JISCMail Use Across </a:t>
            </a:r>
            <a:r>
              <a:rPr lang="en-GB" sz="1800" b="1" dirty="0" smtClean="0"/>
              <a:t/>
            </a:r>
            <a:br>
              <a:rPr lang="en-GB" sz="1800" b="1" dirty="0" smtClean="0"/>
            </a:br>
            <a:r>
              <a:rPr lang="en-GB" sz="1800" b="1" dirty="0" smtClean="0"/>
              <a:t>the Web</a:t>
            </a:r>
            <a:r>
              <a:rPr lang="en-GB" sz="1800" b="1" dirty="0"/>
              <a:t> Management </a:t>
            </a:r>
            <a:r>
              <a:rPr lang="en-GB" sz="1800" b="1" dirty="0" smtClean="0"/>
              <a:t>Community</a:t>
            </a:r>
            <a:r>
              <a:rPr lang="en-GB" sz="1800" dirty="0"/>
              <a:t> and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b="1" dirty="0" smtClean="0"/>
              <a:t>Are </a:t>
            </a:r>
            <a:r>
              <a:rPr lang="en-GB" sz="1800" b="1" dirty="0"/>
              <a:t>Mailing Lists Now Primarily A Broadcast Medium</a:t>
            </a:r>
            <a:r>
              <a:rPr lang="en-GB" sz="1800" b="1" dirty="0" smtClean="0"/>
              <a:t>?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5" y="1161732"/>
            <a:ext cx="3739725" cy="2713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0737" y="3806472"/>
            <a:ext cx="859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1999-2011</a:t>
            </a:r>
            <a:endParaRPr lang="en-GB" sz="1100" dirty="0"/>
          </a:p>
        </p:txBody>
      </p:sp>
      <p:sp>
        <p:nvSpPr>
          <p:cNvPr id="9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3121705" y="5215709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2646855" y="521570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92086" y="1640215"/>
            <a:ext cx="21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List now used mainly for ads for events, jobs, etc.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36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098" name="Picture 2" descr="http://www.shutterstock.com/pic.mhtml?id=67193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1" y="0"/>
            <a:ext cx="8291742" cy="69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Blogging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" y="313422"/>
            <a:ext cx="9126224" cy="6468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402" y="3091544"/>
            <a:ext cx="2514598" cy="129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Blogging provides an easy-to-use way of providing public documentation</a:t>
            </a:r>
          </a:p>
          <a:p>
            <a:endParaRPr lang="en-GB" sz="20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2872808" y="634207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Blogs can also be technical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33" b="-1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522494" y="12257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026" name="Picture 2" descr="http://www.shutterstock.com/pic.mhtml?id=81998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18"/>
            <a:ext cx="8999223" cy="59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7" y="5954486"/>
            <a:ext cx="5374741" cy="86115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There are many social media services but we can’t ignore Twitter!</a:t>
            </a:r>
          </a:p>
          <a:p>
            <a:endParaRPr lang="en-GB" sz="2400" dirty="0"/>
          </a:p>
        </p:txBody>
      </p:sp>
      <p:pic>
        <p:nvPicPr>
          <p:cNvPr id="1028" name="Picture 4" descr="http://lucy.bath.ac.uk/ss/optimised/shutterstock_816564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828" y="4419600"/>
            <a:ext cx="353739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88848" y="5631997"/>
            <a:ext cx="777875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/>
              <a:t>UKOLN is supported by</a:t>
            </a:r>
            <a:r>
              <a:rPr lang="en-GB" sz="1800" dirty="0" smtClean="0"/>
              <a:t>: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7913" y="647700"/>
            <a:ext cx="7900987" cy="1676400"/>
          </a:xfrm>
        </p:spPr>
        <p:txBody>
          <a:bodyPr lIns="92075" tIns="46038" rIns="92075" bIns="46038"/>
          <a:lstStyle/>
          <a:p>
            <a:r>
              <a:rPr lang="en-GB" sz="3600" dirty="0" smtClean="0"/>
              <a:t>Building and Sustaining a Community using the </a:t>
            </a:r>
            <a:br>
              <a:rPr lang="en-GB" sz="3600" dirty="0" smtClean="0"/>
            </a:br>
            <a:r>
              <a:rPr lang="en-GB" sz="3600" dirty="0" smtClean="0"/>
              <a:t>Social Web</a:t>
            </a:r>
            <a:endParaRPr lang="en-GB" sz="110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3788" y="2400300"/>
            <a:ext cx="3744912" cy="1612900"/>
          </a:xfrm>
        </p:spPr>
        <p:txBody>
          <a:bodyPr lIns="92075" tIns="46038" rIns="92075" bIns="46038"/>
          <a:lstStyle/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Brian Kelly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UKOLN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University of Bath</a:t>
            </a:r>
          </a:p>
          <a:p>
            <a:pPr algn="l" eaLnBrk="1" hangingPunct="1">
              <a:tabLst>
                <a:tab pos="4108450" algn="l"/>
              </a:tabLst>
            </a:pPr>
            <a:r>
              <a:rPr lang="en-GB" sz="2200" dirty="0" smtClean="0"/>
              <a:t>Bath, UK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1146175" y="5549900"/>
            <a:ext cx="7997825" cy="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15">
            <a:hlinkClick r:id="rId3"/>
          </p:cNvPr>
          <p:cNvSpPr>
            <a:spLocks noChangeArrowheads="1"/>
          </p:cNvSpPr>
          <p:nvPr/>
        </p:nvSpPr>
        <p:spPr bwMode="auto">
          <a:xfrm>
            <a:off x="2447636" y="0"/>
            <a:ext cx="6696364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dirty="0" smtClean="0"/>
              <a:t>http://</a:t>
            </a:r>
            <a:r>
              <a:rPr lang="en-GB" sz="1600" dirty="0" smtClean="0"/>
              <a:t>www.ukoln.ac.uk/web-focus/events/meetings/bath-library-2012-03/</a:t>
            </a:r>
            <a:endParaRPr lang="en-GB" sz="1600" dirty="0"/>
          </a:p>
        </p:txBody>
      </p:sp>
      <p:sp>
        <p:nvSpPr>
          <p:cNvPr id="2055" name="Rectangle 28"/>
          <p:cNvSpPr>
            <a:spLocks noChangeArrowheads="1"/>
          </p:cNvSpPr>
          <p:nvPr/>
        </p:nvSpPr>
        <p:spPr bwMode="auto">
          <a:xfrm>
            <a:off x="4292600" y="5689600"/>
            <a:ext cx="4622800" cy="1003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6" name="Picture 29" descr="University of Ba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05513"/>
            <a:ext cx="1531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057" name="Picture 30" descr="JIS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6070600"/>
            <a:ext cx="9255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41"/>
          <p:cNvSpPr txBox="1">
            <a:spLocks noChangeArrowheads="1"/>
          </p:cNvSpPr>
          <p:nvPr/>
        </p:nvSpPr>
        <p:spPr bwMode="auto">
          <a:xfrm>
            <a:off x="4648200" y="2400300"/>
            <a:ext cx="4267200" cy="163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 dirty="0"/>
              <a:t>Acceptable Use Policy</a:t>
            </a:r>
            <a:endParaRPr lang="en-GB" sz="2000" dirty="0"/>
          </a:p>
          <a:p>
            <a:r>
              <a:rPr lang="en-GB" sz="2000" dirty="0"/>
              <a:t>Recording this talk, taking photos, having discussions using Twitter, etc. is encouraged - but try to keep distractions to others minimised.</a:t>
            </a:r>
          </a:p>
        </p:txBody>
      </p:sp>
      <p:sp>
        <p:nvSpPr>
          <p:cNvPr id="2063" name="Text Box 34"/>
          <p:cNvSpPr txBox="1">
            <a:spLocks noChangeArrowheads="1"/>
          </p:cNvSpPr>
          <p:nvPr/>
        </p:nvSpPr>
        <p:spPr bwMode="auto">
          <a:xfrm>
            <a:off x="1104900" y="4259263"/>
            <a:ext cx="756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515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1"/>
              <a:t>Blog:	</a:t>
            </a:r>
          </a:p>
          <a:p>
            <a:pPr eaLnBrk="1" hangingPunct="1"/>
            <a:r>
              <a:rPr lang="en-GB" sz="1800"/>
              <a:t>http://ukwebfocus.wordpress.com/ 	</a:t>
            </a:r>
          </a:p>
          <a:p>
            <a:pPr eaLnBrk="1" hangingPunct="1"/>
            <a:r>
              <a:rPr lang="en-GB" sz="1800" b="1"/>
              <a:t>Twitter: </a:t>
            </a:r>
            <a:r>
              <a:rPr lang="en-GB" sz="1800"/>
              <a:t>@briankelly</a:t>
            </a:r>
            <a:r>
              <a:rPr lang="en-GB" sz="1800" b="1"/>
              <a:t> / </a:t>
            </a:r>
            <a:r>
              <a:rPr lang="en-GB" sz="1800"/>
              <a:t>@ukwebfocus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76944" y="-15805"/>
            <a:ext cx="1172116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000" b="1" dirty="0"/>
              <a:t>Twitter: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800" dirty="0" smtClean="0"/>
              <a:t>#ucsoc12</a:t>
            </a:r>
            <a:endParaRPr lang="en-GB" sz="18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240463" y="6021388"/>
            <a:ext cx="2700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This work is licensed under a Creative Commons attribution 2.0 licence (but note caveat)</a:t>
            </a:r>
          </a:p>
        </p:txBody>
      </p:sp>
      <p:sp>
        <p:nvSpPr>
          <p:cNvPr id="19" name="AutoShape 29">
            <a:hlinkClick r:id="rId6"/>
          </p:cNvPr>
          <p:cNvSpPr>
            <a:spLocks noChangeArrowheads="1"/>
          </p:cNvSpPr>
          <p:nvPr/>
        </p:nvSpPr>
        <p:spPr bwMode="auto">
          <a:xfrm>
            <a:off x="7345363" y="578485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0">
            <a:hlinkClick r:id="rId7"/>
          </p:cNvPr>
          <p:cNvSpPr>
            <a:spLocks noChangeArrowheads="1"/>
          </p:cNvSpPr>
          <p:nvPr/>
        </p:nvSpPr>
        <p:spPr bwMode="auto">
          <a:xfrm>
            <a:off x="8158163" y="6437313"/>
            <a:ext cx="255587" cy="171450"/>
          </a:xfrm>
          <a:prstGeom prst="rightArrow">
            <a:avLst>
              <a:gd name="adj1" fmla="val 50000"/>
              <a:gd name="adj2" fmla="val 3726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18" descr="Creative Commons Licen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5749925"/>
            <a:ext cx="838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lucy.bath.ac.uk/ss/preview/shutterstock_5950204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6130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2" b="-6140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3339" y="2139040"/>
            <a:ext cx="2020917" cy="425087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A dedicated Twitter client can provide rich filtering.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How have people got the time to read and write long emails? </a:t>
            </a:r>
            <a:r>
              <a:rPr lang="en-GB" sz="2400" dirty="0" smtClean="0">
                <a:sym typeface="Wingdings" pitchFamily="2" charset="2"/>
              </a:rPr>
              <a:t>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284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Rapid Support from Peers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6"/>
            <a:ext cx="7632700" cy="9350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Twitter can provide rapid support from one’s professional learning network (PLN)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2" y="2156954"/>
            <a:ext cx="4848902" cy="3467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24558" y="2605500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3:58pm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4558" y="3308233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4:17pm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4558" y="408716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4:23pm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524558" y="4984634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4:27pm</a:t>
            </a:r>
            <a:endParaRPr lang="en-GB" sz="11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679087" y="2132047"/>
            <a:ext cx="3122154" cy="4683231"/>
            <a:chOff x="5679087" y="2132047"/>
            <a:chExt cx="3122154" cy="46832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87" y="2132047"/>
              <a:ext cx="3122154" cy="468323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44199" y="4723024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4:30pm</a:t>
              </a:r>
              <a:endParaRPr lang="en-GB" sz="11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5153" y="5657671"/>
            <a:ext cx="50919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 maximise opportunities </a:t>
            </a:r>
            <a:r>
              <a:rPr lang="en-GB" dirty="0"/>
              <a:t>y</a:t>
            </a:r>
            <a:r>
              <a:rPr lang="en-GB" dirty="0" smtClean="0"/>
              <a:t>ou need to develop filtering skills (e.g. click ‘Read all’ in Twitter client)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Filtering is the Challenge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22"/>
            <a:ext cx="8992856" cy="6468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541059"/>
            <a:ext cx="2100942" cy="324074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Don’t fail to write because you’re worried that people will be too busy to read. Filtering tools are available.</a:t>
            </a:r>
          </a:p>
          <a:p>
            <a:pPr marL="0" indent="0">
              <a:buNone/>
            </a:pPr>
            <a:r>
              <a:rPr lang="en-GB" sz="2000" dirty="0"/>
              <a:t>[</a:t>
            </a:r>
            <a:r>
              <a:rPr lang="en-GB" sz="2000" dirty="0" smtClean="0"/>
              <a:t>Need more posts on ’tablet computers’.]</a:t>
            </a:r>
            <a:endParaRPr lang="en-GB" sz="20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4745151" y="57977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4" y="1242060"/>
            <a:ext cx="4851042" cy="1830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0" b="-8802"/>
          <a:stretch/>
        </p:blipFill>
        <p:spPr>
          <a:xfrm>
            <a:off x="243929" y="3072877"/>
            <a:ext cx="4773662" cy="37851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459" y="1196976"/>
            <a:ext cx="3863788" cy="187590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i="1" dirty="0" smtClean="0"/>
              <a:t>Know any good pubs in Birmingham?</a:t>
            </a:r>
            <a:r>
              <a:rPr lang="en-GB" sz="2000" dirty="0" smtClean="0"/>
              <a:t>”</a:t>
            </a:r>
          </a:p>
          <a:p>
            <a:pPr marL="0" indent="0">
              <a:buNone/>
            </a:pPr>
            <a:r>
              <a:rPr lang="en-GB" sz="2000" dirty="0" smtClean="0"/>
              <a:t>Who do you ask:</a:t>
            </a:r>
          </a:p>
          <a:p>
            <a:pPr marL="360363" lvl="1" indent="-200025">
              <a:tabLst>
                <a:tab pos="449263" algn="l"/>
              </a:tabLst>
            </a:pPr>
            <a:r>
              <a:rPr lang="en-GB" sz="2000" dirty="0" smtClean="0"/>
              <a:t>Google?</a:t>
            </a:r>
          </a:p>
          <a:p>
            <a:pPr marL="360363" lvl="1" indent="-200025">
              <a:tabLst>
                <a:tab pos="449263" algn="l"/>
              </a:tabLst>
            </a:pPr>
            <a:r>
              <a:rPr lang="en-GB" sz="2000" dirty="0" smtClean="0"/>
              <a:t>Your friend, whom you trust?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54706" y="315408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Invisible </a:t>
            </a:r>
            <a:r>
              <a:rPr lang="en-GB" sz="1800" b="1" dirty="0"/>
              <a:t>Library Support – Now You Can’t Afford Not to be Socials?</a:t>
            </a:r>
            <a:r>
              <a:rPr lang="en-GB" sz="1800" dirty="0"/>
              <a:t> </a:t>
            </a:r>
            <a:endParaRPr lang="en-GB" sz="1800" dirty="0" smtClean="0"/>
          </a:p>
          <a:p>
            <a:r>
              <a:rPr lang="en-GB" sz="1800" dirty="0" smtClean="0"/>
              <a:t>“</a:t>
            </a:r>
            <a:r>
              <a:rPr lang="en-GB" sz="1800" i="1" dirty="0" smtClean="0"/>
              <a:t>you </a:t>
            </a:r>
            <a:r>
              <a:rPr lang="en-GB" sz="1800" i="1" dirty="0"/>
              <a:t>could start to </a:t>
            </a:r>
            <a:r>
              <a:rPr lang="en-GB" sz="1800" i="1" dirty="0" smtClean="0"/>
              <a:t>make</a:t>
            </a:r>
            <a:r>
              <a:rPr lang="en-GB" sz="1800" i="1" dirty="0"/>
              <a:t> frictionless recommendations by influencing the search engine results returned to your patrons </a:t>
            </a:r>
            <a:r>
              <a:rPr lang="en-GB" sz="1800" dirty="0" smtClean="0"/>
              <a:t>”</a:t>
            </a:r>
          </a:p>
          <a:p>
            <a:pPr algn="r"/>
            <a:r>
              <a:rPr lang="en-GB" sz="1800" dirty="0" smtClean="0"/>
              <a:t>Tony </a:t>
            </a:r>
            <a:r>
              <a:rPr lang="en-GB" sz="1800" dirty="0" err="1" smtClean="0"/>
              <a:t>Hirst</a:t>
            </a:r>
            <a:r>
              <a:rPr lang="en-GB" sz="1800" dirty="0" smtClean="0"/>
              <a:t>, ouseful.info blog</a:t>
            </a:r>
            <a:endParaRPr lang="en-GB" sz="1800" dirty="0"/>
          </a:p>
        </p:txBody>
      </p:sp>
      <p:sp>
        <p:nvSpPr>
          <p:cNvPr id="8" name="AutoShape 29">
            <a:hlinkClick r:id="rId5"/>
          </p:cNvPr>
          <p:cNvSpPr>
            <a:spLocks noChangeArrowheads="1"/>
          </p:cNvSpPr>
          <p:nvPr/>
        </p:nvSpPr>
        <p:spPr bwMode="auto">
          <a:xfrm>
            <a:off x="6363921" y="3755204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30367" y="5657671"/>
            <a:ext cx="37736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Privacy implications: so use e.g. </a:t>
            </a:r>
            <a:r>
              <a:rPr lang="en-GB" sz="2000" dirty="0" err="1" smtClean="0"/>
              <a:t>Ixquick</a:t>
            </a:r>
            <a:r>
              <a:rPr lang="en-GB" sz="2000" dirty="0" smtClean="0"/>
              <a:t> for anonymous searching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3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ucy.bath.ac.uk/ss/preview/shutterstock_70530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32" y="5221741"/>
            <a:ext cx="1524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793264" cy="668338"/>
          </a:xfrm>
        </p:spPr>
        <p:txBody>
          <a:bodyPr/>
          <a:lstStyle/>
          <a:p>
            <a:r>
              <a:rPr lang="en-GB" dirty="0" smtClean="0"/>
              <a:t>Understanding Social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1079653"/>
            <a:ext cx="7201525" cy="49576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8971" y="1723693"/>
            <a:ext cx="7119257" cy="4905707"/>
            <a:chOff x="478971" y="1723693"/>
            <a:chExt cx="7119257" cy="4905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71" y="1723693"/>
              <a:ext cx="7119257" cy="49057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72506" y="3853380"/>
              <a:ext cx="1925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Info captured on Mon, 9 Jan 2012</a:t>
              </a:r>
              <a:endParaRPr lang="en-GB" sz="18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6004" y="936171"/>
            <a:ext cx="2187996" cy="2412957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We need to understand how we use social media in order to identify successful patterns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198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Mobile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667" y="957943"/>
            <a:ext cx="5234704" cy="394062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Access to information on Mobile Devices is growing in importance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Personalised newspapers (Smartr, </a:t>
            </a:r>
            <a:r>
              <a:rPr lang="en-GB" sz="2400" dirty="0" err="1" smtClean="0"/>
              <a:t>Flipboard</a:t>
            </a:r>
            <a:r>
              <a:rPr lang="en-GB" sz="2400" dirty="0" smtClean="0"/>
              <a:t>, etc.) provide access to RSS feeds, tweets, etc. on mobile devices.</a:t>
            </a:r>
          </a:p>
          <a:p>
            <a:pPr marL="0" indent="0">
              <a:buNone/>
            </a:pPr>
            <a:r>
              <a:rPr lang="en-GB" sz="2400" dirty="0" smtClean="0"/>
              <a:t>This is a few of the links tweeted by members of my Twitter lists (formal JISC twitter accounts; JISCMRD projects; UCSOC12 participants; …)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698877" y="4874683"/>
            <a:ext cx="5358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Twitter provides access to quality resources selected by people I have chosen to follow (plus serendipitous resources)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918426"/>
            <a:ext cx="3547431" cy="53211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" y="833046"/>
            <a:ext cx="3604351" cy="5406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8" y="873899"/>
            <a:ext cx="3577116" cy="536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Growing Your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75"/>
          <a:stretch/>
        </p:blipFill>
        <p:spPr>
          <a:xfrm>
            <a:off x="271664" y="1153885"/>
            <a:ext cx="6050332" cy="57041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087" y="1153885"/>
            <a:ext cx="2819400" cy="50514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challenge: </a:t>
            </a:r>
          </a:p>
          <a:p>
            <a:pPr marL="358775" lvl="1" indent="-252413"/>
            <a:r>
              <a:rPr lang="en-GB" sz="2400" dirty="0" smtClean="0"/>
              <a:t>Developing connections with peers</a:t>
            </a:r>
          </a:p>
          <a:p>
            <a:pPr marL="0" indent="0">
              <a:buNone/>
            </a:pPr>
            <a:r>
              <a:rPr lang="en-GB" sz="2400" dirty="0" smtClean="0"/>
              <a:t>The opportunity:</a:t>
            </a:r>
          </a:p>
          <a:p>
            <a:pPr marL="358775" lvl="1" indent="-271463"/>
            <a:r>
              <a:rPr lang="en-GB" sz="2400" dirty="0" smtClean="0"/>
              <a:t>Join Twitter</a:t>
            </a:r>
          </a:p>
          <a:p>
            <a:pPr marL="358775" lvl="1" indent="-271463"/>
            <a:r>
              <a:rPr lang="en-GB" sz="2400" dirty="0" smtClean="0"/>
              <a:t>Follow others (via Lanyrd page for event     )</a:t>
            </a:r>
          </a:p>
          <a:p>
            <a:pPr marL="174625" lvl="1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923780" y="4553063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ucy.bath.ac.uk/ss/shutterstock_87699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164" y="0"/>
            <a:ext cx="3547836" cy="27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40864" cy="53453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Concerns: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I’m too busy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 smtClean="0"/>
              <a:t>Nonsense! 5 tweets a day?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 wouldn’t know what to say</a:t>
            </a:r>
            <a:r>
              <a:rPr lang="en-GB" dirty="0" smtClean="0"/>
              <a:t>”</a:t>
            </a:r>
          </a:p>
          <a:p>
            <a:pPr marL="857250" lvl="2" indent="0">
              <a:buNone/>
            </a:pPr>
            <a:r>
              <a:rPr lang="en-GB" dirty="0" smtClean="0"/>
              <a:t>First tweet is the hardest.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My boss disapproves</a:t>
            </a:r>
            <a:r>
              <a:rPr lang="en-GB" dirty="0" smtClean="0"/>
              <a:t>”</a:t>
            </a:r>
          </a:p>
          <a:p>
            <a:pPr marL="857250" lvl="2" indent="0">
              <a:buNone/>
            </a:pPr>
            <a:r>
              <a:rPr lang="en-GB" dirty="0" smtClean="0"/>
              <a:t>Is this still the case?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Access is blocked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/>
              <a:t>Is this still the case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I don’t agree that there are benefits</a:t>
            </a:r>
            <a:r>
              <a:rPr lang="en-GB" dirty="0" smtClean="0"/>
              <a:t>”</a:t>
            </a:r>
          </a:p>
          <a:p>
            <a:pPr marL="914400" lvl="2" indent="0">
              <a:buNone/>
            </a:pPr>
            <a:r>
              <a:rPr lang="en-GB" dirty="0" smtClean="0"/>
              <a:t>Still need for case studies &amp; evidence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Oval 4"/>
          <p:cNvSpPr/>
          <p:nvPr/>
        </p:nvSpPr>
        <p:spPr bwMode="auto">
          <a:xfrm>
            <a:off x="8980714" y="1"/>
            <a:ext cx="108857" cy="10885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 Busy To Blog?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3" b="-3190"/>
          <a:stretch/>
        </p:blipFill>
        <p:spPr>
          <a:xfrm>
            <a:off x="0" y="0"/>
            <a:ext cx="6971559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5303138"/>
            <a:ext cx="3352800" cy="155486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Chris Sexton, IT Services Director at Sheffield University and former UCISA chair posts ~3 posts per week over ~5 years.</a:t>
            </a:r>
            <a:endParaRPr lang="en-GB" sz="2000" dirty="0"/>
          </a:p>
        </p:txBody>
      </p:sp>
      <p:sp>
        <p:nvSpPr>
          <p:cNvPr id="6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7063809" y="146050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486" y="1196975"/>
            <a:ext cx="5268685" cy="5465082"/>
          </a:xfrm>
        </p:spPr>
        <p:txBody>
          <a:bodyPr/>
          <a:lstStyle/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I’ll get addicted</a:t>
            </a:r>
            <a:r>
              <a:rPr lang="en-GB" sz="2400" dirty="0" smtClean="0"/>
              <a:t>”</a:t>
            </a:r>
          </a:p>
          <a:p>
            <a:pPr marL="355600" lvl="1" indent="0">
              <a:buNone/>
            </a:pPr>
            <a:r>
              <a:rPr lang="en-GB" sz="2400" dirty="0" smtClean="0"/>
              <a:t>That’s a challenge of success!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can’t keep up with tweets, &amp; blog posts </a:t>
            </a:r>
            <a:r>
              <a:rPr lang="en-GB" sz="2400" b="1" dirty="0" smtClean="0">
                <a:sym typeface="Wingdings" pitchFamily="2" charset="2"/>
              </a:rPr>
              <a:t>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8775" lvl="1" indent="0">
              <a:buNone/>
            </a:pPr>
            <a:endParaRPr lang="en-GB" sz="2400" dirty="0" smtClean="0"/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want to blog. How do I start?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endParaRPr lang="en-GB" sz="2400" dirty="0" smtClean="0"/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 see the merit – </a:t>
            </a:r>
            <a:br>
              <a:rPr lang="en-GB" sz="2400" b="1" dirty="0" smtClean="0"/>
            </a:br>
            <a:r>
              <a:rPr lang="en-GB" sz="2400" b="1" dirty="0" smtClean="0"/>
              <a:t>but it’s not for me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148" name="Picture 4" descr="http://www.shutterstock.com/pic.mhtml?id=3421638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0" t="1" b="-13237"/>
          <a:stretch/>
        </p:blipFill>
        <p:spPr bwMode="auto">
          <a:xfrm>
            <a:off x="87086" y="1129954"/>
            <a:ext cx="3581400" cy="5728046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27891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3039CB-B6B5-4D80-A4B0-3996DC446B97}" type="slidenum">
              <a:rPr lang="en-US" altLang="en-US" sz="1600" smtClean="0"/>
              <a:pPr eaLnBrk="1" hangingPunct="1"/>
              <a:t>3</a:t>
            </a:fld>
            <a:endParaRPr lang="en-US" altLang="en-US" sz="160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6" name="Slide Number Placeholder 3"/>
          <p:cNvSpPr txBox="1">
            <a:spLocks/>
          </p:cNvSpPr>
          <p:nvPr/>
        </p:nvSpPr>
        <p:spPr bwMode="auto">
          <a:xfrm>
            <a:off x="-188913" y="6386513"/>
            <a:ext cx="549276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8843FD5-9BDC-4F21-A599-1B97EA29CF7E}" type="slidenum">
              <a:rPr lang="en-US" altLang="en-US" sz="1600"/>
              <a:pPr algn="r" eaLnBrk="1" hangingPunct="1"/>
              <a:t>3</a:t>
            </a:fld>
            <a:endParaRPr lang="en-US" altLang="en-US" sz="1600"/>
          </a:p>
        </p:txBody>
      </p:sp>
      <p:sp>
        <p:nvSpPr>
          <p:cNvPr id="3077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56"/>
            </a:avLst>
          </a:prstGeom>
          <a:gradFill rotWithShape="0">
            <a:gsLst>
              <a:gs pos="0">
                <a:srgbClr val="037F1B">
                  <a:alpha val="68999"/>
                </a:srgbClr>
              </a:gs>
              <a:gs pos="100000">
                <a:srgbClr val="FFFFFF">
                  <a:alpha val="68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2000"/>
          </a:p>
        </p:txBody>
      </p:sp>
      <p:sp>
        <p:nvSpPr>
          <p:cNvPr id="3078" name="Oval 2"/>
          <p:cNvSpPr>
            <a:spLocks/>
          </p:cNvSpPr>
          <p:nvPr/>
        </p:nvSpPr>
        <p:spPr bwMode="auto">
          <a:xfrm>
            <a:off x="2678113" y="2387600"/>
            <a:ext cx="715962" cy="7747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79" name="Oval 3"/>
          <p:cNvSpPr>
            <a:spLocks/>
          </p:cNvSpPr>
          <p:nvPr/>
        </p:nvSpPr>
        <p:spPr bwMode="auto">
          <a:xfrm>
            <a:off x="17002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sp>
        <p:nvSpPr>
          <p:cNvPr id="3080" name="Oval 4"/>
          <p:cNvSpPr>
            <a:spLocks/>
          </p:cNvSpPr>
          <p:nvPr/>
        </p:nvSpPr>
        <p:spPr bwMode="auto">
          <a:xfrm>
            <a:off x="760413" y="2387600"/>
            <a:ext cx="703262" cy="762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2000"/>
          </a:p>
        </p:txBody>
      </p:sp>
      <p:pic>
        <p:nvPicPr>
          <p:cNvPr id="30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4304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1295400"/>
            <a:ext cx="762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424113"/>
            <a:ext cx="598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5" name="Group 9"/>
          <p:cNvGrpSpPr>
            <a:grpSpLocks/>
          </p:cNvGrpSpPr>
          <p:nvPr/>
        </p:nvGrpSpPr>
        <p:grpSpPr bwMode="auto">
          <a:xfrm>
            <a:off x="1687513" y="3492500"/>
            <a:ext cx="715962" cy="774700"/>
            <a:chOff x="0" y="0"/>
            <a:chExt cx="488" cy="488"/>
          </a:xfrm>
        </p:grpSpPr>
        <p:sp>
          <p:nvSpPr>
            <p:cNvPr id="3104" name="Oval 10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  <p:pic>
          <p:nvPicPr>
            <p:cNvPr id="310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6" name="Group 12"/>
          <p:cNvGrpSpPr>
            <a:grpSpLocks/>
          </p:cNvGrpSpPr>
          <p:nvPr/>
        </p:nvGrpSpPr>
        <p:grpSpPr bwMode="auto">
          <a:xfrm>
            <a:off x="2678113" y="3492500"/>
            <a:ext cx="715962" cy="774700"/>
            <a:chOff x="0" y="0"/>
            <a:chExt cx="488" cy="488"/>
          </a:xfrm>
        </p:grpSpPr>
        <p:pic>
          <p:nvPicPr>
            <p:cNvPr id="3102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3" name="Oval 14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747713" y="3492500"/>
            <a:ext cx="715962" cy="774700"/>
            <a:chOff x="0" y="0"/>
            <a:chExt cx="488" cy="488"/>
          </a:xfrm>
        </p:grpSpPr>
        <p:pic>
          <p:nvPicPr>
            <p:cNvPr id="310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1" name="Oval 17"/>
            <p:cNvSpPr>
              <a:spLocks/>
            </p:cNvSpPr>
            <p:nvPr/>
          </p:nvSpPr>
          <p:spPr bwMode="auto">
            <a:xfrm>
              <a:off x="0" y="0"/>
              <a:ext cx="488" cy="488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/>
              <a:endParaRPr lang="en-US" sz="2000"/>
            </a:p>
          </p:txBody>
        </p:sp>
      </p:grpSp>
      <p:pic>
        <p:nvPicPr>
          <p:cNvPr id="3088" name="Picture 1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532063"/>
            <a:ext cx="574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9"/>
          <p:cNvSpPr>
            <a:spLocks/>
          </p:cNvSpPr>
          <p:nvPr/>
        </p:nvSpPr>
        <p:spPr bwMode="auto">
          <a:xfrm>
            <a:off x="119063" y="365125"/>
            <a:ext cx="6891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800"/>
              <a:t>You are free to:</a:t>
            </a:r>
          </a:p>
        </p:txBody>
      </p:sp>
      <p:sp>
        <p:nvSpPr>
          <p:cNvPr id="3090" name="Rectangle 20"/>
          <p:cNvSpPr>
            <a:spLocks/>
          </p:cNvSpPr>
          <p:nvPr/>
        </p:nvSpPr>
        <p:spPr bwMode="auto">
          <a:xfrm>
            <a:off x="3760788" y="1554163"/>
            <a:ext cx="368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copy, share, adapt, or re-mix;</a:t>
            </a:r>
          </a:p>
        </p:txBody>
      </p:sp>
      <p:sp>
        <p:nvSpPr>
          <p:cNvPr id="3091" name="Rectangle 21"/>
          <p:cNvSpPr>
            <a:spLocks/>
          </p:cNvSpPr>
          <p:nvPr/>
        </p:nvSpPr>
        <p:spPr bwMode="auto">
          <a:xfrm>
            <a:off x="3760788" y="2595563"/>
            <a:ext cx="3640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photograph, film, or broadcast;</a:t>
            </a:r>
          </a:p>
        </p:txBody>
      </p:sp>
      <p:sp>
        <p:nvSpPr>
          <p:cNvPr id="3092" name="Rectangle 22"/>
          <p:cNvSpPr>
            <a:spLocks/>
          </p:cNvSpPr>
          <p:nvPr/>
        </p:nvSpPr>
        <p:spPr bwMode="auto">
          <a:xfrm>
            <a:off x="3760788" y="3725863"/>
            <a:ext cx="377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2000"/>
              <a:t>blog, live-blog, or post video of</a:t>
            </a:r>
          </a:p>
        </p:txBody>
      </p:sp>
      <p:sp>
        <p:nvSpPr>
          <p:cNvPr id="3093" name="Rectangle 23"/>
          <p:cNvSpPr>
            <a:spLocks/>
          </p:cNvSpPr>
          <p:nvPr/>
        </p:nvSpPr>
        <p:spPr bwMode="auto">
          <a:xfrm>
            <a:off x="138113" y="4418013"/>
            <a:ext cx="819943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GB" sz="4400"/>
              <a:t>this presentation provided that:</a:t>
            </a:r>
          </a:p>
        </p:txBody>
      </p:sp>
      <p:pic>
        <p:nvPicPr>
          <p:cNvPr id="309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265738"/>
            <a:ext cx="7635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5" name="Rectangle 25"/>
          <p:cNvSpPr>
            <a:spLocks/>
          </p:cNvSpPr>
          <p:nvPr/>
        </p:nvSpPr>
        <p:spPr bwMode="auto">
          <a:xfrm>
            <a:off x="1169988" y="5292725"/>
            <a:ext cx="6764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/>
            <a:r>
              <a:rPr lang="en-GB" sz="2000"/>
              <a:t>You attribute the work to its author and respect the rights and licences associated with its components.</a:t>
            </a:r>
          </a:p>
        </p:txBody>
      </p:sp>
      <p:sp>
        <p:nvSpPr>
          <p:cNvPr id="3096" name="TextBox 31"/>
          <p:cNvSpPr txBox="1">
            <a:spLocks noChangeArrowheads="1"/>
          </p:cNvSpPr>
          <p:nvPr/>
        </p:nvSpPr>
        <p:spPr bwMode="auto">
          <a:xfrm>
            <a:off x="5260975" y="0"/>
            <a:ext cx="3883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/>
              <a:t>Idea from Cameron Neylon</a:t>
            </a:r>
          </a:p>
        </p:txBody>
      </p:sp>
      <p:sp>
        <p:nvSpPr>
          <p:cNvPr id="3097" name="AutoShape 29">
            <a:hlinkClick r:id="rId12"/>
          </p:cNvPr>
          <p:cNvSpPr>
            <a:spLocks noChangeArrowheads="1"/>
          </p:cNvSpPr>
          <p:nvPr/>
        </p:nvSpPr>
        <p:spPr bwMode="auto">
          <a:xfrm>
            <a:off x="8458200" y="127000"/>
            <a:ext cx="268288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TextBox 26"/>
          <p:cNvSpPr txBox="1">
            <a:spLocks noChangeArrowheads="1"/>
          </p:cNvSpPr>
          <p:nvPr/>
        </p:nvSpPr>
        <p:spPr bwMode="auto">
          <a:xfrm>
            <a:off x="376238" y="6211888"/>
            <a:ext cx="8705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200"/>
              <a:t>Slide Concept by Cameron Neylon, who has waived all copyright and related or neighbouring rights. This slide only </a:t>
            </a:r>
            <a:r>
              <a:rPr lang="en-GB" sz="1200" b="1"/>
              <a:t>CCZero</a:t>
            </a:r>
            <a:r>
              <a:rPr lang="en-GB" sz="1200"/>
              <a:t>.</a:t>
            </a:r>
          </a:p>
          <a:p>
            <a:pPr eaLnBrk="1" hangingPunct="1"/>
            <a:r>
              <a:rPr lang="en-GB" sz="1200"/>
              <a:t>Social Media Icons adapted with permission from originals by Christopher Ross. Original images are available under GPL at:</a:t>
            </a:r>
          </a:p>
          <a:p>
            <a:pPr eaLnBrk="1" hangingPunct="1"/>
            <a:r>
              <a:rPr lang="en-GB" sz="1200" u="sng">
                <a:solidFill>
                  <a:srgbClr val="0000FF"/>
                </a:solidFill>
                <a:latin typeface="Consolas" pitchFamily="-65" charset="0"/>
              </a:rPr>
              <a:t>http://www.thisismyurl.com/free-downloads/15-free-speech-bubble-icons-for-popular-websites</a:t>
            </a:r>
            <a:r>
              <a:rPr lang="en-GB" sz="1200"/>
              <a:t> </a:t>
            </a:r>
          </a:p>
        </p:txBody>
      </p:sp>
      <p:sp>
        <p:nvSpPr>
          <p:cNvPr id="3099" name="AutoShape 29">
            <a:hlinkClick r:id="rId13"/>
          </p:cNvPr>
          <p:cNvSpPr>
            <a:spLocks noChangeArrowheads="1"/>
          </p:cNvSpPr>
          <p:nvPr/>
        </p:nvSpPr>
        <p:spPr bwMode="auto">
          <a:xfrm>
            <a:off x="8748713" y="127000"/>
            <a:ext cx="268287" cy="193675"/>
          </a:xfrm>
          <a:prstGeom prst="rightArrow">
            <a:avLst>
              <a:gd name="adj1" fmla="val 50000"/>
              <a:gd name="adj2" fmla="val 36703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486" y="1196975"/>
            <a:ext cx="5268685" cy="5465082"/>
          </a:xfrm>
        </p:spPr>
        <p:txBody>
          <a:bodyPr/>
          <a:lstStyle/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I’ll get addicted</a:t>
            </a:r>
            <a:r>
              <a:rPr lang="en-GB" sz="2400" dirty="0" smtClean="0"/>
              <a:t>”</a:t>
            </a:r>
          </a:p>
          <a:p>
            <a:pPr marL="355600" lvl="1" indent="0">
              <a:buNone/>
            </a:pPr>
            <a:r>
              <a:rPr lang="en-GB" sz="2400" dirty="0" smtClean="0"/>
              <a:t>That’s a challenge of success!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can’t keep up with tweets, &amp; blog posts </a:t>
            </a:r>
            <a:r>
              <a:rPr lang="en-GB" sz="2400" b="1" dirty="0" smtClean="0">
                <a:sym typeface="Wingdings" pitchFamily="2" charset="2"/>
              </a:rPr>
              <a:t>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8775" lvl="1" indent="0">
              <a:buNone/>
            </a:pPr>
            <a:r>
              <a:rPr lang="en-GB" sz="2400" dirty="0" smtClean="0"/>
              <a:t>Don’t!  It’s a stream for you to dip into and contribute to. Learn when it’s useful to take a dip</a:t>
            </a:r>
          </a:p>
          <a:p>
            <a:pPr indent="-255588"/>
            <a:r>
              <a:rPr lang="en-GB" sz="2400" dirty="0" smtClean="0"/>
              <a:t>“</a:t>
            </a:r>
            <a:r>
              <a:rPr lang="en-GB" sz="2400" b="1" dirty="0" smtClean="0"/>
              <a:t>I want to blog. How do I start?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r>
              <a:rPr lang="en-GB" sz="2400" dirty="0" smtClean="0"/>
              <a:t>See UK Web Focus blog &amp; talk</a:t>
            </a:r>
          </a:p>
          <a:p>
            <a:pPr indent="-255588"/>
            <a:r>
              <a:rPr lang="en-GB" sz="2400" dirty="0"/>
              <a:t>“</a:t>
            </a:r>
            <a:r>
              <a:rPr lang="en-GB" sz="2400" b="1" dirty="0" smtClean="0"/>
              <a:t>I can see the merit – </a:t>
            </a:r>
            <a:br>
              <a:rPr lang="en-GB" sz="2400" b="1" dirty="0" smtClean="0"/>
            </a:br>
            <a:r>
              <a:rPr lang="en-GB" sz="2400" b="1" dirty="0" smtClean="0"/>
              <a:t>but it’s not for me</a:t>
            </a:r>
            <a:r>
              <a:rPr lang="en-GB" sz="2400" dirty="0" smtClean="0"/>
              <a:t>”</a:t>
            </a:r>
            <a:endParaRPr lang="en-GB" sz="2400" dirty="0"/>
          </a:p>
          <a:p>
            <a:pPr marL="355600" lvl="1" indent="0">
              <a:buNone/>
            </a:pPr>
            <a:r>
              <a:rPr lang="en-GB" sz="2400" dirty="0" smtClean="0"/>
              <a:t>OK – but don’t block </a:t>
            </a:r>
            <a:br>
              <a:rPr lang="en-GB" sz="2400" dirty="0" smtClean="0"/>
            </a:br>
            <a:r>
              <a:rPr lang="en-GB" sz="2400" dirty="0" smtClean="0"/>
              <a:t>others who wish to do it</a:t>
            </a:r>
            <a:endParaRPr lang="en-GB" sz="2400" dirty="0"/>
          </a:p>
          <a:p>
            <a:pPr marL="35560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  <a:p>
            <a:pPr marL="40005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7476012" y="4645543"/>
            <a:ext cx="1517715" cy="1807727"/>
            <a:chOff x="7476012" y="4645543"/>
            <a:chExt cx="1517715" cy="18077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12" y="4982254"/>
              <a:ext cx="1517715" cy="1471016"/>
            </a:xfrm>
            <a:prstGeom prst="rect">
              <a:avLst/>
            </a:prstGeom>
          </p:spPr>
        </p:pic>
        <p:sp>
          <p:nvSpPr>
            <p:cNvPr id="7" name="AutoShape 29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8528783" y="4645543"/>
              <a:ext cx="296862" cy="227013"/>
            </a:xfrm>
            <a:prstGeom prst="rightArrow">
              <a:avLst>
                <a:gd name="adj1" fmla="val 50000"/>
                <a:gd name="adj2" fmla="val 37015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" name="Picture 2" descr="http://www.shutterstock.com/pic.mhtml?id=8982269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800"/>
            <a:ext cx="3766457" cy="27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57" y="5320997"/>
            <a:ext cx="36576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”Plants” and “Resource investigators” in </a:t>
            </a:r>
            <a:r>
              <a:rPr lang="en-GB" sz="2000" dirty="0" err="1" smtClean="0"/>
              <a:t>Belbin</a:t>
            </a:r>
            <a:r>
              <a:rPr lang="en-GB" sz="2000" dirty="0" smtClean="0"/>
              <a:t> model may welcome opportunities provided by social media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06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UCISA Community of Practice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32700" cy="554128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Community of Practice (from Wikipedia):</a:t>
            </a:r>
          </a:p>
          <a:p>
            <a:pPr lvl="1"/>
            <a:r>
              <a:rPr lang="en-GB" dirty="0" smtClean="0"/>
              <a:t>Group </a:t>
            </a:r>
            <a:r>
              <a:rPr lang="en-GB" dirty="0"/>
              <a:t>of people who share a craft and/or a profession. </a:t>
            </a:r>
            <a:endParaRPr lang="en-GB" dirty="0" smtClean="0"/>
          </a:p>
          <a:p>
            <a:pPr lvl="1"/>
            <a:r>
              <a:rPr lang="en-GB" dirty="0"/>
              <a:t>C</a:t>
            </a:r>
            <a:r>
              <a:rPr lang="en-GB" dirty="0" smtClean="0"/>
              <a:t>an </a:t>
            </a:r>
            <a:r>
              <a:rPr lang="en-GB" dirty="0"/>
              <a:t>evolve naturally because of the </a:t>
            </a:r>
            <a:r>
              <a:rPr lang="en-GB" dirty="0" smtClean="0"/>
              <a:t>common interests </a:t>
            </a:r>
            <a:r>
              <a:rPr lang="en-GB" dirty="0"/>
              <a:t>in a particular </a:t>
            </a:r>
            <a:r>
              <a:rPr lang="en-GB" dirty="0" smtClean="0"/>
              <a:t>area</a:t>
            </a:r>
            <a:r>
              <a:rPr lang="en-GB" dirty="0"/>
              <a:t>, or </a:t>
            </a:r>
            <a:r>
              <a:rPr lang="en-GB" dirty="0" smtClean="0"/>
              <a:t>can </a:t>
            </a:r>
            <a:r>
              <a:rPr lang="en-GB" dirty="0"/>
              <a:t>be created specifically with the goal of gaining knowledge related to their field. </a:t>
            </a:r>
            <a:endParaRPr lang="en-GB" dirty="0" smtClean="0"/>
          </a:p>
          <a:p>
            <a:pPr lvl="1"/>
            <a:r>
              <a:rPr lang="en-GB" dirty="0" smtClean="0"/>
              <a:t>Through </a:t>
            </a:r>
            <a:r>
              <a:rPr lang="en-GB" dirty="0"/>
              <a:t>the process of sharing information </a:t>
            </a:r>
            <a:r>
              <a:rPr lang="en-GB" dirty="0" smtClean="0"/>
              <a:t>&amp; experiences </a:t>
            </a:r>
            <a:r>
              <a:rPr lang="en-GB" dirty="0"/>
              <a:t>with the group that the members learn from each other, and have an opportunity to develop themselves personally and professionally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UCISA </a:t>
            </a:r>
            <a:r>
              <a:rPr lang="en-GB" sz="4000" dirty="0"/>
              <a:t>Community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5"/>
            <a:ext cx="7632700" cy="5345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Social media provides opportunity to develop an effective community of practice:</a:t>
            </a:r>
          </a:p>
          <a:p>
            <a:pPr lvl="1"/>
            <a:r>
              <a:rPr lang="en-GB" sz="2400" dirty="0" smtClean="0"/>
              <a:t>Open sharing of resources, </a:t>
            </a:r>
            <a:br>
              <a:rPr lang="en-GB" sz="2400" dirty="0" smtClean="0"/>
            </a:br>
            <a:r>
              <a:rPr lang="en-GB" sz="2400" dirty="0" smtClean="0"/>
              <a:t>experiences, successes </a:t>
            </a:r>
            <a:br>
              <a:rPr lang="en-GB" sz="2400" dirty="0" smtClean="0"/>
            </a:br>
            <a:r>
              <a:rPr lang="en-GB" sz="2400" dirty="0" smtClean="0"/>
              <a:t>&amp; failures</a:t>
            </a:r>
          </a:p>
          <a:p>
            <a:pPr lvl="1"/>
            <a:r>
              <a:rPr lang="en-GB" sz="2400" dirty="0" smtClean="0"/>
              <a:t>Exploit sectors expertise </a:t>
            </a:r>
            <a:br>
              <a:rPr lang="en-GB" sz="2400" dirty="0" smtClean="0"/>
            </a:br>
            <a:r>
              <a:rPr lang="en-GB" sz="2400" dirty="0" smtClean="0"/>
              <a:t>in IT</a:t>
            </a:r>
          </a:p>
          <a:p>
            <a:pPr lvl="1"/>
            <a:r>
              <a:rPr lang="en-GB" sz="2400" dirty="0" smtClean="0"/>
              <a:t>Ability to inform users of </a:t>
            </a:r>
            <a:br>
              <a:rPr lang="en-GB" sz="2400" dirty="0" smtClean="0"/>
            </a:br>
            <a:r>
              <a:rPr lang="en-GB" sz="2400" dirty="0" smtClean="0"/>
              <a:t>experiences gained</a:t>
            </a:r>
          </a:p>
          <a:p>
            <a:pPr lvl="1"/>
            <a:r>
              <a:rPr lang="en-GB" sz="2400" dirty="0" smtClean="0"/>
              <a:t>Ability to use experiences in </a:t>
            </a:r>
            <a:br>
              <a:rPr lang="en-GB" sz="2400" dirty="0" smtClean="0"/>
            </a:br>
            <a:r>
              <a:rPr lang="en-GB" sz="2400" dirty="0" smtClean="0"/>
              <a:t>personal lives</a:t>
            </a:r>
          </a:p>
          <a:p>
            <a:pPr marL="57150" indent="0">
              <a:buNone/>
            </a:pPr>
            <a:r>
              <a:rPr lang="en-GB" sz="2400" dirty="0" smtClean="0"/>
              <a:t>Keep aspect is </a:t>
            </a:r>
            <a:r>
              <a:rPr lang="en-GB" sz="2400" b="1" dirty="0" smtClean="0"/>
              <a:t>culture of openness</a:t>
            </a:r>
            <a:r>
              <a:rPr lang="en-GB" sz="2400" dirty="0" smtClean="0"/>
              <a:t>: a willingness to share, rather than the technologies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1028" name="Picture 4" descr="http://farm3.staticflickr.com/2198/1914076277_059bddaa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84" y="2191016"/>
            <a:ext cx="3105669" cy="310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330" y="6457193"/>
            <a:ext cx="66609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800" dirty="0" smtClean="0"/>
              <a:t>Photo from </a:t>
            </a:r>
            <a:r>
              <a:rPr lang="en-GB" sz="1800" dirty="0"/>
              <a:t>http://www.flickr.com/photos/mag3737/1914076277/</a:t>
            </a:r>
          </a:p>
        </p:txBody>
      </p:sp>
    </p:spTree>
    <p:extLst>
      <p:ext uri="{BB962C8B-B14F-4D97-AF65-F5344CB8AC3E}">
        <p14:creationId xmlns:p14="http://schemas.microsoft.com/office/powerpoint/2010/main" val="17716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96976"/>
            <a:ext cx="7804150" cy="424932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Social Web:</a:t>
            </a:r>
          </a:p>
          <a:p>
            <a:pPr lvl="1"/>
            <a:r>
              <a:rPr lang="en-GB" sz="2400" dirty="0" smtClean="0"/>
              <a:t>Is about communication, community &amp; collaboration</a:t>
            </a:r>
          </a:p>
          <a:p>
            <a:pPr lvl="1"/>
            <a:r>
              <a:rPr lang="en-GB" sz="2400" dirty="0" smtClean="0"/>
              <a:t>Can get better as numbers of users reaches critical mass</a:t>
            </a:r>
          </a:p>
          <a:p>
            <a:pPr lvl="1"/>
            <a:r>
              <a:rPr lang="en-GB" sz="2400" dirty="0" smtClean="0"/>
              <a:t>Provides diversity of tools for differing requirements and preferences</a:t>
            </a:r>
          </a:p>
          <a:p>
            <a:pPr lvl="1"/>
            <a:r>
              <a:rPr lang="en-GB" sz="2400" dirty="0" smtClean="0"/>
              <a:t>Will not go away; will grow!</a:t>
            </a:r>
          </a:p>
          <a:p>
            <a:pPr lvl="1"/>
            <a:r>
              <a:rPr lang="en-GB" sz="2400" dirty="0" smtClean="0"/>
              <a:t>Opportunity for IT Services to play a leading role </a:t>
            </a:r>
          </a:p>
          <a:p>
            <a:pPr lvl="1"/>
            <a:r>
              <a:rPr lang="en-GB" sz="2400" dirty="0" smtClean="0"/>
              <a:t>Openness fits with transparency agenda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40800" y="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 type="none" w="sm" len="sm"/>
            <a:tailEnd type="none" w="sm" len="sm"/>
          </a:ln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71600" y="5446295"/>
            <a:ext cx="74435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And the </a:t>
            </a:r>
            <a:r>
              <a:rPr lang="en-GB" i="1" dirty="0" smtClean="0"/>
              <a:t>Sex in the Library</a:t>
            </a:r>
            <a:r>
              <a:rPr lang="en-GB" dirty="0" smtClean="0"/>
              <a:t>; </a:t>
            </a:r>
            <a:r>
              <a:rPr lang="en-GB" i="1" dirty="0" smtClean="0"/>
              <a:t>Screw the Library, Let’s Have Sex in the Chaplaincy</a:t>
            </a:r>
            <a:r>
              <a:rPr lang="en-GB" dirty="0" smtClean="0"/>
              <a:t> and </a:t>
            </a:r>
            <a:r>
              <a:rPr lang="en-GB" i="1" dirty="0" smtClean="0"/>
              <a:t>We All Hate BUCS!</a:t>
            </a:r>
            <a:r>
              <a:rPr lang="en-GB" dirty="0" smtClean="0"/>
              <a:t> </a:t>
            </a:r>
            <a:r>
              <a:rPr lang="en-GB" dirty="0" err="1" smtClean="0"/>
              <a:t>Fb</a:t>
            </a:r>
            <a:r>
              <a:rPr lang="en-GB" dirty="0" smtClean="0"/>
              <a:t> groups </a:t>
            </a:r>
            <a:r>
              <a:rPr lang="en-GB" dirty="0"/>
              <a:t>q</a:t>
            </a:r>
            <a:r>
              <a:rPr lang="en-GB" dirty="0" smtClean="0"/>
              <a:t>uickly became defunct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3F0037-7159-491A-B1A6-53DB373F516A}" type="slidenum">
              <a:rPr lang="en-US" altLang="en-US" sz="1000" smtClean="0"/>
              <a:pPr eaLnBrk="1" hangingPunct="1"/>
              <a:t>34</a:t>
            </a:fld>
            <a:endParaRPr lang="en-US" altLang="en-US" sz="10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Questions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Any questions or comments?</a:t>
            </a:r>
          </a:p>
        </p:txBody>
      </p:sp>
      <p:sp>
        <p:nvSpPr>
          <p:cNvPr id="8197" name="AutoShape 7" descr="data:image/jpg;base64,/9j/4AAQSkZJRgABAQAAAQABAAD/2wCEAAkGBhQSERUUERQWFBQVFxgWGRYXFRYYFhUYGBgYHBgVFxYXHCYeGxkjGhcXHy8gIycpLiwtFx4yNTAqNSYrLCkBCQoKDAwNDg8PDSkYFBgpKSkpKSkpKSkpKSkpKSkpKSkpKSkpKSkpKSkpKSkpKSkpKSkpKSkpKSkpKSkpKSkpKf/AABEIAOEA4AMBIgACEQEDEQH/xAAcAAEAAgMBAQEAAAAAAAAAAAAABwgEBQYBAwL/xABFEAABAwICBwQGCAQEBgMAAAABAAIDBBEFMQYHEiFBUWETInGBMkJScpGhCBQzgpKiscEkQ2KyI1Nj0hWDwtHh8DRzw//EABYBAQEBAAAAAAAAAAAAAAAAAAABAv/EABYRAQEBAAAAAAAAAAAAAAAAAAABEf/aAAwDAQACEQMRAD8AnFERAREQEREBF8qqqZGwvkc1jGi5c4gNA5kncFFelmvWNl48PZ2rsu2kBEY91m5zvE2HiglSoqWxtL5HNY1ouXOIa0DmSdwXD43rpoILiNzqhw4RDu/jdYfC6gjG9JKmsftVMz5DwBPcb7rB3R5Ba1FxJ+La+6p9xTwxQjm68j/+lvyK5au1l4jKTtVcjQeEdox+QA/NcyiDMqMZnk+0nmf780jv7nFYZKIigNstyzabG6iP7OeZnuzSN/tcsJEHT0OszEovRq5HAcJNmQfmBPzXU4Tr7qWWFRBFMObS6N3j6zfkFF6ILFYHrooJ7CRzqd54Sju/jbdvxsu3p6lsjQ+NzXtcLhzSHNI5gjcVT5bLBNJKmjftU0z4zxAPcd7zD3T5hExbRFEmievZjrR4gzszl20YJYffZvc3xF/AKVaOtZKwPie2RjhcOa4OaR0I3Ij7IiICIiAiIgIiICIiAua0z0+p8OjvKduVwuyFp77up9lv9R8rrUayNZrMPb2UNpKpw3A72xA5PfzPJvHPLOvlfXyTyOlme6SR5u5zjck/+8BuCK3OlunNTiD9qd9mA92Fu6Nnl6zv6jv8BYDn0RFEWxwPR2orH7FNE6R3Egd1vVzz3W+ZUsaN6hGCzq6UvOfZRbmjoZCLnyA/dEQu1pJAAJJyA3k+AGa6HDNXmIT2MdLLY8XgRj4yEKyGD6MUtI21NBHH1a0bR955u53mStohqvtJqKxB3pugj8ZHOPwawj5rYx/R9qPWqoR4RvP7hTiiGoOk+j7UerVQnxjeP3K19XqKr2+g6CTwkc0nycwD5qwKIaq3iervEKffJSyWG8lgEgA6mMlc89hBIIIIzBFiPEHeFcVazGNGaaqbaogjl6uaNoe68d4HwIQ1UxFNWkeoRjruoZSw/wCXLdzD0DwNpvmHKKMe0aqKJ+xUxOjJyJ3td7rxuPkUGsW90V01qcPk2qd/dJ70Tt8b/FvA/wBQsf0WiRFWb0J1iU+Iss09nOBd0Lj3urmH1m9RlxAXVqn1LVPie2SNzmPYbtc0kOaeYIU96tNaja21PVWZUgd12TZ7chwfzbkcxyBEjIiIgiIgIiIC4bWdrFbh8XZxEOqpB3RmI25do4fGw4kcgVutNdLY8PpXTP3uPdjZxe85DwGZPADwVYsUxOSomfNM4vkkO05x/QDgALADgAEV8ampdI9z5HF73Euc5xuXE5knmvmi9YwuIDQSSQAALkk5ADiUV4pP0D1MyVAbNXbUUR3tiylkHN3sN+Z6LptWeqZtOG1Na0OnzZGd7YeRcMjJ8m+OUoomsTDMKip4xFBG2ONuTWiw8TzPU7ystERBERAREQEREBERAWNiOGxTxujnY2Rjs2uAIPx49cwslEEHad6lXwh02H7UkeboDvkYObD646Z+PCKiFcZRzrJ1UsrA6elAZVZluTJ/e5P5O48eYLqv6/UchaQWkggggg2IIyIIyK/VTTOje5kjSx7SWua4WLSMwQcivmip/wBVesz660U1SQKlo7rsu3aMz74GY4jeONpHVPqWqdG9r43Fj2EOa4GxaRkQrLautN24jTBxsJ47Nlb14PaPZdn0NxwRHVoiIgvzJIGglxsACSTkAMyV+lGeu7S3sKZtLG60lQDt2zbCM/xHu9QHIIu1jaZHEasvaT2Ed2Qt/p4vI5uIv4bI4b+WREaFOGqLVqIWtrKpv+K4XijcPsmn+YR7ZGXsjqd3Kan9BPrc/wBZnbengcLAjdLJmG9Wt3E9SBzVgUSiIiIIiICIiAiIgIiICIiAiIgIiII61ratxWsNTTt/ioxvaP57B6vvjgeOXK1fiFcZQfrq0F7J/wBegb3JHWmaMmvOUng47j1tz3FiKVvNC9Kn4fVsnZct9GRntxkjaHiMx1A6rRoirf0VYyWNkkbg5j2h7XDItcLg/Ar7qJNROle1G+ikdvjvJFfiwnvsHg47X3jyUtoy8e4AEncBvJ5Kq2m2kRra2ae92F2zH0jbuZ8Rv8XFTxrax00uGS7Js+a0LeffvtH8Acq1osFl4Rhb6meOCIXfK4NHIXzJ6AXJ6BYil7ULoyHOlrXj0f8ACi8TvkcOttlvm5FSxgGCR0dPHBEO5G0C/Fx9Zx6k3J8VsERGRERARYuIYrFA3bnkZE3m9waD0FzvPQLlKvXFhjDbty/3IpHD47KDtUXCRa68MJ+0kb4wyW+Nl0GEabUVUbQVMT3HJu1svPg11ifJBu0REBERARfCtr44Wl8r2RsGbnuDW/E7lylbrewyM2+sbZ/02Pf8wLIOyRcGzXZhhP2kg8YZPjkt5hWn1BUnZhqoi45Nc7YcegD7XPgg6BERAWNiWHsnifFKNpkjSxw5gi3keR4FZKIKmaTYC+iqpaeTeY3WDvaad7X+bSCtYpq196ObUcVYwb2HspOrXXLCfB1x99Qqitlo3jbqOqiqGZxvBI9puT2+bSQrX01Q2RjXsIc17Q5pGRDhcEeRVPlYrUxjfb4a1hN3U7jEfd9Jn5XAeSFcbr/xfamp6cZMY6V3vPOy2/UBrvxqJ11etOv7XFak8GOEY+40A/O65RAVqtCsD+p0MEHrNYC/q93ef+YkeACrloLhf1jEaWIi4MrXEf0s77vk0q1KFEREQUX6xtbwpnOpqKz5xufKbFkR4tAyc8ceA6m4G01t6amhpRHCbTz3a0jNjBbbkHXeAOpvwVdUVlYliktRIZJ5HSvPrPJJ8ByHQbliouj0X1f1leNqnjtGDYyvOzHfiAbEuPgD1siucRSZPqDrQ27ZoHu9m72/mLVwGMYLNSymKojdG8cDxHNpG5w6gkIOs0L1s1NE5rJnOqKfIse4l7Bzjed+72TceGan7BMbiq4WzU7w+N43HiDxa4cHDiFUhSTqRxWqjqzHFG+Smk3S2HcicB3ZNo7gd1iL3IORICIn1R3rG1rsobwUwbJU8Sd7Ib+1b0n/ANPx5HcaytMf+H0ZewjtpD2cQ5OI3vtyaN/jYcVWeWUucXOJc5xJJJuSTmSTmSUGZjGOT1UnaVMrpXc3Hc3o1uTR0AWCi3ujGhNXXk/Vo7tBs6Rx2Y2nkXHM9ACUVokUmu1BVmzcTU5d7N5B5bWz+y4THtHKiik7OpjMbuBza4c2OG5w8POyDe6H6z6ugLW7RmgGcTyTYf6bzcs8MuisFo3pJDXQNmp3XadxB9JjuLHjgR/5G5VOXb6o8Tqoa5opo3yxvs2ZjR3QwndISe60tvcE24jiiLHoiIjV6T4OKqkngd/Mjc0dHWux3k4NPkqnOaQSCLEGxHIjMfFXFVWtYWGfV8TqowLDtC8DpIA8f3Isc8pR1B4tsVc0BO6WMPHvRnh917vwhRcun1Y13ZYrSu4Of2Z8HtLf1IRWnx+p7SrqH+3PK7yMjiPlZYC9c65JOZ3/ABXiCQtRlFt4mXH+XDI7zJYwfJzlYRQf9H2P+Jqncoox+J7v9qnBEoiLwlEVp1r40ajE5t/dhIhaOQZ6XxeXHzC5BZOKTF88rjm6SR3xeSsZGm70L0e+u1sNPvDXOu8jMMaLut1sLeatLSUjImNjjaGMYA1rQLBoG4AKDtQVMDWzvObILD7727/g23mp3RKLmNP9DGYjSuZYCZgLoX8Wv9kn2XZEeBzAXToiIl0S1FMZsyYg/tHZ9iwkMHRzxZzvAWHjxlOioY4WCOFjY2N3BrGhrR4Abl90QV61240ZsR7IHuU7AwDhtOs558d7R90KPlutNqntMRq3HjUSj8Li3/pWlRpn4BhDqqphgZuMrw2/sg+k7ybc+StXhOFR00LIYWhkcbQ0AfqeZJ3knMlQHqRpA/FWk/y4ZXjx7rP0kKsQiUWl0u0Wjr6Z8Eg3kXY+2+N49Fw/ccRcLdIiIc0V1D5PxCQH/RiJt96WwPk0DxUsYZhMNPGI4I2RMGTWgAeJ5nqVlogIiICr9r1o9jEmuH8yBh82ue0/INVgVB/0go/4mlPOKQfB7f8AcixFKzcDqezqYH+xNE78MjSf0WEvWusbjMb0V4QizMZp+zqZ2exNKz8Mjh+yw0ErfR8f/E1Q5xRn4Pd/uU4Kv2oms2MScw/zIHjza5jh8g5WBRKLwheoiKgYhHszSNOYkePg4hfBdNrJwk0+J1LLbnP7Vvuyd4W8yR4grmUaShqBnArJ2cXQAj7sjb/3D4KdlVjQTSIUNdDO70AS2T3Hizjbjb0vJWkilDmhzSHNcAQQQQQd4II3EEIlftEWLieJR08L5pXBscbS5xPIfucgOZRGUiiDR/X20vLa2HYYXHZkiudlpO4PYd5sLd5p8lKeE4xDUxiWnkbKw+s03seRGYPQ2KCrmmMOxiFW08KiY/ikc791qF2+uPCTDikrrWbM1so63Gy78zCuIRpIGo6qDMUAP8yCVg8bsfu8oyrDKpmjONGkq4ahtz2bwSBmW5Pb5tJHmrV0FcyaNksTg9j2hzXDIg5FErIRF86iobGxz3uDWtBc5xNg0AXJJ5AIj6Iofw3X2PrEgqIf4cvPZvZftGsv3S9hNnXG/dYjkVKGC6QU9XH2lNKyVvHZO9vRzTvaehAQbBERAUIfSDf/ABFIOUUh+L2f9lN6gLXzVbWIxsHqU7fi58ht8A34oRGyBFl4RT9pUQs9uWJn4pGj90abvWXQ9litU3IOk7QeEgDv1JXMqT9feE7FZDOBumiLT70R/wBr2/AqMEHQ6vcT+r4lSyE2HaBhPSQFh+TlaVU6a4ggg2I3g8iMirX6KY0KujgnH8yNpd0eNzx5ODh5IlbZERERdrw0QM8LauJt3wAtkAzMV77X3CSfBzuSgpXFc0EEHeDuI5qD9Ymp58bnVGHs24jvdAPTj5mMesz+nMdRkVFS7TQ3WrVUDRFYTwDKN5ILPceLkDoQRysuMc0gkEEEbiDuIPIjgV4ipnf9IRmzuo3bXWVuzfybdcDplrFqcRs2UiOEG4iZfZvwLid7yOu7kAuWREFIWpnAKiasE0b3xQQkGRzSQJD6sPJ18zyHiFgaD6r6ivcHuBhpszI4WLxyiafSP9WQ65KwmCYJFSQshgbsRsG4cSeLnHi4neSg4/XFogayjEsTbzU93gDN0Zt2jRzO4OHu9VXhXGUO6yNTznOfU4e25cS59ON287y6LxzLPhyQQ2ur0N1k1WHdyO0sJNzE+9gTmWOG9hPmOi5aWItcWuBa5psWkEEHkQd4K/KKmcfSFZs//DdtW/zW7N/w3suJ0z1o1WIN7M2hg4xMJO1bLbed7t/CwHQ5rjkRBdfqu0fnqa5hge+JkRD5ZGEtIZf0LjMuta3ieC+OhmrqpxFwLG9nBfvTuHd8GD13eG7mQrD6M6Mw0MDYadtmje5x9KR3F7zxJ+W4DcEG2RERBVh1n4j22K1Thk14jH/La1ht5tJ81ZLGcSbT08sz/Rijc8/dBNvE5eaqRUTl73Pd6T3Fx8XG5+ZRY/C6PVzRdrilI3MCUPPgwF/6tC5xSVqIwvbr5JrboYjv5OkOyPyh/wAEV3+unA+3w1z2i7qdwlHPZ9F/5XX+6q7K4NTTNkY5jxtNe0tcDkWuFiD5FVQ0kwR1HVTU7843kA+03NjvNpB80SNapl1C6SjZlonneP8AGi6g2EjR4HZd948lDSz8Axl9JUxVEfpRuDrXsHDJzT0LSR5oLbosPB8WjqYI54TdkjQ4c9+YPUG4I5grMRBERBose0Io6zfUQMc72x3ZPxtsT4G4XH1eoOjcf8OaePpdjv7mqTUQRXD9H6mB71TO4crRj57K6fAtVmH0pDmwCR4Nw+Y9oQeBAPdBHO111qIPAF6iICIiDT47ojSVg/iYGSHIOtZ46B7bOA6XsuMrdQtE77OSePoHNcPzNUlogiqP6P1NffUzkcrRjd47K6LBtUWHU5Dux7Zw4zO2x+D0fiCuzRB4xgAsAABkBkF6iICIvnUTtY1z3kNa0FznE2DQBcknkALoI017aQ9lSMpWnv1DruHKOMg/N+z8CoIW+040mNfWyT79i+xGD6sbb7I6XuXHq4rQoorA6jsF7HDzK4WdUSF33Gd1vlcOPmoJwjDH1M8cEfpyvDB0ud7j0AufJWyw2gbBDHFGLMjY1jR0aAB+iFZKiTXtoptsZWxt3x2jltxYT3HnwcbfeHJS2vjWUjZY3xyNDmPaWuaciCLEfBEU/Rb3TTRV+H1b4H3LfSjefXjOR8RkeoPRaJGknamNO/q8v1Od1oZnXjcTuZKd2z0a/wDutzKnhU5U9aptZIqmNpap38QwWY8/zmj/APQDPmN/NEqTEREQREQEREBERAREQEREBERAREQFEGuzToBv1CB3eNjORwbm2K/M7ielhxNup1laxG4fFsREOqpB3G59mP8ANeOXIcT0BVcp53PcXvcXOcS5ziblxO8kniSUWPwiLZaN4BJW1MdPEO887zwY0ek89AP2HFFSVqI0U2nvrpBubeOLq4/aP8h3R7zuSmpYWDYTHTQRwRCzI2ho5m2ZPMk3JPEkrNRkREQcprE0JbiNMWiwnju6J558WE+y61um48FWmqpXxvcyRpY9hLXNcLFpGYIVwVG+tbVr9caammaPrLB3mj+e0DL/AOwDI8cuVioBX7hmcxwcwlrmkEOBsQRvBB4G6/LmkEgggg2IO4gjMEcCvEVPurTWs2rDaercGVOTXGwbP4cBJ048OQklU5BUraB66XxbMOIbUkY3Ccb5GDgJBm8f1elzuiYnBFj0GIRzxtkhe2RjhcOaQQfMLIRBERAREQEREBERARF8aurZEwvkc1jGi5c4gNA5klB9lwusPWfFh7TFFaWqI3Mvdsd/Wkt8m5noFyenWu2+1DhtwMjUEb/+U0/3OHgMiohkkLiXOJc4m5JJJJOZJO8lFx9q/EJJ5HSzPL5Hm7nHMn/t04LHREV6xhJAAJJNgALkk5ADiVYzVZoF/wAPg7SUD6zMAX/6bcxED8z18AtDqk1Zdjs1lY20p3xROH2YI+0cODzwHqjqd0rogiIiCIiAiIgjXWZqpbWXqKQBtTm5mTZ/2EnXjx5iB6indG9zJGlj2khzXAhzSMwQcirhLkNOdW0GItLvsqgDuzAZ2ybIPWb8xwPAlVoRbjSXRKpoJOzqYy2/ovG+OTqx2R8MxxC06K22j2lVTQv26aUsv6Tc2P8AeYdx8c+qlzRrXvDJZtdGYXf5jLvjPi30m/m8VBqIi3OF4zDUs26eVkrebHA26EDeD0KzVT2nqXxu2o3OY4ZOY4tcPBzSCurwzWxiUNgKgyDlK1r/AC2iNr5oYsuigyj+kBUj7Wmhf7rnx/rtrZx/SFb61G6/SYH9WBETAih+T6QjfVo3ecwH6MK1tX9ICoP2VNCz3nvk/TYQTksTEsWhp2bc8rIm83uDQegvmegVdMT1tYlNcdv2YPCJrWfmsXfNcpVVb5XbUr3SOPrPcXO+LjdFxOGkmvanjBbRMM78tt12RDr7TvgPFRJpJpjVVzr1MpcAbiMd2Nvgwbr9Tc9VpUQERbXR3Reorpezpoy8+s7JjBze7IeGZ4AorWRRFzg1oLnOIAABJJOQAG8k8gpw1aapBBs1Nc0Gbc6OE2IiOYc/gZOQyb1OXQaB6sYMPAkdaapI3ykbmXzbG0+iOuZ6ZLtEQRERBERAREQEREBERBi4jhkVRGY542yRuza4Ag/+eqiLS3USReTDn3G89hId46MkOfg78SmdEFQ8TwmankMc8b4nj1XtIPlwI6hYqt3iOFQ1DCyeJkrD6r2hw8r5FR5juoelku6lkfTu9k/4kfwcdr8yLqB0Xe4vqVxCG5jaydvON4DrdWPsb9BdcnX6OVUBtNTzR+9G+3xtZFa5F5tDmPivUBEXm0Mri/ig9RbGg0aqp/saaaT3Y32+NrLrcI1KYhN9o2OnbzkeC7yZHff0JCDgVlYbhUtQ8RwRvlefVY0k+dsh1Km/AtRFLEQ6pkfUH2R/hx/Bp2j+JSFh2FQ07AyCJkTB6rGho87ZlE1EWimohxs/EH7Iz7GN2/wfINw8G+TlLuGYVFTxiKCNscbcmtFh4nmep3rLREEREBERAREQEREBERAREQEREBERB4V+X+j5IiCMNZPofFQjW/aP94/qiIr9Yf8Aat8f2KnLVx6Hk39F4iFSW3LyX6CIiCIiAiIgIiICIiAiIg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940800" y="0"/>
            <a:ext cx="203200" cy="2032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402D1C-8249-459E-A9F3-3A9C14F1F00E}" type="slidenum">
              <a:rPr lang="en-US" altLang="en-US" sz="1000" smtClean="0"/>
              <a:pPr eaLnBrk="1" hangingPunct="1"/>
              <a:t>4</a:t>
            </a:fld>
            <a:endParaRPr lang="en-US" altLang="en-US" sz="10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About Me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7956550" cy="56610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b="1" dirty="0" smtClean="0"/>
              <a:t>Brian Kelly:</a:t>
            </a:r>
          </a:p>
          <a:p>
            <a:pPr lvl="1" eaLnBrk="1" hangingPunct="1"/>
            <a:r>
              <a:rPr lang="en-GB" sz="2400" dirty="0" smtClean="0"/>
              <a:t>UK Web Focus: national advisory post to UK HEIs</a:t>
            </a:r>
          </a:p>
          <a:p>
            <a:pPr lvl="1" eaLnBrk="1" hangingPunct="1"/>
            <a:r>
              <a:rPr lang="en-GB" sz="2400" dirty="0" smtClean="0"/>
              <a:t>Long-standing Web evangelist </a:t>
            </a:r>
          </a:p>
          <a:p>
            <a:pPr lvl="1" eaLnBrk="1" hangingPunct="1"/>
            <a:r>
              <a:rPr lang="en-GB" sz="2400" dirty="0" smtClean="0"/>
              <a:t>Based at UKOLN at the University of Bath</a:t>
            </a:r>
          </a:p>
          <a:p>
            <a:pPr lvl="1" eaLnBrk="1" hangingPunct="1"/>
            <a:r>
              <a:rPr lang="en-GB" sz="2400" dirty="0" smtClean="0"/>
              <a:t>Prolific blogger (1,000+ posts since Nov 2006)</a:t>
            </a:r>
          </a:p>
          <a:p>
            <a:pPr lvl="1" eaLnBrk="1" hangingPunct="1"/>
            <a:r>
              <a:rPr lang="en-GB" sz="2400" dirty="0" smtClean="0"/>
              <a:t>User of social media to support work activities</a:t>
            </a:r>
          </a:p>
          <a:p>
            <a:pPr lvl="1" eaLnBrk="1" hangingPunct="1"/>
            <a:r>
              <a:rPr lang="en-GB" sz="2400" dirty="0" smtClean="0"/>
              <a:t>Prolific speaker (~380+ talks from 1996-2011)</a:t>
            </a:r>
          </a:p>
          <a:p>
            <a:pPr lvl="1" eaLnBrk="1" hangingPunct="1"/>
            <a:r>
              <a:rPr lang="en-GB" sz="2400" dirty="0" smtClean="0"/>
              <a:t>Part of UKOLN’s Innovation Support Centre</a:t>
            </a:r>
          </a:p>
          <a:p>
            <a:pPr marL="0" indent="0" eaLnBrk="1" hangingPunct="1">
              <a:buFontTx/>
              <a:buNone/>
            </a:pPr>
            <a:r>
              <a:rPr lang="en-GB" b="1" dirty="0" smtClean="0"/>
              <a:t>UKOLN:</a:t>
            </a:r>
          </a:p>
          <a:p>
            <a:pPr lvl="1" eaLnBrk="1" hangingPunct="1"/>
            <a:r>
              <a:rPr lang="en-GB" sz="2400" dirty="0" smtClean="0"/>
              <a:t>Supporting innovation across higher &amp; further education</a:t>
            </a:r>
          </a:p>
          <a:p>
            <a:pPr lvl="1" eaLnBrk="1" hangingPunct="1"/>
            <a:r>
              <a:rPr lang="en-GB" sz="2400" dirty="0" smtClean="0"/>
              <a:t>Funded by JISC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 rot="-5400000">
            <a:off x="-322263" y="1146176"/>
            <a:ext cx="1958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b="1">
                <a:solidFill>
                  <a:schemeClr val="bg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  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514" y="1196976"/>
            <a:ext cx="5192486" cy="2830738"/>
          </a:xfrm>
        </p:spPr>
        <p:txBody>
          <a:bodyPr/>
          <a:lstStyle/>
          <a:p>
            <a:r>
              <a:rPr lang="en-GB" sz="2400" dirty="0" smtClean="0"/>
              <a:t>Computing Service culture </a:t>
            </a:r>
          </a:p>
          <a:p>
            <a:r>
              <a:rPr lang="en-GB" sz="2400" dirty="0" smtClean="0"/>
              <a:t>Is ‘Social’ a term to worry us?</a:t>
            </a:r>
          </a:p>
          <a:p>
            <a:r>
              <a:rPr lang="en-GB" sz="2400" dirty="0" smtClean="0"/>
              <a:t>Community &amp; collaboration </a:t>
            </a:r>
          </a:p>
          <a:p>
            <a:r>
              <a:rPr lang="en-GB" sz="2400" dirty="0" smtClean="0"/>
              <a:t>Tools for sharing:</a:t>
            </a:r>
          </a:p>
          <a:p>
            <a:pPr marL="457200" lvl="1" indent="0">
              <a:buNone/>
            </a:pPr>
            <a:r>
              <a:rPr lang="en-GB" sz="1800" baseline="30000" dirty="0">
                <a:solidFill>
                  <a:schemeClr val="accent2"/>
                </a:solidFill>
                <a:sym typeface="Wingdings"/>
              </a:rPr>
              <a:t></a:t>
            </a:r>
            <a:r>
              <a:rPr lang="en-GB" sz="2400" baseline="30000" dirty="0">
                <a:solidFill>
                  <a:schemeClr val="accent2"/>
                </a:solidFill>
                <a:sym typeface="Wingdings"/>
              </a:rPr>
              <a:t> </a:t>
            </a:r>
            <a:r>
              <a:rPr lang="en-GB" sz="2400" baseline="30000" dirty="0" smtClean="0">
                <a:solidFill>
                  <a:schemeClr val="accent2"/>
                </a:solidFill>
                <a:sym typeface="Wingdings"/>
              </a:rPr>
              <a:t> </a:t>
            </a:r>
            <a:r>
              <a:rPr lang="en-GB" sz="2400" dirty="0" smtClean="0"/>
              <a:t>Blogs	</a:t>
            </a:r>
            <a:r>
              <a:rPr lang="en-GB" sz="1800" baseline="30000" dirty="0" smtClean="0">
                <a:solidFill>
                  <a:schemeClr val="accent2"/>
                </a:solidFill>
                <a:sym typeface="Wingdings"/>
              </a:rPr>
              <a:t></a:t>
            </a:r>
            <a:r>
              <a:rPr lang="en-GB" sz="2400" dirty="0" smtClean="0">
                <a:solidFill>
                  <a:srgbClr val="0033CC"/>
                </a:solidFill>
                <a:sym typeface="Wingdings"/>
              </a:rPr>
              <a:t> </a:t>
            </a:r>
            <a:r>
              <a:rPr lang="en-GB" sz="2400" dirty="0" smtClean="0"/>
              <a:t>Twitter</a:t>
            </a:r>
          </a:p>
          <a:p>
            <a:r>
              <a:rPr lang="en-GB" sz="2400" dirty="0" smtClean="0"/>
              <a:t>Addressing barriers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124" name="Picture 4" descr="http://www.shutterstock.com/pic.mhtml?id=57893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7084" y="4016829"/>
            <a:ext cx="50945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330099"/>
                </a:solidFill>
              </a:rPr>
              <a:t>Context</a:t>
            </a:r>
            <a:r>
              <a:rPr lang="en-GB" smtClean="0">
                <a:solidFill>
                  <a:srgbClr val="330099"/>
                </a:solidFill>
              </a:rPr>
              <a:t> </a:t>
            </a:r>
            <a:endParaRPr lang="en-GB" dirty="0" smtClean="0">
              <a:solidFill>
                <a:srgbClr val="330099"/>
              </a:solidFill>
            </a:endParaRP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Reduced funding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User as customer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/>
              <a:t>Technological developments 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Increasing expectations</a:t>
            </a:r>
          </a:p>
          <a:p>
            <a:pPr marL="441325" lvl="1" indent="-342900">
              <a:buClr>
                <a:schemeClr val="accent6"/>
              </a:buClr>
              <a:buFont typeface="Arial" pitchFamily="34" charset="0"/>
              <a:buChar char="•"/>
            </a:pPr>
            <a:r>
              <a:rPr lang="en-GB" dirty="0" smtClean="0"/>
              <a:t>Need to work differently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2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300788" y="6597650"/>
            <a:ext cx="2814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Trebuchet MS" pitchFamily="34" charset="0"/>
              </a:rPr>
              <a:t>http://www.flickr.com/photos/pwz/2096587340/sizes/o</a:t>
            </a:r>
            <a:endParaRPr lang="en-GB"/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406400" y="188913"/>
            <a:ext cx="8534400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250825" y="25082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3600" b="1">
                <a:solidFill>
                  <a:srgbClr val="5F5F5F"/>
                </a:solidFill>
                <a:latin typeface="Trebuchet MS" pitchFamily="34" charset="0"/>
              </a:rPr>
              <a:t>Management Information Systems</a:t>
            </a:r>
            <a:endParaRPr lang="en-GB" sz="2000" b="1">
              <a:solidFill>
                <a:srgbClr val="5F5F5F"/>
              </a:solidFill>
              <a:latin typeface="Trebuchet MS" pitchFamily="34" charset="0"/>
            </a:endParaRPr>
          </a:p>
        </p:txBody>
      </p:sp>
      <p:pic>
        <p:nvPicPr>
          <p:cNvPr id="11269" name="Picture 2" descr="http://farm3.static.flickr.com/2409/2096587340_363cf5df7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97500" y="6596063"/>
            <a:ext cx="3529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100"/>
              <a:t>http://www.flickr.com/photos/pwz/2096587340/sizes/o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49"/>
            <a:ext cx="544286" cy="5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4641" y="22667"/>
            <a:ext cx="432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65100" y="621188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dirty="0"/>
              <a:t>Taken from slide by Wildish &amp; Howell, UCISA CISG 2008</a:t>
            </a:r>
          </a:p>
        </p:txBody>
      </p:sp>
    </p:spTree>
    <p:extLst>
      <p:ext uri="{BB962C8B-B14F-4D97-AF65-F5344CB8AC3E}">
        <p14:creationId xmlns:p14="http://schemas.microsoft.com/office/powerpoint/2010/main" val="5120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300788" y="6597650"/>
            <a:ext cx="28146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bg1"/>
                </a:solidFill>
                <a:latin typeface="Trebuchet MS" pitchFamily="34" charset="0"/>
              </a:rPr>
              <a:t>http://www.flickr.com/photos/pwz/2096587340/sizes/o</a:t>
            </a:r>
            <a:endParaRPr lang="en-GB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06400" y="188913"/>
            <a:ext cx="8534400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50825" y="250825"/>
            <a:ext cx="864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3600" b="1">
                <a:solidFill>
                  <a:srgbClr val="5F5F5F"/>
                </a:solidFill>
                <a:latin typeface="Trebuchet MS" pitchFamily="34" charset="0"/>
              </a:rPr>
              <a:t>Management Information Systems</a:t>
            </a:r>
            <a:endParaRPr lang="en-GB" sz="2000" b="1">
              <a:solidFill>
                <a:srgbClr val="5F5F5F"/>
              </a:solidFill>
              <a:latin typeface="Trebuchet MS" pitchFamily="34" charset="0"/>
            </a:endParaRPr>
          </a:p>
        </p:txBody>
      </p:sp>
      <p:pic>
        <p:nvPicPr>
          <p:cNvPr id="12293" name="Picture 2" descr="http://farm3.static.flickr.com/2409/2096587340_363cf5df7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5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397500" y="6596063"/>
            <a:ext cx="35290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100"/>
              <a:t>http://www.flickr.com/photos/pwz/2096587340/sizes/o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4643438" y="2708275"/>
            <a:ext cx="2736850" cy="122555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4000">
                <a:latin typeface="Trebuchet MS" pitchFamily="34" charset="0"/>
              </a:rPr>
              <a:t>“</a:t>
            </a:r>
            <a:r>
              <a:rPr lang="en-GB" sz="4000">
                <a:solidFill>
                  <a:srgbClr val="5F5F5F"/>
                </a:solidFill>
                <a:latin typeface="Trebuchet MS" pitchFamily="34" charset="0"/>
              </a:rPr>
              <a:t>Security</a:t>
            </a:r>
            <a:r>
              <a:rPr lang="en-GB" sz="4000">
                <a:latin typeface="Trebuchet MS" pitchFamily="34" charset="0"/>
              </a:rPr>
              <a:t>”</a:t>
            </a: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107950" y="1196975"/>
            <a:ext cx="4679950" cy="1081088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solidFill>
                  <a:srgbClr val="5F5F5F"/>
                </a:solidFill>
                <a:latin typeface="Trebuchet MS" pitchFamily="34" charset="0"/>
              </a:rPr>
              <a:t>“Business Processes”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179388" y="3716338"/>
            <a:ext cx="3024187" cy="122555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latin typeface="Trebuchet MS" pitchFamily="34" charset="0"/>
              </a:rPr>
              <a:t>“Risk analysis”</a:t>
            </a:r>
          </a:p>
        </p:txBody>
      </p:sp>
      <p:sp>
        <p:nvSpPr>
          <p:cNvPr id="12298" name="Rectangle 8"/>
          <p:cNvSpPr>
            <a:spLocks noChangeArrowheads="1"/>
          </p:cNvSpPr>
          <p:nvPr/>
        </p:nvSpPr>
        <p:spPr bwMode="auto">
          <a:xfrm>
            <a:off x="5795963" y="476250"/>
            <a:ext cx="3168650" cy="1152525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3600">
                <a:latin typeface="Trebuchet MS" pitchFamily="34" charset="0"/>
              </a:rPr>
              <a:t>“</a:t>
            </a:r>
            <a:r>
              <a:rPr lang="en-GB" sz="3600" i="1">
                <a:latin typeface="Trebuchet MS" pitchFamily="34" charset="0"/>
              </a:rPr>
              <a:t>Our</a:t>
            </a:r>
            <a:r>
              <a:rPr lang="en-GB" sz="3600">
                <a:latin typeface="Trebuchet MS" pitchFamily="34" charset="0"/>
              </a:rPr>
              <a:t> needs”</a:t>
            </a:r>
          </a:p>
        </p:txBody>
      </p:sp>
      <p:sp>
        <p:nvSpPr>
          <p:cNvPr id="12299" name="Rectangle 9"/>
          <p:cNvSpPr>
            <a:spLocks noChangeArrowheads="1"/>
          </p:cNvSpPr>
          <p:nvPr/>
        </p:nvSpPr>
        <p:spPr bwMode="auto">
          <a:xfrm>
            <a:off x="5724525" y="5229225"/>
            <a:ext cx="3168650" cy="963613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Trebuchet MS" pitchFamily="34" charset="0"/>
              </a:rPr>
              <a:t>“Data Protection”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65100" y="621188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dirty="0"/>
              <a:t>Taken from slide by Wildish &amp; Howell, UCISA CISG 2008</a:t>
            </a:r>
          </a:p>
        </p:txBody>
      </p:sp>
    </p:spTree>
    <p:extLst>
      <p:ext uri="{BB962C8B-B14F-4D97-AF65-F5344CB8AC3E}">
        <p14:creationId xmlns:p14="http://schemas.microsoft.com/office/powerpoint/2010/main" val="1649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0125" y="6623828"/>
            <a:ext cx="360363" cy="241300"/>
          </a:xfrm>
        </p:spPr>
        <p:txBody>
          <a:bodyPr/>
          <a:lstStyle/>
          <a:p>
            <a:fld id="{662A2674-9553-43E4-BC25-4035978607A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956550" cy="668338"/>
          </a:xfrm>
        </p:spPr>
        <p:txBody>
          <a:bodyPr/>
          <a:lstStyle/>
          <a:p>
            <a:r>
              <a:rPr lang="en-GB" sz="4000" dirty="0" smtClean="0"/>
              <a:t>“Computer Says No”</a:t>
            </a:r>
            <a:endParaRPr lang="en-GB" sz="40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196975"/>
            <a:ext cx="4432300" cy="102552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Computer Says No!</a:t>
            </a:r>
          </a:p>
          <a:p>
            <a:r>
              <a:rPr lang="en-GB" sz="2400" dirty="0"/>
              <a:t>Time to ditch this catch phrase</a:t>
            </a:r>
          </a:p>
          <a:p>
            <a:endParaRPr lang="en-GB" sz="2400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 r="-1346" b="9877"/>
          <a:stretch>
            <a:fillRect/>
          </a:stretch>
        </p:blipFill>
        <p:spPr bwMode="auto">
          <a:xfrm>
            <a:off x="1286747" y="1143000"/>
            <a:ext cx="7171454" cy="574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80" name="AutoShape 12">
            <a:hlinkClick r:id="rId4"/>
          </p:cNvPr>
          <p:cNvSpPr>
            <a:spLocks noChangeArrowheads="1"/>
          </p:cNvSpPr>
          <p:nvPr/>
        </p:nvSpPr>
        <p:spPr bwMode="auto">
          <a:xfrm>
            <a:off x="8763000" y="1143000"/>
            <a:ext cx="215900" cy="177800"/>
          </a:xfrm>
          <a:prstGeom prst="rightArrow">
            <a:avLst>
              <a:gd name="adj1" fmla="val 50000"/>
              <a:gd name="adj2" fmla="val 3035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321738"/>
            <a:ext cx="544286" cy="52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8654766" y="6262656"/>
            <a:ext cx="4323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4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Service Culture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29E65-ED4C-4D42-90ED-BF122DFC4F6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 descr="http://farm1.static.flickr.com/48/146800728_cd543c0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175658"/>
            <a:ext cx="7845425" cy="524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5018315"/>
            <a:ext cx="3167741" cy="171994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Traditionally </a:t>
            </a:r>
            <a:r>
              <a:rPr lang="en-GB" sz="2000" dirty="0"/>
              <a:t>t</a:t>
            </a:r>
            <a:r>
              <a:rPr lang="en-GB" sz="2000" dirty="0" smtClean="0"/>
              <a:t>he need to:</a:t>
            </a:r>
          </a:p>
          <a:p>
            <a:pPr marL="358775" lvl="1" indent="-195263"/>
            <a:r>
              <a:rPr lang="en-GB" sz="2000" dirty="0" smtClean="0"/>
              <a:t>Manage scarce resources </a:t>
            </a:r>
          </a:p>
          <a:p>
            <a:pPr marL="358775" lvl="1" indent="-195263"/>
            <a:r>
              <a:rPr lang="en-GB" sz="2000" dirty="0" smtClean="0"/>
              <a:t>Ensure resources used for ‘scholarly purposes’</a:t>
            </a:r>
            <a:endParaRPr lang="en-GB" sz="2000" dirty="0"/>
          </a:p>
        </p:txBody>
      </p:sp>
      <p:sp>
        <p:nvSpPr>
          <p:cNvPr id="7" name="AutoShape 29">
            <a:hlinkClick r:id="rId4"/>
          </p:cNvPr>
          <p:cNvSpPr>
            <a:spLocks noChangeArrowheads="1"/>
          </p:cNvSpPr>
          <p:nvPr/>
        </p:nvSpPr>
        <p:spPr bwMode="auto">
          <a:xfrm>
            <a:off x="8311666" y="1175658"/>
            <a:ext cx="296862" cy="227013"/>
          </a:xfrm>
          <a:prstGeom prst="rightArrow">
            <a:avLst>
              <a:gd name="adj1" fmla="val 50000"/>
              <a:gd name="adj2" fmla="val 37015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owerpoint-template-2011">
  <a:themeElements>
    <a:clrScheme name="UKOLN-standard-slide-200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KOLN-standard-slide-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KOLN-standard-slide-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OLN-standard-slide-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OLN-standard-slide-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1393</Words>
  <Application>Microsoft Office PowerPoint</Application>
  <PresentationFormat>On-screen Show (4:3)</PresentationFormat>
  <Paragraphs>277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powerpoint-template-2011</vt:lpstr>
      <vt:lpstr>Building and Sustaining a Community using the Social Web</vt:lpstr>
      <vt:lpstr>Building and Sustaining a Community using the  Social Web</vt:lpstr>
      <vt:lpstr>PowerPoint Presentation</vt:lpstr>
      <vt:lpstr>About Me</vt:lpstr>
      <vt:lpstr>   Contents</vt:lpstr>
      <vt:lpstr>PowerPoint Presentation</vt:lpstr>
      <vt:lpstr>PowerPoint Presentation</vt:lpstr>
      <vt:lpstr>“Computer Says No”</vt:lpstr>
      <vt:lpstr>IT Service Culture </vt:lpstr>
      <vt:lpstr>What Is Social Media?</vt:lpstr>
      <vt:lpstr>The Problem With ‘Social’</vt:lpstr>
      <vt:lpstr>Redefining ‘Social’</vt:lpstr>
      <vt:lpstr>Another View</vt:lpstr>
      <vt:lpstr>Collaboration &amp; IT Services</vt:lpstr>
      <vt:lpstr>Today’s Environment</vt:lpstr>
      <vt:lpstr>PowerPoint Presentation</vt:lpstr>
      <vt:lpstr>Blogging </vt:lpstr>
      <vt:lpstr>PowerPoint Presentation</vt:lpstr>
      <vt:lpstr>PowerPoint Presentation</vt:lpstr>
      <vt:lpstr>Twitter</vt:lpstr>
      <vt:lpstr>Rapid Support from Peers</vt:lpstr>
      <vt:lpstr>Filtering is the Challenge</vt:lpstr>
      <vt:lpstr>Social Search</vt:lpstr>
      <vt:lpstr>Understanding Social Media</vt:lpstr>
      <vt:lpstr>The Mobile Environment</vt:lpstr>
      <vt:lpstr>Growing Your Community</vt:lpstr>
      <vt:lpstr>Challenges (1)</vt:lpstr>
      <vt:lpstr>Too Busy To Blog?</vt:lpstr>
      <vt:lpstr>Challenges (2)</vt:lpstr>
      <vt:lpstr>Challenges (2)</vt:lpstr>
      <vt:lpstr>UCISA Community of Practice</vt:lpstr>
      <vt:lpstr>UCISA Community of Practice</vt:lpstr>
      <vt:lpstr>Conclusions</vt:lpstr>
      <vt:lpstr>Questions</vt:lpstr>
    </vt:vector>
  </TitlesOfParts>
  <Company>University of Bath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and Sustaining a Community using the Social Web</dc:title>
  <dc:subject>Accessibility</dc:subject>
  <dc:creator>ulpc-bk</dc:creator>
  <cp:keywords>UKOLN</cp:keywords>
  <cp:lastModifiedBy>ulpc-bk</cp:lastModifiedBy>
  <cp:revision>39</cp:revision>
  <cp:lastPrinted>2011-02-24T15:35:25Z</cp:lastPrinted>
  <dcterms:created xsi:type="dcterms:W3CDTF">2012-01-03T08:34:37Z</dcterms:created>
  <dcterms:modified xsi:type="dcterms:W3CDTF">2012-03-09T15:49:31Z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DF_LAST_URL">
    <vt:lpwstr>W:\www.ukoln.ac.uk\web-focus\events\conferences\ili-2007\masterclass\talk-1-introduction.odp</vt:lpwstr>
  </property>
</Properties>
</file>