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34"/>
  </p:notesMasterIdLst>
  <p:handoutMasterIdLst>
    <p:handoutMasterId r:id="rId35"/>
  </p:handoutMasterIdLst>
  <p:sldIdLst>
    <p:sldId id="282" r:id="rId2"/>
    <p:sldId id="360" r:id="rId3"/>
    <p:sldId id="343" r:id="rId4"/>
    <p:sldId id="367" r:id="rId5"/>
    <p:sldId id="376" r:id="rId6"/>
    <p:sldId id="377" r:id="rId7"/>
    <p:sldId id="378" r:id="rId8"/>
    <p:sldId id="379" r:id="rId9"/>
    <p:sldId id="380" r:id="rId10"/>
    <p:sldId id="381" r:id="rId11"/>
    <p:sldId id="383" r:id="rId12"/>
    <p:sldId id="384" r:id="rId13"/>
    <p:sldId id="385" r:id="rId14"/>
    <p:sldId id="386" r:id="rId15"/>
    <p:sldId id="387" r:id="rId16"/>
    <p:sldId id="382" r:id="rId17"/>
    <p:sldId id="399" r:id="rId18"/>
    <p:sldId id="388" r:id="rId19"/>
    <p:sldId id="391" r:id="rId20"/>
    <p:sldId id="392" r:id="rId21"/>
    <p:sldId id="389" r:id="rId22"/>
    <p:sldId id="390" r:id="rId23"/>
    <p:sldId id="393" r:id="rId24"/>
    <p:sldId id="395" r:id="rId25"/>
    <p:sldId id="396" r:id="rId26"/>
    <p:sldId id="397" r:id="rId27"/>
    <p:sldId id="398" r:id="rId28"/>
    <p:sldId id="400" r:id="rId29"/>
    <p:sldId id="401" r:id="rId30"/>
    <p:sldId id="394" r:id="rId31"/>
    <p:sldId id="352" r:id="rId32"/>
    <p:sldId id="375" r:id="rId33"/>
  </p:sldIdLst>
  <p:sldSz cx="9144000" cy="6858000" type="screen4x3"/>
  <p:notesSz cx="6669088" cy="9928225"/>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FF0000"/>
    <a:srgbClr val="0033CC"/>
    <a:srgbClr val="DDDDDD"/>
    <a:srgbClr val="33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5" autoAdjust="0"/>
    <p:restoredTop sz="95601" autoAdjust="0"/>
  </p:normalViewPr>
  <p:slideViewPr>
    <p:cSldViewPr snapToGrid="0">
      <p:cViewPr>
        <p:scale>
          <a:sx n="121" d="100"/>
          <a:sy n="121" d="100"/>
        </p:scale>
        <p:origin x="-762" y="210"/>
      </p:cViewPr>
      <p:guideLst>
        <p:guide orient="horz" pos="2160"/>
        <p:guide pos="2880"/>
      </p:guideLst>
    </p:cSldViewPr>
  </p:slideViewPr>
  <p:notesTextViewPr>
    <p:cViewPr>
      <p:scale>
        <a:sx n="1" d="1"/>
        <a:sy n="1" d="1"/>
      </p:scale>
      <p:origin x="0" y="0"/>
    </p:cViewPr>
  </p:notesTextViewPr>
  <p:notesViewPr>
    <p:cSldViewPr snapToGrid="0">
      <p:cViewPr varScale="1">
        <p:scale>
          <a:sx n="79" d="100"/>
          <a:sy n="79" d="100"/>
        </p:scale>
        <p:origin x="-3462" y="-84"/>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519113" cy="127001"/>
          </a:xfrm>
          <a:prstGeom prst="rect">
            <a:avLst/>
          </a:prstGeom>
          <a:noFill/>
          <a:ln w="9525">
            <a:noFill/>
            <a:miter lim="800000"/>
            <a:headEnd/>
            <a:tailEnd/>
          </a:ln>
          <a:effectLst/>
        </p:spPr>
        <p:txBody>
          <a:bodyPr vert="horz" wrap="square" lIns="18973" tIns="0" rIns="18973" bIns="0" numCol="1" anchor="t" anchorCtr="0" compatLnSpc="1">
            <a:prstTxWarp prst="textNoShape">
              <a:avLst/>
            </a:prstTxWarp>
          </a:bodyPr>
          <a:lstStyle>
            <a:lvl1pPr defTabSz="946150" eaLnBrk="0" hangingPunct="0">
              <a:defRPr sz="1000"/>
            </a:lvl1pPr>
          </a:lstStyle>
          <a:p>
            <a:pPr>
              <a:defRPr/>
            </a:pPr>
            <a:endParaRPr lang="en-US"/>
          </a:p>
        </p:txBody>
      </p:sp>
      <p:sp>
        <p:nvSpPr>
          <p:cNvPr id="3075" name="Rectangle 3"/>
          <p:cNvSpPr>
            <a:spLocks noGrp="1" noChangeArrowheads="1"/>
          </p:cNvSpPr>
          <p:nvPr>
            <p:ph type="dt" sz="quarter" idx="1"/>
          </p:nvPr>
        </p:nvSpPr>
        <p:spPr bwMode="auto">
          <a:xfrm>
            <a:off x="6076950" y="-1588"/>
            <a:ext cx="592138" cy="166688"/>
          </a:xfrm>
          <a:prstGeom prst="rect">
            <a:avLst/>
          </a:prstGeom>
          <a:noFill/>
          <a:ln w="9525">
            <a:noFill/>
            <a:miter lim="800000"/>
            <a:headEnd/>
            <a:tailEnd/>
          </a:ln>
          <a:effectLst/>
        </p:spPr>
        <p:txBody>
          <a:bodyPr vert="horz" wrap="square" lIns="18973" tIns="0" rIns="18973" bIns="0" numCol="1" anchor="t" anchorCtr="0" compatLnSpc="1">
            <a:prstTxWarp prst="textNoShape">
              <a:avLst/>
            </a:prstTxWarp>
          </a:bodyPr>
          <a:lstStyle>
            <a:lvl1pPr algn="r" defTabSz="946150" eaLnBrk="0" hangingPunct="0">
              <a:defRPr sz="1000"/>
            </a:lvl1pPr>
          </a:lstStyle>
          <a:p>
            <a:pPr>
              <a:defRPr/>
            </a:pPr>
            <a:endParaRPr lang="en-US"/>
          </a:p>
        </p:txBody>
      </p:sp>
      <p:sp>
        <p:nvSpPr>
          <p:cNvPr id="3076" name="Rectangle 4"/>
          <p:cNvSpPr>
            <a:spLocks noGrp="1" noChangeArrowheads="1"/>
          </p:cNvSpPr>
          <p:nvPr>
            <p:ph type="ftr" sz="quarter" idx="2"/>
          </p:nvPr>
        </p:nvSpPr>
        <p:spPr bwMode="auto">
          <a:xfrm>
            <a:off x="0" y="9371013"/>
            <a:ext cx="6669088" cy="165100"/>
          </a:xfrm>
          <a:prstGeom prst="rect">
            <a:avLst/>
          </a:prstGeom>
          <a:noFill/>
          <a:ln w="9525">
            <a:noFill/>
            <a:miter lim="800000"/>
            <a:headEnd/>
            <a:tailEnd/>
          </a:ln>
          <a:effectLst/>
        </p:spPr>
        <p:txBody>
          <a:bodyPr vert="horz" wrap="square" lIns="18973" tIns="0" rIns="18973" bIns="0" numCol="1" anchor="b" anchorCtr="0" compatLnSpc="1">
            <a:prstTxWarp prst="textNoShape">
              <a:avLst/>
            </a:prstTxWarp>
          </a:bodyPr>
          <a:lstStyle>
            <a:lvl1pPr algn="ctr" defTabSz="946150" eaLnBrk="0" hangingPunct="0">
              <a:defRPr sz="1200" dirty="0"/>
            </a:lvl1pPr>
          </a:lstStyle>
          <a:p>
            <a:pPr>
              <a:defRPr/>
            </a:pPr>
            <a:r>
              <a:rPr lang="en-GB" dirty="0" smtClean="0"/>
              <a:t>&lt;http</a:t>
            </a:r>
            <a:r>
              <a:rPr lang="en-GB" dirty="0"/>
              <a:t>://www.ukoln.ac.uk/web-focus/events/workshops/digital-impacts-2011/ &gt;</a:t>
            </a:r>
          </a:p>
        </p:txBody>
      </p:sp>
      <p:sp>
        <p:nvSpPr>
          <p:cNvPr id="3077" name="Rectangle 5"/>
          <p:cNvSpPr>
            <a:spLocks noGrp="1" noChangeArrowheads="1"/>
          </p:cNvSpPr>
          <p:nvPr>
            <p:ph type="sldNum" sz="quarter" idx="3"/>
          </p:nvPr>
        </p:nvSpPr>
        <p:spPr bwMode="auto">
          <a:xfrm>
            <a:off x="3251200" y="8985250"/>
            <a:ext cx="200025" cy="207963"/>
          </a:xfrm>
          <a:prstGeom prst="rect">
            <a:avLst/>
          </a:prstGeom>
          <a:noFill/>
          <a:ln w="9525">
            <a:noFill/>
            <a:miter lim="800000"/>
            <a:headEnd/>
            <a:tailEnd/>
          </a:ln>
          <a:effectLst/>
        </p:spPr>
        <p:txBody>
          <a:bodyPr vert="horz" wrap="square" lIns="18973" tIns="0" rIns="18973" bIns="0" numCol="1" anchor="b" anchorCtr="0" compatLnSpc="1">
            <a:prstTxWarp prst="textNoShape">
              <a:avLst/>
            </a:prstTxWarp>
          </a:bodyPr>
          <a:lstStyle>
            <a:lvl1pPr algn="r" defTabSz="946150" eaLnBrk="0" hangingPunct="0">
              <a:defRPr sz="1000"/>
            </a:lvl1pPr>
          </a:lstStyle>
          <a:p>
            <a:pPr>
              <a:defRPr/>
            </a:pPr>
            <a:fld id="{E72557EC-8B2A-4B13-BFF9-DF058C2F50AB}" type="slidenum">
              <a:rPr lang="en-US"/>
              <a:pPr>
                <a:defRPr/>
              </a:pPr>
              <a:t>‹#›</a:t>
            </a:fld>
            <a:endParaRPr lang="en-US"/>
          </a:p>
        </p:txBody>
      </p:sp>
      <p:sp>
        <p:nvSpPr>
          <p:cNvPr id="17414" name="Rectangle 6"/>
          <p:cNvSpPr>
            <a:spLocks noChangeArrowheads="1"/>
          </p:cNvSpPr>
          <p:nvPr/>
        </p:nvSpPr>
        <p:spPr bwMode="auto">
          <a:xfrm>
            <a:off x="871538" y="152400"/>
            <a:ext cx="5445041" cy="92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84" tIns="47433" rIns="93284" bIns="47433">
            <a:spAutoFit/>
          </a:bodyPr>
          <a:lstStyle/>
          <a:p>
            <a:pPr defTabSz="946150" eaLnBrk="0" hangingPunct="0"/>
            <a:r>
              <a:rPr lang="en-GB" sz="1800" b="1" dirty="0" smtClean="0"/>
              <a:t>Evidence, Impact, Value: Metrics for Understanding Personal and Institutional Use and Impact of the Social Web</a:t>
            </a:r>
            <a:endParaRPr lang="en-GB" sz="1800" b="1" dirty="0"/>
          </a:p>
        </p:txBody>
      </p:sp>
      <p:pic>
        <p:nvPicPr>
          <p:cNvPr id="1741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8975725"/>
            <a:ext cx="838200" cy="29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9" descr="ukoln-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2400"/>
            <a:ext cx="555625"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43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666750" cy="249238"/>
          </a:xfrm>
          <a:prstGeom prst="rect">
            <a:avLst/>
          </a:prstGeom>
          <a:noFill/>
          <a:ln w="9525">
            <a:noFill/>
            <a:miter lim="800000"/>
            <a:headEnd/>
            <a:tailEnd/>
          </a:ln>
          <a:effectLst/>
        </p:spPr>
        <p:txBody>
          <a:bodyPr vert="horz" wrap="square" lIns="18973" tIns="0" rIns="18973" bIns="0" numCol="1" anchor="t" anchorCtr="0" compatLnSpc="1">
            <a:prstTxWarp prst="textNoShape">
              <a:avLst/>
            </a:prstTxWarp>
          </a:bodyPr>
          <a:lstStyle>
            <a:lvl1pPr defTabSz="946150" eaLnBrk="0" hangingPunct="0">
              <a:defRPr sz="1000"/>
            </a:lvl1pPr>
          </a:lstStyle>
          <a:p>
            <a:pPr>
              <a:defRPr/>
            </a:pPr>
            <a:endParaRPr lang="en-US"/>
          </a:p>
        </p:txBody>
      </p:sp>
      <p:sp>
        <p:nvSpPr>
          <p:cNvPr id="2051" name="Rectangle 3"/>
          <p:cNvSpPr>
            <a:spLocks noGrp="1" noChangeArrowheads="1"/>
          </p:cNvSpPr>
          <p:nvPr>
            <p:ph type="dt" idx="1"/>
          </p:nvPr>
        </p:nvSpPr>
        <p:spPr bwMode="auto">
          <a:xfrm>
            <a:off x="6000750" y="-1588"/>
            <a:ext cx="666750" cy="249238"/>
          </a:xfrm>
          <a:prstGeom prst="rect">
            <a:avLst/>
          </a:prstGeom>
          <a:noFill/>
          <a:ln w="9525">
            <a:noFill/>
            <a:miter lim="800000"/>
            <a:headEnd/>
            <a:tailEnd/>
          </a:ln>
          <a:effectLst/>
        </p:spPr>
        <p:txBody>
          <a:bodyPr vert="horz" wrap="square" lIns="18973" tIns="0" rIns="18973" bIns="0" numCol="1" anchor="t" anchorCtr="0" compatLnSpc="1">
            <a:prstTxWarp prst="textNoShape">
              <a:avLst/>
            </a:prstTxWarp>
          </a:bodyPr>
          <a:lstStyle>
            <a:lvl1pPr algn="r" defTabSz="946150" eaLnBrk="0" hangingPunct="0">
              <a:defRPr sz="1000"/>
            </a:lvl1pPr>
          </a:lstStyle>
          <a:p>
            <a:pPr>
              <a:defRPr/>
            </a:pPr>
            <a:endParaRPr lang="en-US"/>
          </a:p>
        </p:txBody>
      </p:sp>
      <p:sp>
        <p:nvSpPr>
          <p:cNvPr id="9220" name="Rectangle 4"/>
          <p:cNvSpPr>
            <a:spLocks noGrp="1" noRot="1" noChangeAspect="1" noChangeArrowheads="1" noTextEdit="1"/>
          </p:cNvSpPr>
          <p:nvPr>
            <p:ph type="sldImg" idx="2"/>
          </p:nvPr>
        </p:nvSpPr>
        <p:spPr bwMode="auto">
          <a:xfrm>
            <a:off x="862013" y="750888"/>
            <a:ext cx="4946650" cy="3709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3284" tIns="47433" rIns="93284" bIns="474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677400"/>
            <a:ext cx="666750" cy="247650"/>
          </a:xfrm>
          <a:prstGeom prst="rect">
            <a:avLst/>
          </a:prstGeom>
          <a:noFill/>
          <a:ln w="9525">
            <a:noFill/>
            <a:miter lim="800000"/>
            <a:headEnd/>
            <a:tailEnd/>
          </a:ln>
          <a:effectLst/>
        </p:spPr>
        <p:txBody>
          <a:bodyPr vert="horz" wrap="square" lIns="18973" tIns="0" rIns="18973" bIns="0" numCol="1" anchor="b" anchorCtr="0" compatLnSpc="1">
            <a:prstTxWarp prst="textNoShape">
              <a:avLst/>
            </a:prstTxWarp>
          </a:bodyPr>
          <a:lstStyle>
            <a:lvl1pPr defTabSz="946150" eaLnBrk="0" hangingPunct="0">
              <a:defRPr sz="1000"/>
            </a:lvl1pPr>
          </a:lstStyle>
          <a:p>
            <a:pPr>
              <a:defRPr/>
            </a:pPr>
            <a:endParaRPr lang="en-US"/>
          </a:p>
        </p:txBody>
      </p:sp>
      <p:sp>
        <p:nvSpPr>
          <p:cNvPr id="2055" name="Rectangle 7"/>
          <p:cNvSpPr>
            <a:spLocks noGrp="1" noChangeArrowheads="1"/>
          </p:cNvSpPr>
          <p:nvPr>
            <p:ph type="sldNum" sz="quarter" idx="5"/>
          </p:nvPr>
        </p:nvSpPr>
        <p:spPr bwMode="auto">
          <a:xfrm>
            <a:off x="3186113" y="9513888"/>
            <a:ext cx="369887" cy="165100"/>
          </a:xfrm>
          <a:prstGeom prst="rect">
            <a:avLst/>
          </a:prstGeom>
          <a:noFill/>
          <a:ln w="9525">
            <a:noFill/>
            <a:miter lim="800000"/>
            <a:headEnd/>
            <a:tailEnd/>
          </a:ln>
          <a:effectLst/>
        </p:spPr>
        <p:txBody>
          <a:bodyPr vert="horz" wrap="square" lIns="18973" tIns="0" rIns="18973" bIns="0" numCol="1" anchor="b" anchorCtr="0" compatLnSpc="1">
            <a:prstTxWarp prst="textNoShape">
              <a:avLst/>
            </a:prstTxWarp>
          </a:bodyPr>
          <a:lstStyle>
            <a:lvl1pPr algn="r" defTabSz="946150" eaLnBrk="0" hangingPunct="0">
              <a:defRPr sz="1000"/>
            </a:lvl1pPr>
          </a:lstStyle>
          <a:p>
            <a:pPr>
              <a:defRPr/>
            </a:pPr>
            <a:fld id="{2DCE0866-AAC0-42A9-8371-687B4E6CB1A5}" type="slidenum">
              <a:rPr lang="en-US"/>
              <a:pPr>
                <a:defRPr/>
              </a:pPr>
              <a:t>‹#›</a:t>
            </a:fld>
            <a:endParaRPr lang="en-US"/>
          </a:p>
        </p:txBody>
      </p:sp>
    </p:spTree>
    <p:extLst>
      <p:ext uri="{BB962C8B-B14F-4D97-AF65-F5344CB8AC3E}">
        <p14:creationId xmlns:p14="http://schemas.microsoft.com/office/powerpoint/2010/main" val="3675261425"/>
      </p:ext>
    </p:extLst>
  </p:cSld>
  <p:clrMap bg1="lt1" tx1="dk1" bg2="lt2" tx2="dk2" accent1="accent1" accent2="accent2" accent3="accent3" accent4="accent4" accent5="accent5" accent6="accent6" hlink="hlink" folHlink="folHlink"/>
  <p:notesStyle>
    <a:lvl1pPr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6725"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1863"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98588"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63725"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2400">
                <a:solidFill>
                  <a:schemeClr val="tx1"/>
                </a:solidFill>
                <a:latin typeface="Arial" charset="0"/>
              </a:defRPr>
            </a:lvl1pPr>
            <a:lvl2pPr marL="742950" indent="-285750" defTabSz="946150" eaLnBrk="0" hangingPunct="0">
              <a:defRPr sz="2400">
                <a:solidFill>
                  <a:schemeClr val="tx1"/>
                </a:solidFill>
                <a:latin typeface="Arial" charset="0"/>
              </a:defRPr>
            </a:lvl2pPr>
            <a:lvl3pPr marL="1143000" indent="-228600" defTabSz="946150" eaLnBrk="0" hangingPunct="0">
              <a:defRPr sz="2400">
                <a:solidFill>
                  <a:schemeClr val="tx1"/>
                </a:solidFill>
                <a:latin typeface="Arial" charset="0"/>
              </a:defRPr>
            </a:lvl3pPr>
            <a:lvl4pPr marL="1600200" indent="-228600" defTabSz="946150" eaLnBrk="0" hangingPunct="0">
              <a:defRPr sz="2400">
                <a:solidFill>
                  <a:schemeClr val="tx1"/>
                </a:solidFill>
                <a:latin typeface="Arial" charset="0"/>
              </a:defRPr>
            </a:lvl4pPr>
            <a:lvl5pPr marL="2057400" indent="-228600" defTabSz="946150" eaLnBrk="0" hangingPunct="0">
              <a:defRPr sz="2400">
                <a:solidFill>
                  <a:schemeClr val="tx1"/>
                </a:solidFill>
                <a:latin typeface="Arial" charset="0"/>
              </a:defRPr>
            </a:lvl5pPr>
            <a:lvl6pPr marL="2514600" indent="-228600" defTabSz="946150" eaLnBrk="0" fontAlgn="base" hangingPunct="0">
              <a:spcBef>
                <a:spcPct val="0"/>
              </a:spcBef>
              <a:spcAft>
                <a:spcPct val="0"/>
              </a:spcAft>
              <a:defRPr sz="2400">
                <a:solidFill>
                  <a:schemeClr val="tx1"/>
                </a:solidFill>
                <a:latin typeface="Arial" charset="0"/>
              </a:defRPr>
            </a:lvl6pPr>
            <a:lvl7pPr marL="2971800" indent="-228600" defTabSz="946150" eaLnBrk="0" fontAlgn="base" hangingPunct="0">
              <a:spcBef>
                <a:spcPct val="0"/>
              </a:spcBef>
              <a:spcAft>
                <a:spcPct val="0"/>
              </a:spcAft>
              <a:defRPr sz="2400">
                <a:solidFill>
                  <a:schemeClr val="tx1"/>
                </a:solidFill>
                <a:latin typeface="Arial" charset="0"/>
              </a:defRPr>
            </a:lvl7pPr>
            <a:lvl8pPr marL="3429000" indent="-228600" defTabSz="946150" eaLnBrk="0" fontAlgn="base" hangingPunct="0">
              <a:spcBef>
                <a:spcPct val="0"/>
              </a:spcBef>
              <a:spcAft>
                <a:spcPct val="0"/>
              </a:spcAft>
              <a:defRPr sz="2400">
                <a:solidFill>
                  <a:schemeClr val="tx1"/>
                </a:solidFill>
                <a:latin typeface="Arial" charset="0"/>
              </a:defRPr>
            </a:lvl8pPr>
            <a:lvl9pPr marL="3886200" indent="-228600" defTabSz="946150" eaLnBrk="0" fontAlgn="base" hangingPunct="0">
              <a:spcBef>
                <a:spcPct val="0"/>
              </a:spcBef>
              <a:spcAft>
                <a:spcPct val="0"/>
              </a:spcAft>
              <a:defRPr sz="2400">
                <a:solidFill>
                  <a:schemeClr val="tx1"/>
                </a:solidFill>
                <a:latin typeface="Arial" charset="0"/>
              </a:defRPr>
            </a:lvl9pPr>
          </a:lstStyle>
          <a:p>
            <a:fld id="{40E09A3D-076F-4E3E-A9CF-3F025F88C87A}" type="slidenum">
              <a:rPr lang="en-GB" sz="1000" smtClean="0"/>
              <a:pPr/>
              <a:t>1</a:t>
            </a:fld>
            <a:endParaRPr lang="en-GB" sz="10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10</a:t>
            </a:fld>
            <a:endParaRPr lang="en-US"/>
          </a:p>
        </p:txBody>
      </p:sp>
    </p:spTree>
    <p:extLst>
      <p:ext uri="{BB962C8B-B14F-4D97-AF65-F5344CB8AC3E}">
        <p14:creationId xmlns:p14="http://schemas.microsoft.com/office/powerpoint/2010/main" val="694074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11</a:t>
            </a:fld>
            <a:endParaRPr lang="en-US"/>
          </a:p>
        </p:txBody>
      </p:sp>
    </p:spTree>
    <p:extLst>
      <p:ext uri="{BB962C8B-B14F-4D97-AF65-F5344CB8AC3E}">
        <p14:creationId xmlns:p14="http://schemas.microsoft.com/office/powerpoint/2010/main" val="3104946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12</a:t>
            </a:fld>
            <a:endParaRPr lang="en-US"/>
          </a:p>
        </p:txBody>
      </p:sp>
    </p:spTree>
    <p:extLst>
      <p:ext uri="{BB962C8B-B14F-4D97-AF65-F5344CB8AC3E}">
        <p14:creationId xmlns:p14="http://schemas.microsoft.com/office/powerpoint/2010/main" val="89143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13</a:t>
            </a:fld>
            <a:endParaRPr lang="en-US"/>
          </a:p>
        </p:txBody>
      </p:sp>
    </p:spTree>
    <p:extLst>
      <p:ext uri="{BB962C8B-B14F-4D97-AF65-F5344CB8AC3E}">
        <p14:creationId xmlns:p14="http://schemas.microsoft.com/office/powerpoint/2010/main" val="1125476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14</a:t>
            </a:fld>
            <a:endParaRPr lang="en-US"/>
          </a:p>
        </p:txBody>
      </p:sp>
    </p:spTree>
    <p:extLst>
      <p:ext uri="{BB962C8B-B14F-4D97-AF65-F5344CB8AC3E}">
        <p14:creationId xmlns:p14="http://schemas.microsoft.com/office/powerpoint/2010/main" val="204853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15</a:t>
            </a:fld>
            <a:endParaRPr lang="en-US"/>
          </a:p>
        </p:txBody>
      </p:sp>
    </p:spTree>
    <p:extLst>
      <p:ext uri="{BB962C8B-B14F-4D97-AF65-F5344CB8AC3E}">
        <p14:creationId xmlns:p14="http://schemas.microsoft.com/office/powerpoint/2010/main" val="316907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16</a:t>
            </a:fld>
            <a:endParaRPr lang="en-US"/>
          </a:p>
        </p:txBody>
      </p:sp>
    </p:spTree>
    <p:extLst>
      <p:ext uri="{BB962C8B-B14F-4D97-AF65-F5344CB8AC3E}">
        <p14:creationId xmlns:p14="http://schemas.microsoft.com/office/powerpoint/2010/main" val="2021226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17</a:t>
            </a:fld>
            <a:endParaRPr lang="en-US"/>
          </a:p>
        </p:txBody>
      </p:sp>
    </p:spTree>
    <p:extLst>
      <p:ext uri="{BB962C8B-B14F-4D97-AF65-F5344CB8AC3E}">
        <p14:creationId xmlns:p14="http://schemas.microsoft.com/office/powerpoint/2010/main" val="4036873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18</a:t>
            </a:fld>
            <a:endParaRPr lang="en-US"/>
          </a:p>
        </p:txBody>
      </p:sp>
    </p:spTree>
    <p:extLst>
      <p:ext uri="{BB962C8B-B14F-4D97-AF65-F5344CB8AC3E}">
        <p14:creationId xmlns:p14="http://schemas.microsoft.com/office/powerpoint/2010/main" val="25165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19</a:t>
            </a:fld>
            <a:endParaRPr lang="en-US"/>
          </a:p>
        </p:txBody>
      </p:sp>
    </p:spTree>
    <p:extLst>
      <p:ext uri="{BB962C8B-B14F-4D97-AF65-F5344CB8AC3E}">
        <p14:creationId xmlns:p14="http://schemas.microsoft.com/office/powerpoint/2010/main" val="4775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2400">
                <a:solidFill>
                  <a:schemeClr val="tx1"/>
                </a:solidFill>
                <a:latin typeface="Arial" charset="0"/>
              </a:defRPr>
            </a:lvl1pPr>
            <a:lvl2pPr marL="742950" indent="-285750" defTabSz="946150" eaLnBrk="0" hangingPunct="0">
              <a:defRPr sz="2400">
                <a:solidFill>
                  <a:schemeClr val="tx1"/>
                </a:solidFill>
                <a:latin typeface="Arial" charset="0"/>
              </a:defRPr>
            </a:lvl2pPr>
            <a:lvl3pPr marL="1143000" indent="-228600" defTabSz="946150" eaLnBrk="0" hangingPunct="0">
              <a:defRPr sz="2400">
                <a:solidFill>
                  <a:schemeClr val="tx1"/>
                </a:solidFill>
                <a:latin typeface="Arial" charset="0"/>
              </a:defRPr>
            </a:lvl3pPr>
            <a:lvl4pPr marL="1600200" indent="-228600" defTabSz="946150" eaLnBrk="0" hangingPunct="0">
              <a:defRPr sz="2400">
                <a:solidFill>
                  <a:schemeClr val="tx1"/>
                </a:solidFill>
                <a:latin typeface="Arial" charset="0"/>
              </a:defRPr>
            </a:lvl4pPr>
            <a:lvl5pPr marL="2057400" indent="-228600" defTabSz="946150" eaLnBrk="0" hangingPunct="0">
              <a:defRPr sz="2400">
                <a:solidFill>
                  <a:schemeClr val="tx1"/>
                </a:solidFill>
                <a:latin typeface="Arial" charset="0"/>
              </a:defRPr>
            </a:lvl5pPr>
            <a:lvl6pPr marL="2514600" indent="-228600" defTabSz="946150" eaLnBrk="0" fontAlgn="base" hangingPunct="0">
              <a:spcBef>
                <a:spcPct val="0"/>
              </a:spcBef>
              <a:spcAft>
                <a:spcPct val="0"/>
              </a:spcAft>
              <a:defRPr sz="2400">
                <a:solidFill>
                  <a:schemeClr val="tx1"/>
                </a:solidFill>
                <a:latin typeface="Arial" charset="0"/>
              </a:defRPr>
            </a:lvl6pPr>
            <a:lvl7pPr marL="2971800" indent="-228600" defTabSz="946150" eaLnBrk="0" fontAlgn="base" hangingPunct="0">
              <a:spcBef>
                <a:spcPct val="0"/>
              </a:spcBef>
              <a:spcAft>
                <a:spcPct val="0"/>
              </a:spcAft>
              <a:defRPr sz="2400">
                <a:solidFill>
                  <a:schemeClr val="tx1"/>
                </a:solidFill>
                <a:latin typeface="Arial" charset="0"/>
              </a:defRPr>
            </a:lvl7pPr>
            <a:lvl8pPr marL="3429000" indent="-228600" defTabSz="946150" eaLnBrk="0" fontAlgn="base" hangingPunct="0">
              <a:spcBef>
                <a:spcPct val="0"/>
              </a:spcBef>
              <a:spcAft>
                <a:spcPct val="0"/>
              </a:spcAft>
              <a:defRPr sz="2400">
                <a:solidFill>
                  <a:schemeClr val="tx1"/>
                </a:solidFill>
                <a:latin typeface="Arial" charset="0"/>
              </a:defRPr>
            </a:lvl8pPr>
            <a:lvl9pPr marL="3886200" indent="-228600" defTabSz="946150" eaLnBrk="0" fontAlgn="base" hangingPunct="0">
              <a:spcBef>
                <a:spcPct val="0"/>
              </a:spcBef>
              <a:spcAft>
                <a:spcPct val="0"/>
              </a:spcAft>
              <a:defRPr sz="2400">
                <a:solidFill>
                  <a:schemeClr val="tx1"/>
                </a:solidFill>
                <a:latin typeface="Arial" charset="0"/>
              </a:defRPr>
            </a:lvl9pPr>
          </a:lstStyle>
          <a:p>
            <a:pPr eaLnBrk="1" hangingPunct="1"/>
            <a:fld id="{2B4503D5-A648-4182-B250-EB4E4034D9F2}" type="slidenum">
              <a:rPr lang="en-GB" sz="1200" smtClean="0">
                <a:latin typeface="Times New Roman" pitchFamily="18" charset="0"/>
              </a:rPr>
              <a:pPr eaLnBrk="1" hangingPunct="1"/>
              <a:t>2</a:t>
            </a:fld>
            <a:endParaRPr lang="en-GB" sz="12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20</a:t>
            </a:fld>
            <a:endParaRPr lang="en-US"/>
          </a:p>
        </p:txBody>
      </p:sp>
    </p:spTree>
    <p:extLst>
      <p:ext uri="{BB962C8B-B14F-4D97-AF65-F5344CB8AC3E}">
        <p14:creationId xmlns:p14="http://schemas.microsoft.com/office/powerpoint/2010/main" val="3119170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21</a:t>
            </a:fld>
            <a:endParaRPr lang="en-US"/>
          </a:p>
        </p:txBody>
      </p:sp>
    </p:spTree>
    <p:extLst>
      <p:ext uri="{BB962C8B-B14F-4D97-AF65-F5344CB8AC3E}">
        <p14:creationId xmlns:p14="http://schemas.microsoft.com/office/powerpoint/2010/main" val="2205519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22</a:t>
            </a:fld>
            <a:endParaRPr lang="en-US"/>
          </a:p>
        </p:txBody>
      </p:sp>
    </p:spTree>
    <p:extLst>
      <p:ext uri="{BB962C8B-B14F-4D97-AF65-F5344CB8AC3E}">
        <p14:creationId xmlns:p14="http://schemas.microsoft.com/office/powerpoint/2010/main" val="3576250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23</a:t>
            </a:fld>
            <a:endParaRPr lang="en-US"/>
          </a:p>
        </p:txBody>
      </p:sp>
    </p:spTree>
    <p:extLst>
      <p:ext uri="{BB962C8B-B14F-4D97-AF65-F5344CB8AC3E}">
        <p14:creationId xmlns:p14="http://schemas.microsoft.com/office/powerpoint/2010/main" val="2627745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24</a:t>
            </a:fld>
            <a:endParaRPr lang="en-US"/>
          </a:p>
        </p:txBody>
      </p:sp>
    </p:spTree>
    <p:extLst>
      <p:ext uri="{BB962C8B-B14F-4D97-AF65-F5344CB8AC3E}">
        <p14:creationId xmlns:p14="http://schemas.microsoft.com/office/powerpoint/2010/main" val="1860350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25</a:t>
            </a:fld>
            <a:endParaRPr lang="en-US"/>
          </a:p>
        </p:txBody>
      </p:sp>
    </p:spTree>
    <p:extLst>
      <p:ext uri="{BB962C8B-B14F-4D97-AF65-F5344CB8AC3E}">
        <p14:creationId xmlns:p14="http://schemas.microsoft.com/office/powerpoint/2010/main" val="1401144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26</a:t>
            </a:fld>
            <a:endParaRPr lang="en-US"/>
          </a:p>
        </p:txBody>
      </p:sp>
    </p:spTree>
    <p:extLst>
      <p:ext uri="{BB962C8B-B14F-4D97-AF65-F5344CB8AC3E}">
        <p14:creationId xmlns:p14="http://schemas.microsoft.com/office/powerpoint/2010/main" val="2960089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27</a:t>
            </a:fld>
            <a:endParaRPr lang="en-US"/>
          </a:p>
        </p:txBody>
      </p:sp>
    </p:spTree>
    <p:extLst>
      <p:ext uri="{BB962C8B-B14F-4D97-AF65-F5344CB8AC3E}">
        <p14:creationId xmlns:p14="http://schemas.microsoft.com/office/powerpoint/2010/main" val="2521117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28</a:t>
            </a:fld>
            <a:endParaRPr lang="en-US"/>
          </a:p>
        </p:txBody>
      </p:sp>
    </p:spTree>
    <p:extLst>
      <p:ext uri="{BB962C8B-B14F-4D97-AF65-F5344CB8AC3E}">
        <p14:creationId xmlns:p14="http://schemas.microsoft.com/office/powerpoint/2010/main" val="1203457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29</a:t>
            </a:fld>
            <a:endParaRPr lang="en-US"/>
          </a:p>
        </p:txBody>
      </p:sp>
    </p:spTree>
    <p:extLst>
      <p:ext uri="{BB962C8B-B14F-4D97-AF65-F5344CB8AC3E}">
        <p14:creationId xmlns:p14="http://schemas.microsoft.com/office/powerpoint/2010/main" val="309598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2400">
                <a:solidFill>
                  <a:schemeClr val="tx1"/>
                </a:solidFill>
                <a:latin typeface="Arial" charset="0"/>
              </a:defRPr>
            </a:lvl1pPr>
            <a:lvl2pPr marL="742950" indent="-285750" defTabSz="946150" eaLnBrk="0" hangingPunct="0">
              <a:defRPr sz="2400">
                <a:solidFill>
                  <a:schemeClr val="tx1"/>
                </a:solidFill>
                <a:latin typeface="Arial" charset="0"/>
              </a:defRPr>
            </a:lvl2pPr>
            <a:lvl3pPr marL="1143000" indent="-228600" defTabSz="946150" eaLnBrk="0" hangingPunct="0">
              <a:defRPr sz="2400">
                <a:solidFill>
                  <a:schemeClr val="tx1"/>
                </a:solidFill>
                <a:latin typeface="Arial" charset="0"/>
              </a:defRPr>
            </a:lvl3pPr>
            <a:lvl4pPr marL="1600200" indent="-228600" defTabSz="946150" eaLnBrk="0" hangingPunct="0">
              <a:defRPr sz="2400">
                <a:solidFill>
                  <a:schemeClr val="tx1"/>
                </a:solidFill>
                <a:latin typeface="Arial" charset="0"/>
              </a:defRPr>
            </a:lvl4pPr>
            <a:lvl5pPr marL="2057400" indent="-228600" defTabSz="946150" eaLnBrk="0" hangingPunct="0">
              <a:defRPr sz="2400">
                <a:solidFill>
                  <a:schemeClr val="tx1"/>
                </a:solidFill>
                <a:latin typeface="Arial" charset="0"/>
              </a:defRPr>
            </a:lvl5pPr>
            <a:lvl6pPr marL="2514600" indent="-228600" defTabSz="946150" eaLnBrk="0" fontAlgn="base" hangingPunct="0">
              <a:spcBef>
                <a:spcPct val="0"/>
              </a:spcBef>
              <a:spcAft>
                <a:spcPct val="0"/>
              </a:spcAft>
              <a:defRPr sz="2400">
                <a:solidFill>
                  <a:schemeClr val="tx1"/>
                </a:solidFill>
                <a:latin typeface="Arial" charset="0"/>
              </a:defRPr>
            </a:lvl6pPr>
            <a:lvl7pPr marL="2971800" indent="-228600" defTabSz="946150" eaLnBrk="0" fontAlgn="base" hangingPunct="0">
              <a:spcBef>
                <a:spcPct val="0"/>
              </a:spcBef>
              <a:spcAft>
                <a:spcPct val="0"/>
              </a:spcAft>
              <a:defRPr sz="2400">
                <a:solidFill>
                  <a:schemeClr val="tx1"/>
                </a:solidFill>
                <a:latin typeface="Arial" charset="0"/>
              </a:defRPr>
            </a:lvl7pPr>
            <a:lvl8pPr marL="3429000" indent="-228600" defTabSz="946150" eaLnBrk="0" fontAlgn="base" hangingPunct="0">
              <a:spcBef>
                <a:spcPct val="0"/>
              </a:spcBef>
              <a:spcAft>
                <a:spcPct val="0"/>
              </a:spcAft>
              <a:defRPr sz="2400">
                <a:solidFill>
                  <a:schemeClr val="tx1"/>
                </a:solidFill>
                <a:latin typeface="Arial" charset="0"/>
              </a:defRPr>
            </a:lvl8pPr>
            <a:lvl9pPr marL="3886200" indent="-228600" defTabSz="946150" eaLnBrk="0" fontAlgn="base" hangingPunct="0">
              <a:spcBef>
                <a:spcPct val="0"/>
              </a:spcBef>
              <a:spcAft>
                <a:spcPct val="0"/>
              </a:spcAft>
              <a:defRPr sz="2400">
                <a:solidFill>
                  <a:schemeClr val="tx1"/>
                </a:solidFill>
                <a:latin typeface="Arial" charset="0"/>
              </a:defRPr>
            </a:lvl9pPr>
          </a:lstStyle>
          <a:p>
            <a:fld id="{C8146A71-4F77-41F5-BB5B-E13647211ED5}" type="slidenum">
              <a:rPr lang="en-GB" sz="1000" smtClean="0"/>
              <a:pPr/>
              <a:t>3</a:t>
            </a:fld>
            <a:endParaRPr lang="en-GB" sz="10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30</a:t>
            </a:fld>
            <a:endParaRPr lang="en-US"/>
          </a:p>
        </p:txBody>
      </p:sp>
    </p:spTree>
    <p:extLst>
      <p:ext uri="{BB962C8B-B14F-4D97-AF65-F5344CB8AC3E}">
        <p14:creationId xmlns:p14="http://schemas.microsoft.com/office/powerpoint/2010/main" val="2989502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2400">
                <a:solidFill>
                  <a:schemeClr val="tx1"/>
                </a:solidFill>
                <a:latin typeface="Arial" charset="0"/>
              </a:defRPr>
            </a:lvl1pPr>
            <a:lvl2pPr marL="742950" indent="-285750" defTabSz="946150" eaLnBrk="0" hangingPunct="0">
              <a:defRPr sz="2400">
                <a:solidFill>
                  <a:schemeClr val="tx1"/>
                </a:solidFill>
                <a:latin typeface="Arial" charset="0"/>
              </a:defRPr>
            </a:lvl2pPr>
            <a:lvl3pPr marL="1143000" indent="-228600" defTabSz="946150" eaLnBrk="0" hangingPunct="0">
              <a:defRPr sz="2400">
                <a:solidFill>
                  <a:schemeClr val="tx1"/>
                </a:solidFill>
                <a:latin typeface="Arial" charset="0"/>
              </a:defRPr>
            </a:lvl3pPr>
            <a:lvl4pPr marL="1600200" indent="-228600" defTabSz="946150" eaLnBrk="0" hangingPunct="0">
              <a:defRPr sz="2400">
                <a:solidFill>
                  <a:schemeClr val="tx1"/>
                </a:solidFill>
                <a:latin typeface="Arial" charset="0"/>
              </a:defRPr>
            </a:lvl4pPr>
            <a:lvl5pPr marL="2057400" indent="-228600" defTabSz="946150" eaLnBrk="0" hangingPunct="0">
              <a:defRPr sz="2400">
                <a:solidFill>
                  <a:schemeClr val="tx1"/>
                </a:solidFill>
                <a:latin typeface="Arial" charset="0"/>
              </a:defRPr>
            </a:lvl5pPr>
            <a:lvl6pPr marL="2514600" indent="-228600" defTabSz="946150" eaLnBrk="0" fontAlgn="base" hangingPunct="0">
              <a:spcBef>
                <a:spcPct val="0"/>
              </a:spcBef>
              <a:spcAft>
                <a:spcPct val="0"/>
              </a:spcAft>
              <a:defRPr sz="2400">
                <a:solidFill>
                  <a:schemeClr val="tx1"/>
                </a:solidFill>
                <a:latin typeface="Arial" charset="0"/>
              </a:defRPr>
            </a:lvl6pPr>
            <a:lvl7pPr marL="2971800" indent="-228600" defTabSz="946150" eaLnBrk="0" fontAlgn="base" hangingPunct="0">
              <a:spcBef>
                <a:spcPct val="0"/>
              </a:spcBef>
              <a:spcAft>
                <a:spcPct val="0"/>
              </a:spcAft>
              <a:defRPr sz="2400">
                <a:solidFill>
                  <a:schemeClr val="tx1"/>
                </a:solidFill>
                <a:latin typeface="Arial" charset="0"/>
              </a:defRPr>
            </a:lvl7pPr>
            <a:lvl8pPr marL="3429000" indent="-228600" defTabSz="946150" eaLnBrk="0" fontAlgn="base" hangingPunct="0">
              <a:spcBef>
                <a:spcPct val="0"/>
              </a:spcBef>
              <a:spcAft>
                <a:spcPct val="0"/>
              </a:spcAft>
              <a:defRPr sz="2400">
                <a:solidFill>
                  <a:schemeClr val="tx1"/>
                </a:solidFill>
                <a:latin typeface="Arial" charset="0"/>
              </a:defRPr>
            </a:lvl8pPr>
            <a:lvl9pPr marL="3886200" indent="-228600" defTabSz="946150" eaLnBrk="0" fontAlgn="base" hangingPunct="0">
              <a:spcBef>
                <a:spcPct val="0"/>
              </a:spcBef>
              <a:spcAft>
                <a:spcPct val="0"/>
              </a:spcAft>
              <a:defRPr sz="2400">
                <a:solidFill>
                  <a:schemeClr val="tx1"/>
                </a:solidFill>
                <a:latin typeface="Arial" charset="0"/>
              </a:defRPr>
            </a:lvl9pPr>
          </a:lstStyle>
          <a:p>
            <a:fld id="{1059D594-79AC-4891-9574-3E70258B0F23}" type="slidenum">
              <a:rPr lang="en-GB" sz="1000" smtClean="0"/>
              <a:pPr/>
              <a:t>31</a:t>
            </a:fld>
            <a:endParaRPr lang="en-GB" sz="10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2400">
                <a:solidFill>
                  <a:schemeClr val="tx1"/>
                </a:solidFill>
                <a:latin typeface="Arial" charset="0"/>
              </a:defRPr>
            </a:lvl1pPr>
            <a:lvl2pPr marL="742950" indent="-285750" defTabSz="946150" eaLnBrk="0" hangingPunct="0">
              <a:defRPr sz="2400">
                <a:solidFill>
                  <a:schemeClr val="tx1"/>
                </a:solidFill>
                <a:latin typeface="Arial" charset="0"/>
              </a:defRPr>
            </a:lvl2pPr>
            <a:lvl3pPr marL="1143000" indent="-228600" defTabSz="946150" eaLnBrk="0" hangingPunct="0">
              <a:defRPr sz="2400">
                <a:solidFill>
                  <a:schemeClr val="tx1"/>
                </a:solidFill>
                <a:latin typeface="Arial" charset="0"/>
              </a:defRPr>
            </a:lvl3pPr>
            <a:lvl4pPr marL="1600200" indent="-228600" defTabSz="946150" eaLnBrk="0" hangingPunct="0">
              <a:defRPr sz="2400">
                <a:solidFill>
                  <a:schemeClr val="tx1"/>
                </a:solidFill>
                <a:latin typeface="Arial" charset="0"/>
              </a:defRPr>
            </a:lvl4pPr>
            <a:lvl5pPr marL="2057400" indent="-228600" defTabSz="946150" eaLnBrk="0" hangingPunct="0">
              <a:defRPr sz="2400">
                <a:solidFill>
                  <a:schemeClr val="tx1"/>
                </a:solidFill>
                <a:latin typeface="Arial" charset="0"/>
              </a:defRPr>
            </a:lvl5pPr>
            <a:lvl6pPr marL="2514600" indent="-228600" defTabSz="946150" eaLnBrk="0" fontAlgn="base" hangingPunct="0">
              <a:spcBef>
                <a:spcPct val="0"/>
              </a:spcBef>
              <a:spcAft>
                <a:spcPct val="0"/>
              </a:spcAft>
              <a:defRPr sz="2400">
                <a:solidFill>
                  <a:schemeClr val="tx1"/>
                </a:solidFill>
                <a:latin typeface="Arial" charset="0"/>
              </a:defRPr>
            </a:lvl6pPr>
            <a:lvl7pPr marL="2971800" indent="-228600" defTabSz="946150" eaLnBrk="0" fontAlgn="base" hangingPunct="0">
              <a:spcBef>
                <a:spcPct val="0"/>
              </a:spcBef>
              <a:spcAft>
                <a:spcPct val="0"/>
              </a:spcAft>
              <a:defRPr sz="2400">
                <a:solidFill>
                  <a:schemeClr val="tx1"/>
                </a:solidFill>
                <a:latin typeface="Arial" charset="0"/>
              </a:defRPr>
            </a:lvl7pPr>
            <a:lvl8pPr marL="3429000" indent="-228600" defTabSz="946150" eaLnBrk="0" fontAlgn="base" hangingPunct="0">
              <a:spcBef>
                <a:spcPct val="0"/>
              </a:spcBef>
              <a:spcAft>
                <a:spcPct val="0"/>
              </a:spcAft>
              <a:defRPr sz="2400">
                <a:solidFill>
                  <a:schemeClr val="tx1"/>
                </a:solidFill>
                <a:latin typeface="Arial" charset="0"/>
              </a:defRPr>
            </a:lvl8pPr>
            <a:lvl9pPr marL="3886200" indent="-228600" defTabSz="946150" eaLnBrk="0" fontAlgn="base" hangingPunct="0">
              <a:spcBef>
                <a:spcPct val="0"/>
              </a:spcBef>
              <a:spcAft>
                <a:spcPct val="0"/>
              </a:spcAft>
              <a:defRPr sz="2400">
                <a:solidFill>
                  <a:schemeClr val="tx1"/>
                </a:solidFill>
                <a:latin typeface="Arial" charset="0"/>
              </a:defRPr>
            </a:lvl9pPr>
          </a:lstStyle>
          <a:p>
            <a:fld id="{5019FEA6-C7CB-41F5-B165-ABADFA25B1C3}" type="slidenum">
              <a:rPr lang="en-GB" sz="1000" smtClean="0"/>
              <a:pPr/>
              <a:t>32</a:t>
            </a:fld>
            <a:endParaRPr lang="en-GB" sz="10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2400">
                <a:solidFill>
                  <a:schemeClr val="tx1"/>
                </a:solidFill>
                <a:latin typeface="Arial" charset="0"/>
              </a:defRPr>
            </a:lvl1pPr>
            <a:lvl2pPr marL="742950" indent="-285750" defTabSz="946150" eaLnBrk="0" hangingPunct="0">
              <a:defRPr sz="2400">
                <a:solidFill>
                  <a:schemeClr val="tx1"/>
                </a:solidFill>
                <a:latin typeface="Arial" charset="0"/>
              </a:defRPr>
            </a:lvl2pPr>
            <a:lvl3pPr marL="1143000" indent="-228600" defTabSz="946150" eaLnBrk="0" hangingPunct="0">
              <a:defRPr sz="2400">
                <a:solidFill>
                  <a:schemeClr val="tx1"/>
                </a:solidFill>
                <a:latin typeface="Arial" charset="0"/>
              </a:defRPr>
            </a:lvl3pPr>
            <a:lvl4pPr marL="1600200" indent="-228600" defTabSz="946150" eaLnBrk="0" hangingPunct="0">
              <a:defRPr sz="2400">
                <a:solidFill>
                  <a:schemeClr val="tx1"/>
                </a:solidFill>
                <a:latin typeface="Arial" charset="0"/>
              </a:defRPr>
            </a:lvl4pPr>
            <a:lvl5pPr marL="2057400" indent="-228600" defTabSz="946150" eaLnBrk="0" hangingPunct="0">
              <a:defRPr sz="2400">
                <a:solidFill>
                  <a:schemeClr val="tx1"/>
                </a:solidFill>
                <a:latin typeface="Arial" charset="0"/>
              </a:defRPr>
            </a:lvl5pPr>
            <a:lvl6pPr marL="2514600" indent="-228600" defTabSz="946150" eaLnBrk="0" fontAlgn="base" hangingPunct="0">
              <a:spcBef>
                <a:spcPct val="0"/>
              </a:spcBef>
              <a:spcAft>
                <a:spcPct val="0"/>
              </a:spcAft>
              <a:defRPr sz="2400">
                <a:solidFill>
                  <a:schemeClr val="tx1"/>
                </a:solidFill>
                <a:latin typeface="Arial" charset="0"/>
              </a:defRPr>
            </a:lvl6pPr>
            <a:lvl7pPr marL="2971800" indent="-228600" defTabSz="946150" eaLnBrk="0" fontAlgn="base" hangingPunct="0">
              <a:spcBef>
                <a:spcPct val="0"/>
              </a:spcBef>
              <a:spcAft>
                <a:spcPct val="0"/>
              </a:spcAft>
              <a:defRPr sz="2400">
                <a:solidFill>
                  <a:schemeClr val="tx1"/>
                </a:solidFill>
                <a:latin typeface="Arial" charset="0"/>
              </a:defRPr>
            </a:lvl7pPr>
            <a:lvl8pPr marL="3429000" indent="-228600" defTabSz="946150" eaLnBrk="0" fontAlgn="base" hangingPunct="0">
              <a:spcBef>
                <a:spcPct val="0"/>
              </a:spcBef>
              <a:spcAft>
                <a:spcPct val="0"/>
              </a:spcAft>
              <a:defRPr sz="2400">
                <a:solidFill>
                  <a:schemeClr val="tx1"/>
                </a:solidFill>
                <a:latin typeface="Arial" charset="0"/>
              </a:defRPr>
            </a:lvl8pPr>
            <a:lvl9pPr marL="3886200" indent="-228600" defTabSz="946150" eaLnBrk="0" fontAlgn="base" hangingPunct="0">
              <a:spcBef>
                <a:spcPct val="0"/>
              </a:spcBef>
              <a:spcAft>
                <a:spcPct val="0"/>
              </a:spcAft>
              <a:defRPr sz="2400">
                <a:solidFill>
                  <a:schemeClr val="tx1"/>
                </a:solidFill>
                <a:latin typeface="Arial" charset="0"/>
              </a:defRPr>
            </a:lvl9pPr>
          </a:lstStyle>
          <a:p>
            <a:fld id="{47CE0E89-BCDF-492E-9805-3A9BAD495AA5}" type="slidenum">
              <a:rPr lang="en-GB" sz="1000" smtClean="0"/>
              <a:pPr/>
              <a:t>4</a:t>
            </a:fld>
            <a:endParaRPr lang="en-GB"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837F263-5020-46AA-AA52-17D2984E9654}" type="slidenum">
              <a:rPr lang="en-GB" sz="1200" smtClean="0">
                <a:latin typeface="Times New Roman" pitchFamily="18" charset="0"/>
              </a:rPr>
              <a:pPr eaLnBrk="1" hangingPunct="1"/>
              <a:t>5</a:t>
            </a:fld>
            <a:endParaRPr lang="en-GB" sz="1200" smtClean="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86EC8D2-1DDA-48F9-B0C6-52C6B542FEAA}" type="slidenum">
              <a:rPr lang="en-GB" sz="1200" smtClean="0">
                <a:latin typeface="Times New Roman" pitchFamily="18" charset="0"/>
              </a:rPr>
              <a:pPr eaLnBrk="1" hangingPunct="1"/>
              <a:t>6</a:t>
            </a:fld>
            <a:endParaRPr lang="en-GB" sz="1200" smtClean="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7</a:t>
            </a:fld>
            <a:endParaRPr lang="en-US"/>
          </a:p>
        </p:txBody>
      </p:sp>
    </p:spTree>
    <p:extLst>
      <p:ext uri="{BB962C8B-B14F-4D97-AF65-F5344CB8AC3E}">
        <p14:creationId xmlns:p14="http://schemas.microsoft.com/office/powerpoint/2010/main" val="244233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8</a:t>
            </a:fld>
            <a:endParaRPr lang="en-US"/>
          </a:p>
        </p:txBody>
      </p:sp>
    </p:spTree>
    <p:extLst>
      <p:ext uri="{BB962C8B-B14F-4D97-AF65-F5344CB8AC3E}">
        <p14:creationId xmlns:p14="http://schemas.microsoft.com/office/powerpoint/2010/main" val="420251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DCE0866-AAC0-42A9-8371-687B4E6CB1A5}" type="slidenum">
              <a:rPr lang="en-US" smtClean="0"/>
              <a:pPr>
                <a:defRPr/>
              </a:pPr>
              <a:t>9</a:t>
            </a:fld>
            <a:endParaRPr lang="en-US"/>
          </a:p>
        </p:txBody>
      </p:sp>
    </p:spTree>
    <p:extLst>
      <p:ext uri="{BB962C8B-B14F-4D97-AF65-F5344CB8AC3E}">
        <p14:creationId xmlns:p14="http://schemas.microsoft.com/office/powerpoint/2010/main" val="226125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BECD5BFE-DDE8-4115-8D5B-CC6F357F7F0E}" type="slidenum">
              <a:rPr lang="en-US" altLang="en-US"/>
              <a:pPr>
                <a:defRPr/>
              </a:pPr>
              <a:t>‹#›</a:t>
            </a:fld>
            <a:endParaRPr lang="en-US" altLang="en-US"/>
          </a:p>
        </p:txBody>
      </p:sp>
    </p:spTree>
    <p:extLst>
      <p:ext uri="{BB962C8B-B14F-4D97-AF65-F5344CB8AC3E}">
        <p14:creationId xmlns:p14="http://schemas.microsoft.com/office/powerpoint/2010/main" val="148793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2572BE4B-5DB8-4143-9A5C-F226B6D9B2D9}" type="slidenum">
              <a:rPr lang="en-US" altLang="en-US"/>
              <a:pPr>
                <a:defRPr/>
              </a:pPr>
              <a:t>‹#›</a:t>
            </a:fld>
            <a:endParaRPr lang="en-US" altLang="en-US"/>
          </a:p>
        </p:txBody>
      </p:sp>
    </p:spTree>
    <p:extLst>
      <p:ext uri="{BB962C8B-B14F-4D97-AF65-F5344CB8AC3E}">
        <p14:creationId xmlns:p14="http://schemas.microsoft.com/office/powerpoint/2010/main" val="138136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1975" y="260350"/>
            <a:ext cx="1908175" cy="5988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87450" y="260350"/>
            <a:ext cx="5572125" cy="5988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8614A665-713E-4EF1-A771-B74C221D7BE7}" type="slidenum">
              <a:rPr lang="en-US" altLang="en-US"/>
              <a:pPr>
                <a:defRPr/>
              </a:pPr>
              <a:t>‹#›</a:t>
            </a:fld>
            <a:endParaRPr lang="en-US" altLang="en-US"/>
          </a:p>
        </p:txBody>
      </p:sp>
    </p:spTree>
    <p:extLst>
      <p:ext uri="{BB962C8B-B14F-4D97-AF65-F5344CB8AC3E}">
        <p14:creationId xmlns:p14="http://schemas.microsoft.com/office/powerpoint/2010/main" val="318983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434F1571-B68D-4768-A982-205DC532094F}" type="slidenum">
              <a:rPr lang="en-US" altLang="en-US"/>
              <a:pPr>
                <a:defRPr/>
              </a:pPr>
              <a:t>‹#›</a:t>
            </a:fld>
            <a:endParaRPr lang="en-US" altLang="en-US"/>
          </a:p>
        </p:txBody>
      </p:sp>
    </p:spTree>
    <p:extLst>
      <p:ext uri="{BB962C8B-B14F-4D97-AF65-F5344CB8AC3E}">
        <p14:creationId xmlns:p14="http://schemas.microsoft.com/office/powerpoint/2010/main" val="148711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A8791AC7-881C-4FC1-831D-E063B2073FCA}" type="slidenum">
              <a:rPr lang="en-US" altLang="en-US"/>
              <a:pPr>
                <a:defRPr/>
              </a:pPr>
              <a:t>‹#›</a:t>
            </a:fld>
            <a:endParaRPr lang="en-US" altLang="en-US"/>
          </a:p>
        </p:txBody>
      </p:sp>
    </p:spTree>
    <p:extLst>
      <p:ext uri="{BB962C8B-B14F-4D97-AF65-F5344CB8AC3E}">
        <p14:creationId xmlns:p14="http://schemas.microsoft.com/office/powerpoint/2010/main" val="263539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87450" y="1196975"/>
            <a:ext cx="3740150"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80000" y="1196975"/>
            <a:ext cx="3740150"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sldNum" sz="quarter" idx="10"/>
          </p:nvPr>
        </p:nvSpPr>
        <p:spPr>
          <a:ln/>
        </p:spPr>
        <p:txBody>
          <a:bodyPr/>
          <a:lstStyle>
            <a:lvl1pPr>
              <a:defRPr/>
            </a:lvl1pPr>
          </a:lstStyle>
          <a:p>
            <a:pPr>
              <a:defRPr/>
            </a:pPr>
            <a:fld id="{CC9A06E4-688A-44AA-8EF8-2FF27E4C5A8C}" type="slidenum">
              <a:rPr lang="en-US" altLang="en-US"/>
              <a:pPr>
                <a:defRPr/>
              </a:pPr>
              <a:t>‹#›</a:t>
            </a:fld>
            <a:endParaRPr lang="en-US" altLang="en-US"/>
          </a:p>
        </p:txBody>
      </p:sp>
    </p:spTree>
    <p:extLst>
      <p:ext uri="{BB962C8B-B14F-4D97-AF65-F5344CB8AC3E}">
        <p14:creationId xmlns:p14="http://schemas.microsoft.com/office/powerpoint/2010/main" val="412097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sldNum" sz="quarter" idx="10"/>
          </p:nvPr>
        </p:nvSpPr>
        <p:spPr>
          <a:ln/>
        </p:spPr>
        <p:txBody>
          <a:bodyPr/>
          <a:lstStyle>
            <a:lvl1pPr>
              <a:defRPr/>
            </a:lvl1pPr>
          </a:lstStyle>
          <a:p>
            <a:pPr>
              <a:defRPr/>
            </a:pPr>
            <a:fld id="{0B8D1595-E44E-44D9-81BB-04C1505E6AD3}" type="slidenum">
              <a:rPr lang="en-US" altLang="en-US"/>
              <a:pPr>
                <a:defRPr/>
              </a:pPr>
              <a:t>‹#›</a:t>
            </a:fld>
            <a:endParaRPr lang="en-US" altLang="en-US"/>
          </a:p>
        </p:txBody>
      </p:sp>
    </p:spTree>
    <p:extLst>
      <p:ext uri="{BB962C8B-B14F-4D97-AF65-F5344CB8AC3E}">
        <p14:creationId xmlns:p14="http://schemas.microsoft.com/office/powerpoint/2010/main" val="112484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sldNum" sz="quarter" idx="10"/>
          </p:nvPr>
        </p:nvSpPr>
        <p:spPr>
          <a:ln/>
        </p:spPr>
        <p:txBody>
          <a:bodyPr/>
          <a:lstStyle>
            <a:lvl1pPr>
              <a:defRPr/>
            </a:lvl1pPr>
          </a:lstStyle>
          <a:p>
            <a:pPr>
              <a:defRPr/>
            </a:pPr>
            <a:fld id="{9D64EDC4-75B4-4E5E-AC16-381F0EAC4FD4}" type="slidenum">
              <a:rPr lang="en-US" altLang="en-US"/>
              <a:pPr>
                <a:defRPr/>
              </a:pPr>
              <a:t>‹#›</a:t>
            </a:fld>
            <a:endParaRPr lang="en-US" altLang="en-US"/>
          </a:p>
        </p:txBody>
      </p:sp>
    </p:spTree>
    <p:extLst>
      <p:ext uri="{BB962C8B-B14F-4D97-AF65-F5344CB8AC3E}">
        <p14:creationId xmlns:p14="http://schemas.microsoft.com/office/powerpoint/2010/main" val="97732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55DBA13A-A301-406A-9CFC-0153C25F9E13}" type="slidenum">
              <a:rPr lang="en-US" altLang="en-US"/>
              <a:pPr>
                <a:defRPr/>
              </a:pPr>
              <a:t>‹#›</a:t>
            </a:fld>
            <a:endParaRPr lang="en-US" altLang="en-US"/>
          </a:p>
        </p:txBody>
      </p:sp>
    </p:spTree>
    <p:extLst>
      <p:ext uri="{BB962C8B-B14F-4D97-AF65-F5344CB8AC3E}">
        <p14:creationId xmlns:p14="http://schemas.microsoft.com/office/powerpoint/2010/main" val="263428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2B9B4F3-ED4C-49C4-83A6-39A7886D495F}" type="slidenum">
              <a:rPr lang="en-US" altLang="en-US"/>
              <a:pPr>
                <a:defRPr/>
              </a:pPr>
              <a:t>‹#›</a:t>
            </a:fld>
            <a:endParaRPr lang="en-US" altLang="en-US"/>
          </a:p>
        </p:txBody>
      </p:sp>
    </p:spTree>
    <p:extLst>
      <p:ext uri="{BB962C8B-B14F-4D97-AF65-F5344CB8AC3E}">
        <p14:creationId xmlns:p14="http://schemas.microsoft.com/office/powerpoint/2010/main" val="68965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F29EAE25-A99B-43BD-A925-C08885815A37}" type="slidenum">
              <a:rPr lang="en-US" altLang="en-US"/>
              <a:pPr>
                <a:defRPr/>
              </a:pPr>
              <a:t>‹#›</a:t>
            </a:fld>
            <a:endParaRPr lang="en-US" altLang="en-US"/>
          </a:p>
        </p:txBody>
      </p:sp>
    </p:spTree>
    <p:extLst>
      <p:ext uri="{BB962C8B-B14F-4D97-AF65-F5344CB8AC3E}">
        <p14:creationId xmlns:p14="http://schemas.microsoft.com/office/powerpoint/2010/main" val="202392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260350"/>
            <a:ext cx="76327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Heading</a:t>
            </a:r>
          </a:p>
        </p:txBody>
      </p:sp>
      <p:sp>
        <p:nvSpPr>
          <p:cNvPr id="1027" name="Rectangle 3"/>
          <p:cNvSpPr>
            <a:spLocks noGrp="1" noChangeArrowheads="1"/>
          </p:cNvSpPr>
          <p:nvPr>
            <p:ph type="body" idx="1"/>
          </p:nvPr>
        </p:nvSpPr>
        <p:spPr bwMode="auto">
          <a:xfrm>
            <a:off x="1187450" y="1196975"/>
            <a:ext cx="76327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ChangeArrowheads="1"/>
          </p:cNvSpPr>
          <p:nvPr/>
        </p:nvSpPr>
        <p:spPr bwMode="auto">
          <a:xfrm>
            <a:off x="304800" y="0"/>
            <a:ext cx="704850" cy="5543550"/>
          </a:xfrm>
          <a:prstGeom prst="rect">
            <a:avLst/>
          </a:prstGeom>
          <a:gradFill rotWithShape="0">
            <a:gsLst>
              <a:gs pos="0">
                <a:srgbClr val="2F9FEB"/>
              </a:gs>
              <a:gs pos="100000">
                <a:srgbClr val="016CA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029" name="Text Box 6"/>
          <p:cNvSpPr txBox="1">
            <a:spLocks noChangeArrowheads="1"/>
          </p:cNvSpPr>
          <p:nvPr/>
        </p:nvSpPr>
        <p:spPr bwMode="auto">
          <a:xfrm>
            <a:off x="1187450" y="6407150"/>
            <a:ext cx="7632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7534275" algn="r"/>
              </a:tabLst>
              <a:defRPr sz="2400">
                <a:solidFill>
                  <a:schemeClr val="tx1"/>
                </a:solidFill>
                <a:latin typeface="Arial" charset="0"/>
              </a:defRPr>
            </a:lvl1pPr>
            <a:lvl2pPr marL="742950" indent="-285750" eaLnBrk="0" hangingPunct="0">
              <a:tabLst>
                <a:tab pos="7534275" algn="r"/>
              </a:tabLst>
              <a:defRPr sz="2400">
                <a:solidFill>
                  <a:schemeClr val="tx1"/>
                </a:solidFill>
                <a:latin typeface="Arial" charset="0"/>
              </a:defRPr>
            </a:lvl2pPr>
            <a:lvl3pPr marL="1143000" indent="-228600" eaLnBrk="0" hangingPunct="0">
              <a:tabLst>
                <a:tab pos="7534275" algn="r"/>
              </a:tabLst>
              <a:defRPr sz="2400">
                <a:solidFill>
                  <a:schemeClr val="tx1"/>
                </a:solidFill>
                <a:latin typeface="Arial" charset="0"/>
              </a:defRPr>
            </a:lvl3pPr>
            <a:lvl4pPr marL="1600200" indent="-228600" eaLnBrk="0" hangingPunct="0">
              <a:tabLst>
                <a:tab pos="7534275" algn="r"/>
              </a:tabLst>
              <a:defRPr sz="2400">
                <a:solidFill>
                  <a:schemeClr val="tx1"/>
                </a:solidFill>
                <a:latin typeface="Arial" charset="0"/>
              </a:defRPr>
            </a:lvl4pPr>
            <a:lvl5pPr marL="2057400" indent="-228600" eaLnBrk="0" hangingPunct="0">
              <a:tabLst>
                <a:tab pos="7534275" algn="r"/>
              </a:tabLst>
              <a:defRPr sz="2400">
                <a:solidFill>
                  <a:schemeClr val="tx1"/>
                </a:solidFill>
                <a:latin typeface="Arial" charset="0"/>
              </a:defRPr>
            </a:lvl5pPr>
            <a:lvl6pPr marL="2514600" indent="-228600" eaLnBrk="0" fontAlgn="base" hangingPunct="0">
              <a:spcBef>
                <a:spcPct val="0"/>
              </a:spcBef>
              <a:spcAft>
                <a:spcPct val="0"/>
              </a:spcAft>
              <a:tabLst>
                <a:tab pos="7534275" algn="r"/>
              </a:tabLst>
              <a:defRPr sz="2400">
                <a:solidFill>
                  <a:schemeClr val="tx1"/>
                </a:solidFill>
                <a:latin typeface="Arial" charset="0"/>
              </a:defRPr>
            </a:lvl6pPr>
            <a:lvl7pPr marL="2971800" indent="-228600" eaLnBrk="0" fontAlgn="base" hangingPunct="0">
              <a:spcBef>
                <a:spcPct val="0"/>
              </a:spcBef>
              <a:spcAft>
                <a:spcPct val="0"/>
              </a:spcAft>
              <a:tabLst>
                <a:tab pos="7534275" algn="r"/>
              </a:tabLst>
              <a:defRPr sz="2400">
                <a:solidFill>
                  <a:schemeClr val="tx1"/>
                </a:solidFill>
                <a:latin typeface="Arial" charset="0"/>
              </a:defRPr>
            </a:lvl7pPr>
            <a:lvl8pPr marL="3429000" indent="-228600" eaLnBrk="0" fontAlgn="base" hangingPunct="0">
              <a:spcBef>
                <a:spcPct val="0"/>
              </a:spcBef>
              <a:spcAft>
                <a:spcPct val="0"/>
              </a:spcAft>
              <a:tabLst>
                <a:tab pos="7534275" algn="r"/>
              </a:tabLst>
              <a:defRPr sz="2400">
                <a:solidFill>
                  <a:schemeClr val="tx1"/>
                </a:solidFill>
                <a:latin typeface="Arial" charset="0"/>
              </a:defRPr>
            </a:lvl8pPr>
            <a:lvl9pPr marL="3886200" indent="-228600" eaLnBrk="0" fontAlgn="base" hangingPunct="0">
              <a:spcBef>
                <a:spcPct val="0"/>
              </a:spcBef>
              <a:spcAft>
                <a:spcPct val="0"/>
              </a:spcAft>
              <a:tabLst>
                <a:tab pos="7534275" algn="r"/>
              </a:tabLst>
              <a:defRPr sz="2400">
                <a:solidFill>
                  <a:schemeClr val="tx1"/>
                </a:solidFill>
                <a:latin typeface="Arial" charset="0"/>
              </a:defRPr>
            </a:lvl9pPr>
          </a:lstStyle>
          <a:p>
            <a:pPr eaLnBrk="1" hangingPunct="1">
              <a:defRPr/>
            </a:pPr>
            <a:r>
              <a:rPr lang="en-GB" sz="1400" smtClean="0"/>
              <a:t>	</a:t>
            </a:r>
            <a:endParaRPr lang="en-GB" sz="1400" b="1" smtClean="0">
              <a:solidFill>
                <a:srgbClr val="0066CC"/>
              </a:solidFill>
            </a:endParaRPr>
          </a:p>
        </p:txBody>
      </p:sp>
      <p:sp>
        <p:nvSpPr>
          <p:cNvPr id="94215" name="Rectangle 7"/>
          <p:cNvSpPr>
            <a:spLocks noGrp="1" noChangeArrowheads="1"/>
          </p:cNvSpPr>
          <p:nvPr>
            <p:ph type="sldNum" sz="quarter" idx="4"/>
          </p:nvPr>
        </p:nvSpPr>
        <p:spPr bwMode="auto">
          <a:xfrm>
            <a:off x="0" y="6616700"/>
            <a:ext cx="360363"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a:defRPr/>
            </a:pPr>
            <a:fld id="{31D29D8B-ADBA-4194-8F3D-F67FD4781E7B}" type="slidenum">
              <a:rPr lang="en-US" altLang="en-US"/>
              <a:pPr>
                <a:defRPr/>
              </a:pPr>
              <a:t>‹#›</a:t>
            </a:fld>
            <a:endParaRPr lang="en-US" altLang="en-US"/>
          </a:p>
        </p:txBody>
      </p:sp>
      <p:pic>
        <p:nvPicPr>
          <p:cNvPr id="1031" name="Picture 11" descr="UKOLN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5624513"/>
            <a:ext cx="71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4400" b="1">
          <a:solidFill>
            <a:srgbClr val="23238F"/>
          </a:solidFill>
          <a:latin typeface="+mj-lt"/>
          <a:ea typeface="+mj-ea"/>
          <a:cs typeface="+mj-cs"/>
        </a:defRPr>
      </a:lvl1pPr>
      <a:lvl2pPr algn="l" rtl="0" eaLnBrk="1" fontAlgn="base" hangingPunct="1">
        <a:spcBef>
          <a:spcPct val="0"/>
        </a:spcBef>
        <a:spcAft>
          <a:spcPct val="0"/>
        </a:spcAft>
        <a:defRPr sz="4400" b="1">
          <a:solidFill>
            <a:srgbClr val="23238F"/>
          </a:solidFill>
          <a:latin typeface="Arial" charset="0"/>
        </a:defRPr>
      </a:lvl2pPr>
      <a:lvl3pPr algn="l" rtl="0" eaLnBrk="1" fontAlgn="base" hangingPunct="1">
        <a:spcBef>
          <a:spcPct val="0"/>
        </a:spcBef>
        <a:spcAft>
          <a:spcPct val="0"/>
        </a:spcAft>
        <a:defRPr sz="4400" b="1">
          <a:solidFill>
            <a:srgbClr val="23238F"/>
          </a:solidFill>
          <a:latin typeface="Arial" charset="0"/>
        </a:defRPr>
      </a:lvl3pPr>
      <a:lvl4pPr algn="l" rtl="0" eaLnBrk="1" fontAlgn="base" hangingPunct="1">
        <a:spcBef>
          <a:spcPct val="0"/>
        </a:spcBef>
        <a:spcAft>
          <a:spcPct val="0"/>
        </a:spcAft>
        <a:defRPr sz="4400" b="1">
          <a:solidFill>
            <a:srgbClr val="23238F"/>
          </a:solidFill>
          <a:latin typeface="Arial" charset="0"/>
        </a:defRPr>
      </a:lvl4pPr>
      <a:lvl5pPr algn="l" rtl="0" eaLnBrk="1" fontAlgn="base" hangingPunct="1">
        <a:spcBef>
          <a:spcPct val="0"/>
        </a:spcBef>
        <a:spcAft>
          <a:spcPct val="0"/>
        </a:spcAft>
        <a:defRPr sz="4400" b="1">
          <a:solidFill>
            <a:srgbClr val="23238F"/>
          </a:solidFill>
          <a:latin typeface="Arial" charset="0"/>
        </a:defRPr>
      </a:lvl5pPr>
      <a:lvl6pPr marL="457200" algn="l" rtl="0" eaLnBrk="1" fontAlgn="base" hangingPunct="1">
        <a:spcBef>
          <a:spcPct val="0"/>
        </a:spcBef>
        <a:spcAft>
          <a:spcPct val="0"/>
        </a:spcAft>
        <a:defRPr sz="4400" b="1">
          <a:solidFill>
            <a:srgbClr val="23238F"/>
          </a:solidFill>
          <a:latin typeface="Arial" charset="0"/>
        </a:defRPr>
      </a:lvl6pPr>
      <a:lvl7pPr marL="914400" algn="l" rtl="0" eaLnBrk="1" fontAlgn="base" hangingPunct="1">
        <a:spcBef>
          <a:spcPct val="0"/>
        </a:spcBef>
        <a:spcAft>
          <a:spcPct val="0"/>
        </a:spcAft>
        <a:defRPr sz="4400" b="1">
          <a:solidFill>
            <a:srgbClr val="23238F"/>
          </a:solidFill>
          <a:latin typeface="Arial" charset="0"/>
        </a:defRPr>
      </a:lvl7pPr>
      <a:lvl8pPr marL="1371600" algn="l" rtl="0" eaLnBrk="1" fontAlgn="base" hangingPunct="1">
        <a:spcBef>
          <a:spcPct val="0"/>
        </a:spcBef>
        <a:spcAft>
          <a:spcPct val="0"/>
        </a:spcAft>
        <a:defRPr sz="4400" b="1">
          <a:solidFill>
            <a:srgbClr val="23238F"/>
          </a:solidFill>
          <a:latin typeface="Arial" charset="0"/>
        </a:defRPr>
      </a:lvl8pPr>
      <a:lvl9pPr marL="1828800" algn="l" rtl="0" eaLnBrk="1" fontAlgn="base" hangingPunct="1">
        <a:spcBef>
          <a:spcPct val="0"/>
        </a:spcBef>
        <a:spcAft>
          <a:spcPct val="0"/>
        </a:spcAft>
        <a:defRPr sz="4400" b="1">
          <a:solidFill>
            <a:srgbClr val="23238F"/>
          </a:solidFill>
          <a:latin typeface="Arial" charset="0"/>
        </a:defRPr>
      </a:lvl9pPr>
    </p:titleStyle>
    <p:bodyStyle>
      <a:lvl1pPr marL="342900" indent="-342900" algn="l" rtl="0" eaLnBrk="1" fontAlgn="base" hangingPunct="1">
        <a:spcBef>
          <a:spcPct val="20000"/>
        </a:spcBef>
        <a:spcAft>
          <a:spcPct val="0"/>
        </a:spcAft>
        <a:buClr>
          <a:srgbClr val="8888E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8888E2"/>
        </a:buClr>
        <a:buChar char="•"/>
        <a:defRPr sz="2800">
          <a:solidFill>
            <a:schemeClr val="tx1"/>
          </a:solidFill>
          <a:latin typeface="+mn-lt"/>
        </a:defRPr>
      </a:lvl2pPr>
      <a:lvl3pPr marL="1143000" indent="-228600" algn="l" rtl="0" eaLnBrk="1" fontAlgn="base" hangingPunct="1">
        <a:spcBef>
          <a:spcPct val="20000"/>
        </a:spcBef>
        <a:spcAft>
          <a:spcPct val="0"/>
        </a:spcAft>
        <a:buClr>
          <a:srgbClr val="8888E2"/>
        </a:buClr>
        <a:buChar char="•"/>
        <a:defRPr sz="2400">
          <a:solidFill>
            <a:schemeClr val="tx1"/>
          </a:solidFill>
          <a:latin typeface="+mn-lt"/>
        </a:defRPr>
      </a:lvl3pPr>
      <a:lvl4pPr marL="1600200" indent="-228600" algn="l" rtl="0" eaLnBrk="1" fontAlgn="base" hangingPunct="1">
        <a:spcBef>
          <a:spcPct val="20000"/>
        </a:spcBef>
        <a:spcAft>
          <a:spcPct val="0"/>
        </a:spcAft>
        <a:buClr>
          <a:srgbClr val="8888E2"/>
        </a:buClr>
        <a:buChar char="–"/>
        <a:defRPr sz="2000">
          <a:solidFill>
            <a:schemeClr val="tx1"/>
          </a:solidFill>
          <a:latin typeface="+mn-lt"/>
        </a:defRPr>
      </a:lvl4pPr>
      <a:lvl5pPr marL="2057400" indent="-228600" algn="l" rtl="0" eaLnBrk="1" fontAlgn="base" hangingPunct="1">
        <a:spcBef>
          <a:spcPct val="20000"/>
        </a:spcBef>
        <a:spcAft>
          <a:spcPct val="0"/>
        </a:spcAft>
        <a:buClr>
          <a:srgbClr val="8888E2"/>
        </a:buClr>
        <a:buChar char="»"/>
        <a:defRPr sz="2000">
          <a:solidFill>
            <a:schemeClr val="tx1"/>
          </a:solidFill>
          <a:latin typeface="+mn-lt"/>
        </a:defRPr>
      </a:lvl5pPr>
      <a:lvl6pPr marL="2514600" indent="-228600" algn="l" rtl="0" eaLnBrk="1" fontAlgn="base" hangingPunct="1">
        <a:spcBef>
          <a:spcPct val="20000"/>
        </a:spcBef>
        <a:spcAft>
          <a:spcPct val="0"/>
        </a:spcAft>
        <a:buClr>
          <a:srgbClr val="8888E2"/>
        </a:buClr>
        <a:buChar char="»"/>
        <a:defRPr sz="2000">
          <a:solidFill>
            <a:schemeClr val="tx1"/>
          </a:solidFill>
          <a:latin typeface="+mn-lt"/>
        </a:defRPr>
      </a:lvl6pPr>
      <a:lvl7pPr marL="2971800" indent="-228600" algn="l" rtl="0" eaLnBrk="1" fontAlgn="base" hangingPunct="1">
        <a:spcBef>
          <a:spcPct val="20000"/>
        </a:spcBef>
        <a:spcAft>
          <a:spcPct val="0"/>
        </a:spcAft>
        <a:buClr>
          <a:srgbClr val="8888E2"/>
        </a:buClr>
        <a:buChar char="»"/>
        <a:defRPr sz="2000">
          <a:solidFill>
            <a:schemeClr val="tx1"/>
          </a:solidFill>
          <a:latin typeface="+mn-lt"/>
        </a:defRPr>
      </a:lvl7pPr>
      <a:lvl8pPr marL="3429000" indent="-228600" algn="l" rtl="0" eaLnBrk="1" fontAlgn="base" hangingPunct="1">
        <a:spcBef>
          <a:spcPct val="20000"/>
        </a:spcBef>
        <a:spcAft>
          <a:spcPct val="0"/>
        </a:spcAft>
        <a:buClr>
          <a:srgbClr val="8888E2"/>
        </a:buClr>
        <a:buChar char="»"/>
        <a:defRPr sz="2000">
          <a:solidFill>
            <a:schemeClr val="tx1"/>
          </a:solidFill>
          <a:latin typeface="+mn-lt"/>
        </a:defRPr>
      </a:lvl8pPr>
      <a:lvl9pPr marL="3886200" indent="-228600" algn="l" rtl="0" eaLnBrk="1" fontAlgn="base" hangingPunct="1">
        <a:spcBef>
          <a:spcPct val="20000"/>
        </a:spcBef>
        <a:spcAft>
          <a:spcPct val="0"/>
        </a:spcAft>
        <a:buClr>
          <a:srgbClr val="8888E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ukoln.ac.uk/web-focus/events/workshops/digital-impacts-2011/" TargetMode="External"/><Relationship Id="rId7" Type="http://schemas.openxmlformats.org/officeDocument/2006/relationships/hyperlink" Target="http://www.ukoln.ac.uk/web-focus/events/resources/standard/cc-licen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nc/2.0/uk/"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log.facebook.com/blog.php?post=69722521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ukwebfocus.wordpress.com/2007/11/09/uk-universities-on-facebook/"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ukwebfocus.wordpress.com/2010/10/08/planet-facebook-becomes-less-of-a-walled-gard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ukwebfocus.wordpress.com/2010/10/08/planet-facebook-becomes-less-of-a-walled-garden/"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universitydiary.wordpress.com/2011/01/19/institutional-twee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kylelchristie.com/2011/02/11/twitter-use-by-universities/" TargetMode="External"/><Relationship Id="rId5" Type="http://schemas.openxmlformats.org/officeDocument/2006/relationships/hyperlink" Target="http://ukwebfocus.wordpress.com/2011/01/14/institutional-use-of-twitter-by-russell-group-universities/" TargetMode="External"/><Relationship Id="rId4" Type="http://schemas.openxmlformats.org/officeDocument/2006/relationships/hyperlink" Target="http://www.lizazyan.com/university-twitterleagu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ukwebfocus.wordpress.com/2010/10/11/what-are-uk-universities-doing-with-itunes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ukwebfocus.wordpress.com/2010/10/18/how-is-the-uk-he-sector-using-youtub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telegraph.co.uk/education/universityeducation/8042168/Universities-spending-millions-on-websites-which-students-rate-as-inadequate.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blog.openwetware.org/scienceintheopen/2009/06/30/some-slides-for-granting-permissions-or-not-in-presentations/" TargetMode="Externa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www.slideshare.net/CameronNeylon/permiss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idspace.info/2010/11/daily-telegraph-article-on-university-website-cost-is-unbalance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idspace.info/" TargetMode="External"/><Relationship Id="rId4" Type="http://schemas.openxmlformats.org/officeDocument/2006/relationships/hyperlink" Target="http://vimeo.com/2037421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whatdotheyknow.com/request/librarys_statistical_report_to_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ukwebfocus.wordpress.com/2009/06/21/twitterers-subvert-daily-mails-racist-pol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twittercounter.com/compare/JISC/3month/followers" TargetMode="External"/><Relationship Id="rId5" Type="http://schemas.openxmlformats.org/officeDocument/2006/relationships/image" Target="../media/image31.png"/><Relationship Id="rId4" Type="http://schemas.openxmlformats.org/officeDocument/2006/relationships/hyperlink" Target="http://bit.ly/euGFC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technorati.com/search?return=sites&amp;authority=all&amp;q=jisc&amp;x=0&amp;y=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technorati.com/what-is-technorati-authority" TargetMode="External"/><Relationship Id="rId5" Type="http://schemas.openxmlformats.org/officeDocument/2006/relationships/image" Target="../media/image33.png"/><Relationship Id="rId4" Type="http://schemas.openxmlformats.org/officeDocument/2006/relationships/hyperlink" Target="http://technorati.com/blogs/www.admin.cam.ac.uk/new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technorati.com/search?return=sites&amp;authority=all&amp;q=jisc&amp;x=0&amp;y=0" TargetMode="External"/><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hyperlink" Target="http://www.wikio.co.uk/sources/nogoodreason.typepad.co.uk/no_good_reason-SHgr" TargetMode="External"/><Relationship Id="rId5" Type="http://schemas.openxmlformats.org/officeDocument/2006/relationships/image" Target="../media/image36.png"/><Relationship Id="rId10" Type="http://schemas.openxmlformats.org/officeDocument/2006/relationships/hyperlink" Target="http://www.wikio.co.uk/sources/blog.ouseful.info-5mOp" TargetMode="External"/><Relationship Id="rId4" Type="http://schemas.openxmlformats.org/officeDocument/2006/relationships/image" Target="../media/image35.png"/><Relationship Id="rId9" Type="http://schemas.openxmlformats.org/officeDocument/2006/relationships/hyperlink" Target="http://www.wikio.co.uk/sources/ukwebfocus.wordpress.com-V1j4/stat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ukwebfocus.wordpress.com/2011/05/06/using-slideshare-as-a-tool-to-help-identify-impact/" TargetMode="External"/><Relationship Id="rId4" Type="http://schemas.openxmlformats.org/officeDocument/2006/relationships/hyperlink" Target="http://ukwebfocus.wordpress.com/2011/05/06/using-slideshare-as-a-tool-to-help-identify-impact/#comment-9153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websocialarchitecture.com/community/2008/06/a-conceptual-ma.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ukwebfocus.wordpress.com/2008/04/14/the-search-session-at-mw-2008/" TargetMode="External"/><Relationship Id="rId4" Type="http://schemas.openxmlformats.org/officeDocument/2006/relationships/hyperlink" Target="http://ukwebfocus.wordpress.com/2011/01/12/evidence-of-personal-usage-of-social-web-servic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106488" y="5586413"/>
            <a:ext cx="7778750" cy="91598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1800"/>
              <a:t>UKOLN is supported by:</a:t>
            </a:r>
          </a:p>
          <a:p>
            <a:endParaRPr lang="en-GB" sz="1800"/>
          </a:p>
          <a:p>
            <a:endParaRPr lang="en-GB" sz="1800"/>
          </a:p>
        </p:txBody>
      </p:sp>
      <p:sp>
        <p:nvSpPr>
          <p:cNvPr id="2051" name="Rectangle 2"/>
          <p:cNvSpPr>
            <a:spLocks noGrp="1" noChangeArrowheads="1"/>
          </p:cNvSpPr>
          <p:nvPr>
            <p:ph type="ctrTitle"/>
          </p:nvPr>
        </p:nvSpPr>
        <p:spPr>
          <a:xfrm>
            <a:off x="1077913" y="861646"/>
            <a:ext cx="7995749" cy="1462454"/>
          </a:xfrm>
        </p:spPr>
        <p:txBody>
          <a:bodyPr lIns="92075" tIns="46038" rIns="92075" bIns="46038"/>
          <a:lstStyle/>
          <a:p>
            <a:r>
              <a:rPr lang="en-GB" sz="2600" dirty="0"/>
              <a:t>Evidence, Impact, Value</a:t>
            </a:r>
            <a:r>
              <a:rPr lang="en-GB" sz="2600" dirty="0" smtClean="0"/>
              <a:t>:</a:t>
            </a:r>
            <a:br>
              <a:rPr lang="en-GB" sz="2600" dirty="0" smtClean="0"/>
            </a:br>
            <a:r>
              <a:rPr lang="en-GB" sz="2600" dirty="0" smtClean="0"/>
              <a:t>Metrics for Understanding Personal and Institutional Use of the Social Web</a:t>
            </a:r>
          </a:p>
        </p:txBody>
      </p:sp>
      <p:sp>
        <p:nvSpPr>
          <p:cNvPr id="2052" name="Rectangle 3"/>
          <p:cNvSpPr>
            <a:spLocks noGrp="1" noChangeArrowheads="1"/>
          </p:cNvSpPr>
          <p:nvPr>
            <p:ph type="subTitle" idx="1"/>
          </p:nvPr>
        </p:nvSpPr>
        <p:spPr>
          <a:xfrm>
            <a:off x="1093788" y="2400300"/>
            <a:ext cx="3744912" cy="1612900"/>
          </a:xfrm>
        </p:spPr>
        <p:txBody>
          <a:bodyPr lIns="92075" tIns="46038" rIns="92075" bIns="46038"/>
          <a:lstStyle/>
          <a:p>
            <a:pPr algn="l" eaLnBrk="1" hangingPunct="1">
              <a:tabLst>
                <a:tab pos="4108450" algn="l"/>
              </a:tabLst>
            </a:pPr>
            <a:r>
              <a:rPr lang="en-GB" sz="1800" dirty="0" smtClean="0"/>
              <a:t>Brian Kelly</a:t>
            </a:r>
          </a:p>
          <a:p>
            <a:pPr algn="l" eaLnBrk="1" hangingPunct="1">
              <a:tabLst>
                <a:tab pos="4108450" algn="l"/>
              </a:tabLst>
            </a:pPr>
            <a:r>
              <a:rPr lang="en-GB" sz="1800" dirty="0" smtClean="0"/>
              <a:t>UKOLN</a:t>
            </a:r>
          </a:p>
          <a:p>
            <a:pPr algn="l" eaLnBrk="1" hangingPunct="1">
              <a:tabLst>
                <a:tab pos="4108450" algn="l"/>
              </a:tabLst>
            </a:pPr>
            <a:r>
              <a:rPr lang="en-GB" sz="1800" dirty="0" smtClean="0"/>
              <a:t>University of Bath</a:t>
            </a:r>
          </a:p>
          <a:p>
            <a:pPr algn="l" eaLnBrk="1" hangingPunct="1">
              <a:tabLst>
                <a:tab pos="4108450" algn="l"/>
              </a:tabLst>
            </a:pPr>
            <a:r>
              <a:rPr lang="en-GB" sz="1800" dirty="0" smtClean="0"/>
              <a:t>Bath, UK</a:t>
            </a:r>
          </a:p>
        </p:txBody>
      </p:sp>
      <p:sp>
        <p:nvSpPr>
          <p:cNvPr id="2053" name="Line 6"/>
          <p:cNvSpPr>
            <a:spLocks noChangeShapeType="1"/>
          </p:cNvSpPr>
          <p:nvPr/>
        </p:nvSpPr>
        <p:spPr bwMode="auto">
          <a:xfrm>
            <a:off x="1146175" y="5549900"/>
            <a:ext cx="7997825" cy="0"/>
          </a:xfrm>
          <a:prstGeom prst="line">
            <a:avLst/>
          </a:prstGeom>
          <a:noFill/>
          <a:ln w="57150" cmpd="thinThick">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054" name="Rectangle 15">
            <a:hlinkClick r:id="rId3"/>
          </p:cNvPr>
          <p:cNvSpPr>
            <a:spLocks noChangeArrowheads="1"/>
          </p:cNvSpPr>
          <p:nvPr/>
        </p:nvSpPr>
        <p:spPr bwMode="auto">
          <a:xfrm>
            <a:off x="2138363" y="0"/>
            <a:ext cx="7005637" cy="338554"/>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p>
            <a:r>
              <a:rPr lang="en-GB" sz="1600" dirty="0" smtClean="0"/>
              <a:t>http://www.ukoln.ac.uk/web-focus/events/workshops/digital-impacts-2011/</a:t>
            </a:r>
            <a:endParaRPr lang="en-GB" sz="1600" dirty="0"/>
          </a:p>
        </p:txBody>
      </p:sp>
      <p:sp>
        <p:nvSpPr>
          <p:cNvPr id="2055" name="Rectangle 28"/>
          <p:cNvSpPr>
            <a:spLocks noChangeArrowheads="1"/>
          </p:cNvSpPr>
          <p:nvPr/>
        </p:nvSpPr>
        <p:spPr bwMode="auto">
          <a:xfrm>
            <a:off x="4292600" y="5689600"/>
            <a:ext cx="4622800" cy="10033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GB"/>
          </a:p>
        </p:txBody>
      </p:sp>
      <p:pic>
        <p:nvPicPr>
          <p:cNvPr id="2056" name="Picture 29" descr="University of Bat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6005513"/>
            <a:ext cx="15319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057" name="Picture 30" descr="JIS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850" y="6070600"/>
            <a:ext cx="9255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32"/>
          <p:cNvSpPr txBox="1">
            <a:spLocks noChangeArrowheads="1"/>
          </p:cNvSpPr>
          <p:nvPr/>
        </p:nvSpPr>
        <p:spPr bwMode="auto">
          <a:xfrm>
            <a:off x="4384675" y="6115050"/>
            <a:ext cx="44418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1200"/>
              <a:t>This work is licensed under a Attribution-NonCommercial-ShareAlike 2.0 licence (but note caveat)</a:t>
            </a:r>
          </a:p>
        </p:txBody>
      </p:sp>
      <p:sp>
        <p:nvSpPr>
          <p:cNvPr id="2059" name="AutoShape 33">
            <a:hlinkClick r:id="rId6"/>
          </p:cNvPr>
          <p:cNvSpPr>
            <a:spLocks noChangeArrowheads="1"/>
          </p:cNvSpPr>
          <p:nvPr/>
        </p:nvSpPr>
        <p:spPr bwMode="auto">
          <a:xfrm>
            <a:off x="5438775" y="5905500"/>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060" name="AutoShape 34">
            <a:hlinkClick r:id="rId7"/>
          </p:cNvPr>
          <p:cNvSpPr>
            <a:spLocks noChangeArrowheads="1"/>
          </p:cNvSpPr>
          <p:nvPr/>
        </p:nvSpPr>
        <p:spPr bwMode="auto">
          <a:xfrm>
            <a:off x="7265988" y="6375400"/>
            <a:ext cx="252412" cy="187325"/>
          </a:xfrm>
          <a:prstGeom prst="rightArrow">
            <a:avLst>
              <a:gd name="adj1" fmla="val 50000"/>
              <a:gd name="adj2" fmla="val 3693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061" name="Text Box 41"/>
          <p:cNvSpPr txBox="1">
            <a:spLocks noChangeArrowheads="1"/>
          </p:cNvSpPr>
          <p:nvPr/>
        </p:nvSpPr>
        <p:spPr bwMode="auto">
          <a:xfrm>
            <a:off x="4085167" y="2400300"/>
            <a:ext cx="4741333" cy="1323439"/>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b="1" dirty="0"/>
              <a:t>Acceptable Use Policy</a:t>
            </a:r>
            <a:endParaRPr lang="en-GB" sz="2000" dirty="0"/>
          </a:p>
          <a:p>
            <a:r>
              <a:rPr lang="en-GB" sz="2000" dirty="0"/>
              <a:t>Recording this talk, taking photos, </a:t>
            </a:r>
            <a:r>
              <a:rPr lang="en-GB" sz="2000" dirty="0" smtClean="0"/>
              <a:t>using </a:t>
            </a:r>
            <a:r>
              <a:rPr lang="en-GB" sz="2000" dirty="0"/>
              <a:t>Twitter, etc. is encouraged - but try to keep distractions to others minimised.</a:t>
            </a:r>
          </a:p>
        </p:txBody>
      </p:sp>
      <p:pic>
        <p:nvPicPr>
          <p:cNvPr id="2062"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6275" y="5838825"/>
            <a:ext cx="8937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 Box 34"/>
          <p:cNvSpPr txBox="1">
            <a:spLocks noChangeArrowheads="1"/>
          </p:cNvSpPr>
          <p:nvPr/>
        </p:nvSpPr>
        <p:spPr bwMode="auto">
          <a:xfrm>
            <a:off x="1122363" y="4123796"/>
            <a:ext cx="756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tabLst>
                <a:tab pos="5651500" algn="l"/>
              </a:tabLst>
              <a:defRPr sz="2400">
                <a:solidFill>
                  <a:schemeClr val="tx1"/>
                </a:solidFill>
                <a:latin typeface="Arial" charset="0"/>
              </a:defRPr>
            </a:lvl1pPr>
            <a:lvl2pPr marL="742950" indent="-285750" eaLnBrk="0" hangingPunct="0">
              <a:tabLst>
                <a:tab pos="5651500" algn="l"/>
              </a:tabLst>
              <a:defRPr sz="2400">
                <a:solidFill>
                  <a:schemeClr val="tx1"/>
                </a:solidFill>
                <a:latin typeface="Arial" charset="0"/>
              </a:defRPr>
            </a:lvl2pPr>
            <a:lvl3pPr marL="1143000" indent="-228600" eaLnBrk="0" hangingPunct="0">
              <a:tabLst>
                <a:tab pos="5651500" algn="l"/>
              </a:tabLst>
              <a:defRPr sz="2400">
                <a:solidFill>
                  <a:schemeClr val="tx1"/>
                </a:solidFill>
                <a:latin typeface="Arial" charset="0"/>
              </a:defRPr>
            </a:lvl3pPr>
            <a:lvl4pPr marL="1600200" indent="-228600" eaLnBrk="0" hangingPunct="0">
              <a:tabLst>
                <a:tab pos="5651500" algn="l"/>
              </a:tabLst>
              <a:defRPr sz="2400">
                <a:solidFill>
                  <a:schemeClr val="tx1"/>
                </a:solidFill>
                <a:latin typeface="Arial" charset="0"/>
              </a:defRPr>
            </a:lvl4pPr>
            <a:lvl5pPr marL="2057400" indent="-228600" eaLnBrk="0" hangingPunct="0">
              <a:tabLst>
                <a:tab pos="5651500" algn="l"/>
              </a:tabLst>
              <a:defRPr sz="2400">
                <a:solidFill>
                  <a:schemeClr val="tx1"/>
                </a:solidFill>
                <a:latin typeface="Arial" charset="0"/>
              </a:defRPr>
            </a:lvl5pPr>
            <a:lvl6pPr marL="2514600" indent="-228600" eaLnBrk="0" fontAlgn="base" hangingPunct="0">
              <a:spcBef>
                <a:spcPct val="0"/>
              </a:spcBef>
              <a:spcAft>
                <a:spcPct val="0"/>
              </a:spcAft>
              <a:tabLst>
                <a:tab pos="5651500" algn="l"/>
              </a:tabLst>
              <a:defRPr sz="2400">
                <a:solidFill>
                  <a:schemeClr val="tx1"/>
                </a:solidFill>
                <a:latin typeface="Arial" charset="0"/>
              </a:defRPr>
            </a:lvl6pPr>
            <a:lvl7pPr marL="2971800" indent="-228600" eaLnBrk="0" fontAlgn="base" hangingPunct="0">
              <a:spcBef>
                <a:spcPct val="0"/>
              </a:spcBef>
              <a:spcAft>
                <a:spcPct val="0"/>
              </a:spcAft>
              <a:tabLst>
                <a:tab pos="5651500" algn="l"/>
              </a:tabLst>
              <a:defRPr sz="2400">
                <a:solidFill>
                  <a:schemeClr val="tx1"/>
                </a:solidFill>
                <a:latin typeface="Arial" charset="0"/>
              </a:defRPr>
            </a:lvl7pPr>
            <a:lvl8pPr marL="3429000" indent="-228600" eaLnBrk="0" fontAlgn="base" hangingPunct="0">
              <a:spcBef>
                <a:spcPct val="0"/>
              </a:spcBef>
              <a:spcAft>
                <a:spcPct val="0"/>
              </a:spcAft>
              <a:tabLst>
                <a:tab pos="5651500" algn="l"/>
              </a:tabLst>
              <a:defRPr sz="2400">
                <a:solidFill>
                  <a:schemeClr val="tx1"/>
                </a:solidFill>
                <a:latin typeface="Arial" charset="0"/>
              </a:defRPr>
            </a:lvl8pPr>
            <a:lvl9pPr marL="3886200" indent="-228600" eaLnBrk="0" fontAlgn="base" hangingPunct="0">
              <a:spcBef>
                <a:spcPct val="0"/>
              </a:spcBef>
              <a:spcAft>
                <a:spcPct val="0"/>
              </a:spcAft>
              <a:tabLst>
                <a:tab pos="5651500" algn="l"/>
              </a:tabLst>
              <a:defRPr sz="2400">
                <a:solidFill>
                  <a:schemeClr val="tx1"/>
                </a:solidFill>
                <a:latin typeface="Arial" charset="0"/>
              </a:defRPr>
            </a:lvl9pPr>
          </a:lstStyle>
          <a:p>
            <a:pPr eaLnBrk="1" hangingPunct="1"/>
            <a:r>
              <a:rPr lang="en-GB" sz="1800" b="1" dirty="0"/>
              <a:t>Blog:	</a:t>
            </a:r>
          </a:p>
          <a:p>
            <a:pPr eaLnBrk="1" hangingPunct="1"/>
            <a:r>
              <a:rPr lang="en-GB" sz="1800" dirty="0"/>
              <a:t>http://ukwebfocus.wordpress.com/ 	</a:t>
            </a:r>
          </a:p>
          <a:p>
            <a:pPr eaLnBrk="1" hangingPunct="1">
              <a:tabLst>
                <a:tab pos="896938" algn="l"/>
              </a:tabLst>
            </a:pPr>
            <a:r>
              <a:rPr lang="en-GB" sz="1800" b="1" dirty="0"/>
              <a:t>Twitter</a:t>
            </a:r>
            <a:r>
              <a:rPr lang="en-GB" sz="1800" b="1" dirty="0" smtClean="0"/>
              <a:t>:	</a:t>
            </a:r>
            <a:r>
              <a:rPr lang="en-GB" sz="1800" dirty="0" smtClean="0"/>
              <a:t>@</a:t>
            </a:r>
            <a:r>
              <a:rPr lang="en-GB" sz="1800" dirty="0"/>
              <a:t>briankelly</a:t>
            </a:r>
            <a:r>
              <a:rPr lang="en-GB" sz="1800" b="1" dirty="0"/>
              <a:t>  </a:t>
            </a:r>
            <a:r>
              <a:rPr lang="en-GB" sz="1800" b="1" dirty="0" smtClean="0"/>
              <a:t>    </a:t>
            </a:r>
            <a:r>
              <a:rPr lang="en-GB" sz="1800" dirty="0" smtClean="0"/>
              <a:t> (personal/professional)</a:t>
            </a:r>
            <a:r>
              <a:rPr lang="en-GB" sz="1800" b="1" dirty="0" smtClean="0"/>
              <a:t/>
            </a:r>
            <a:br>
              <a:rPr lang="en-GB" sz="1800" b="1" dirty="0" smtClean="0"/>
            </a:br>
            <a:r>
              <a:rPr lang="en-GB" sz="1800" b="1" dirty="0" smtClean="0"/>
              <a:t>	</a:t>
            </a:r>
            <a:r>
              <a:rPr lang="en-GB" sz="1800" dirty="0" smtClean="0"/>
              <a:t>@ukwebfocus   (automated alerts)</a:t>
            </a:r>
            <a:endParaRPr lang="en-GB" sz="1800" dirty="0"/>
          </a:p>
        </p:txBody>
      </p:sp>
      <p:sp>
        <p:nvSpPr>
          <p:cNvPr id="16" name="TextBox 17"/>
          <p:cNvSpPr txBox="1">
            <a:spLocks noChangeArrowheads="1"/>
          </p:cNvSpPr>
          <p:nvPr/>
        </p:nvSpPr>
        <p:spPr bwMode="auto">
          <a:xfrm>
            <a:off x="0" y="753"/>
            <a:ext cx="1816716"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sz="2000" b="1" dirty="0"/>
              <a:t>Twitter:</a:t>
            </a:r>
            <a:r>
              <a:rPr lang="en-GB" sz="2000" dirty="0"/>
              <a:t/>
            </a:r>
            <a:br>
              <a:rPr lang="en-GB" sz="2000" dirty="0"/>
            </a:br>
            <a:r>
              <a:rPr lang="en-GB" sz="2000" dirty="0" smtClean="0"/>
              <a:t>#OIIimpacts11</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Surveys</a:t>
            </a:r>
            <a:endParaRPr lang="en-GB" dirty="0"/>
          </a:p>
        </p:txBody>
      </p:sp>
      <p:sp>
        <p:nvSpPr>
          <p:cNvPr id="3" name="Content Placeholder 2"/>
          <p:cNvSpPr>
            <a:spLocks noGrp="1"/>
          </p:cNvSpPr>
          <p:nvPr>
            <p:ph idx="1"/>
          </p:nvPr>
        </p:nvSpPr>
        <p:spPr>
          <a:xfrm>
            <a:off x="1187450" y="1196975"/>
            <a:ext cx="7780704" cy="5051425"/>
          </a:xfrm>
        </p:spPr>
        <p:txBody>
          <a:bodyPr/>
          <a:lstStyle/>
          <a:p>
            <a:pPr marL="0" indent="0">
              <a:buNone/>
            </a:pPr>
            <a:r>
              <a:rPr lang="en-GB" sz="2400" dirty="0" smtClean="0"/>
              <a:t>Partial surveys of institutional use of Social Web services:</a:t>
            </a:r>
          </a:p>
          <a:p>
            <a:pPr marL="623888" lvl="1" indent="-223838"/>
            <a:r>
              <a:rPr lang="en-GB" sz="2400" dirty="0" smtClean="0"/>
              <a:t>Which institutions are using popular Social Web services?</a:t>
            </a:r>
          </a:p>
          <a:p>
            <a:pPr marL="623888" lvl="1" indent="-223838"/>
            <a:r>
              <a:rPr lang="en-GB" sz="2400" dirty="0" smtClean="0"/>
              <a:t>How are they being used?</a:t>
            </a:r>
          </a:p>
          <a:p>
            <a:pPr marL="623888" lvl="1" indent="-223838"/>
            <a:r>
              <a:rPr lang="en-GB" sz="2400" dirty="0" smtClean="0"/>
              <a:t>Can we observe patterns of usage?</a:t>
            </a:r>
          </a:p>
          <a:p>
            <a:pPr marL="623888" lvl="1" indent="-223838"/>
            <a:r>
              <a:rPr lang="en-GB" sz="2400" dirty="0" smtClean="0"/>
              <a:t>What are the strengths and weaknesses of semi-automated surveys?</a:t>
            </a:r>
          </a:p>
          <a:p>
            <a:pPr marL="623888" lvl="1" indent="-223838"/>
            <a:r>
              <a:rPr lang="en-GB" sz="2400" dirty="0" smtClean="0"/>
              <a:t>Can such surveys be related to value and ROI?</a:t>
            </a:r>
          </a:p>
          <a:p>
            <a:pPr marL="0" indent="0">
              <a:buNone/>
            </a:pPr>
            <a:r>
              <a:rPr lang="en-GB" sz="2400" dirty="0" smtClean="0"/>
              <a:t>Coverage:</a:t>
            </a:r>
          </a:p>
          <a:p>
            <a:pPr lvl="1"/>
            <a:r>
              <a:rPr lang="en-GB" sz="2400" dirty="0" smtClean="0"/>
              <a:t>Facebook, Twitter and iTunes</a:t>
            </a:r>
          </a:p>
          <a:p>
            <a:pPr lvl="1"/>
            <a:r>
              <a:rPr lang="en-GB" sz="2400" dirty="0" smtClean="0"/>
              <a:t>20 Russell Group and 18 1984 Group Universities</a:t>
            </a:r>
            <a:endParaRPr lang="en-GB" sz="24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10</a:t>
            </a:fld>
            <a:endParaRPr lang="en-US" altLang="en-US"/>
          </a:p>
        </p:txBody>
      </p:sp>
    </p:spTree>
    <p:extLst>
      <p:ext uri="{BB962C8B-B14F-4D97-AF65-F5344CB8AC3E}">
        <p14:creationId xmlns:p14="http://schemas.microsoft.com/office/powerpoint/2010/main" val="1061489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Facebook Usage Patterns 1 </a:t>
            </a:r>
            <a:endParaRPr lang="en-GB" dirty="0"/>
          </a:p>
        </p:txBody>
      </p:sp>
      <p:sp>
        <p:nvSpPr>
          <p:cNvPr id="3" name="Content Placeholder 2"/>
          <p:cNvSpPr>
            <a:spLocks noGrp="1"/>
          </p:cNvSpPr>
          <p:nvPr>
            <p:ph idx="1"/>
          </p:nvPr>
        </p:nvSpPr>
        <p:spPr/>
        <p:txBody>
          <a:bodyPr/>
          <a:lstStyle/>
          <a:p>
            <a:pPr marL="0" indent="0">
              <a:buNone/>
            </a:pPr>
            <a:r>
              <a:rPr lang="en-GB" sz="2400" b="1" dirty="0" smtClean="0"/>
              <a:t>Background</a:t>
            </a:r>
            <a:r>
              <a:rPr lang="en-GB" sz="2400" dirty="0" smtClean="0"/>
              <a:t>:</a:t>
            </a:r>
          </a:p>
          <a:p>
            <a:pPr marL="447675" lvl="1" indent="-255588"/>
            <a:r>
              <a:rPr lang="en-GB" sz="2400" b="1" dirty="0" smtClean="0"/>
              <a:t>6 Nov 2007</a:t>
            </a:r>
            <a:r>
              <a:rPr lang="en-GB" sz="2400" dirty="0" smtClean="0"/>
              <a:t>: Facebook </a:t>
            </a:r>
            <a:br>
              <a:rPr lang="en-GB" sz="2400" dirty="0" smtClean="0"/>
            </a:br>
            <a:r>
              <a:rPr lang="en-GB" sz="2400" dirty="0" smtClean="0"/>
              <a:t>announcement of organisation </a:t>
            </a:r>
            <a:br>
              <a:rPr lang="en-GB" sz="2400" dirty="0" smtClean="0"/>
            </a:br>
            <a:r>
              <a:rPr lang="en-GB" sz="2400" dirty="0" smtClean="0"/>
              <a:t>Facebook pages</a:t>
            </a:r>
          </a:p>
          <a:p>
            <a:pPr marL="447675" lvl="1" indent="-255588"/>
            <a:r>
              <a:rPr lang="en-GB" sz="2400" b="1" dirty="0" smtClean="0"/>
              <a:t>9 Nov 2007</a:t>
            </a:r>
            <a:r>
              <a:rPr lang="en-GB" sz="2400" dirty="0" smtClean="0"/>
              <a:t>: Blog post on first</a:t>
            </a:r>
            <a:br>
              <a:rPr lang="en-GB" sz="2400" dirty="0" smtClean="0"/>
            </a:br>
            <a:r>
              <a:rPr lang="en-GB" sz="2400" dirty="0" smtClean="0"/>
              <a:t>Universities to claim </a:t>
            </a:r>
            <a:r>
              <a:rPr lang="en-GB" sz="2400" dirty="0" err="1" smtClean="0"/>
              <a:t>Fb</a:t>
            </a:r>
            <a:r>
              <a:rPr lang="en-GB" sz="2400" dirty="0" smtClean="0"/>
              <a:t> page: </a:t>
            </a:r>
            <a:br>
              <a:rPr lang="en-GB" sz="2400" dirty="0" smtClean="0"/>
            </a:br>
            <a:r>
              <a:rPr lang="en-GB" sz="2400" dirty="0" smtClean="0"/>
              <a:t>76 in total; 4 from UK (Aston, Cardiff, </a:t>
            </a:r>
            <a:br>
              <a:rPr lang="en-GB" sz="2400" dirty="0" smtClean="0"/>
            </a:br>
            <a:r>
              <a:rPr lang="en-GB" sz="2400" dirty="0" smtClean="0"/>
              <a:t>Kent &amp; University of Central Lancashire). Discussions of ownership, purposes, ROI, … </a:t>
            </a:r>
          </a:p>
          <a:p>
            <a:pPr marL="447675" lvl="1" indent="-255588"/>
            <a:r>
              <a:rPr lang="en-GB" sz="2400" b="1" dirty="0" smtClean="0"/>
              <a:t>16 June 2008</a:t>
            </a:r>
            <a:r>
              <a:rPr lang="en-GB" sz="2400" dirty="0" smtClean="0"/>
              <a:t>: Blog post following announcement that </a:t>
            </a:r>
            <a:r>
              <a:rPr lang="en-GB" sz="2400" dirty="0" err="1" smtClean="0"/>
              <a:t>Fb</a:t>
            </a:r>
            <a:r>
              <a:rPr lang="en-GB" sz="2400" dirty="0" smtClean="0"/>
              <a:t> is now largest SN which profiled UK HE </a:t>
            </a:r>
            <a:r>
              <a:rPr lang="en-GB" sz="2400" dirty="0" err="1" smtClean="0"/>
              <a:t>Fb</a:t>
            </a:r>
            <a:r>
              <a:rPr lang="en-GB" sz="2400" dirty="0" smtClean="0"/>
              <a:t> pages with most ‘fans’: OU (7,539 – largest </a:t>
            </a:r>
            <a:r>
              <a:rPr lang="en-GB" sz="2400" dirty="0" err="1" smtClean="0"/>
              <a:t>Uni</a:t>
            </a:r>
            <a:r>
              <a:rPr lang="en-GB" sz="2400" dirty="0" smtClean="0"/>
              <a:t> </a:t>
            </a:r>
            <a:r>
              <a:rPr lang="en-GB" sz="2400" dirty="0" err="1" smtClean="0"/>
              <a:t>prescence</a:t>
            </a:r>
            <a:r>
              <a:rPr lang="en-GB" sz="2400" dirty="0" smtClean="0"/>
              <a:t> in world); Aston (2,976); …</a:t>
            </a:r>
          </a:p>
          <a:p>
            <a:pPr lvl="1"/>
            <a:endParaRPr lang="en-GB" sz="2400" dirty="0" smtClean="0"/>
          </a:p>
          <a:p>
            <a:endParaRPr lang="en-GB" sz="24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11</a:t>
            </a:fld>
            <a:endParaRPr lang="en-US" altLang="en-US"/>
          </a:p>
        </p:txBody>
      </p:sp>
      <p:sp>
        <p:nvSpPr>
          <p:cNvPr id="5" name="AutoShape 33">
            <a:hlinkClick r:id="rId3"/>
          </p:cNvPr>
          <p:cNvSpPr>
            <a:spLocks noChangeArrowheads="1"/>
          </p:cNvSpPr>
          <p:nvPr/>
        </p:nvSpPr>
        <p:spPr bwMode="auto">
          <a:xfrm>
            <a:off x="4119930" y="2545370"/>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8109" y="1151056"/>
            <a:ext cx="2159957" cy="278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33">
            <a:hlinkClick r:id="rId5"/>
          </p:cNvPr>
          <p:cNvSpPr>
            <a:spLocks noChangeArrowheads="1"/>
          </p:cNvSpPr>
          <p:nvPr/>
        </p:nvSpPr>
        <p:spPr bwMode="auto">
          <a:xfrm>
            <a:off x="7935110" y="4465024"/>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Tree>
    <p:extLst>
      <p:ext uri="{BB962C8B-B14F-4D97-AF65-F5344CB8AC3E}">
        <p14:creationId xmlns:p14="http://schemas.microsoft.com/office/powerpoint/2010/main" val="717521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Facebook Usage Patterns 2</a:t>
            </a:r>
            <a:endParaRPr lang="en-GB" dirty="0"/>
          </a:p>
        </p:txBody>
      </p:sp>
      <p:sp>
        <p:nvSpPr>
          <p:cNvPr id="3" name="Content Placeholder 2"/>
          <p:cNvSpPr>
            <a:spLocks noGrp="1"/>
          </p:cNvSpPr>
          <p:nvPr>
            <p:ph idx="1"/>
          </p:nvPr>
        </p:nvSpPr>
        <p:spPr>
          <a:xfrm>
            <a:off x="1187449" y="1196975"/>
            <a:ext cx="5002336" cy="3823433"/>
          </a:xfrm>
        </p:spPr>
        <p:txBody>
          <a:bodyPr/>
          <a:lstStyle/>
          <a:p>
            <a:pPr marL="0" indent="0">
              <a:buNone/>
            </a:pPr>
            <a:r>
              <a:rPr lang="en-GB" sz="2400" b="1" dirty="0" smtClean="0"/>
              <a:t>Follow Up Survey</a:t>
            </a:r>
          </a:p>
          <a:p>
            <a:pPr marL="450850" lvl="1"/>
            <a:r>
              <a:rPr lang="en-GB" sz="2400" dirty="0" smtClean="0"/>
              <a:t>8 Oct 2010: follow-up analysis following </a:t>
            </a:r>
            <a:r>
              <a:rPr lang="en-GB" sz="2400" dirty="0" err="1" smtClean="0"/>
              <a:t>Fb</a:t>
            </a:r>
            <a:r>
              <a:rPr lang="en-GB" sz="2400" dirty="0" smtClean="0"/>
              <a:t> announcement that data can be downloaded (“</a:t>
            </a:r>
            <a:r>
              <a:rPr lang="en-GB" sz="2400" dirty="0" err="1" smtClean="0"/>
              <a:t>Fb</a:t>
            </a:r>
            <a:r>
              <a:rPr lang="en-GB" sz="2400" dirty="0" smtClean="0"/>
              <a:t> less of a walled garden”)</a:t>
            </a:r>
          </a:p>
          <a:p>
            <a:pPr marL="450850" lvl="1"/>
            <a:r>
              <a:rPr lang="en-GB" sz="2400" dirty="0" smtClean="0"/>
              <a:t>Observations: </a:t>
            </a:r>
          </a:p>
          <a:p>
            <a:pPr marL="850900" lvl="2"/>
            <a:r>
              <a:rPr lang="en-GB" sz="2000" dirty="0" smtClean="0"/>
              <a:t>Largest </a:t>
            </a:r>
            <a:r>
              <a:rPr lang="en-GB" sz="2000" dirty="0" err="1" smtClean="0"/>
              <a:t>nos</a:t>
            </a:r>
            <a:r>
              <a:rPr lang="en-GB" sz="2000" dirty="0" smtClean="0"/>
              <a:t> (of ‘likes’) at OU.</a:t>
            </a:r>
          </a:p>
          <a:p>
            <a:pPr marL="850900" lvl="2"/>
            <a:r>
              <a:rPr lang="en-GB" sz="2000" dirty="0" smtClean="0"/>
              <a:t>Largest %age growth at Cardiff (13,000%)</a:t>
            </a:r>
          </a:p>
          <a:p>
            <a:pPr marL="850900" lvl="2"/>
            <a:r>
              <a:rPr lang="en-GB" sz="2000" dirty="0" smtClean="0"/>
              <a:t>Typical %age growth ~400-700%</a:t>
            </a:r>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12</a:t>
            </a:fld>
            <a:endParaRPr lang="en-US" altLang="en-US"/>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775" y="1256567"/>
            <a:ext cx="28479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5333" y="5020408"/>
            <a:ext cx="7826417" cy="1692771"/>
          </a:xfrm>
          <a:prstGeom prst="rect">
            <a:avLst/>
          </a:prstGeom>
          <a:noFill/>
          <a:ln>
            <a:solidFill>
              <a:schemeClr val="tx1"/>
            </a:solidFill>
          </a:ln>
        </p:spPr>
        <p:txBody>
          <a:bodyPr wrap="square" rtlCol="0">
            <a:spAutoFit/>
          </a:bodyPr>
          <a:lstStyle/>
          <a:p>
            <a:pPr marL="3175" lvl="1"/>
            <a:r>
              <a:rPr lang="en-GB" dirty="0"/>
              <a:t>Discussion:</a:t>
            </a:r>
          </a:p>
          <a:p>
            <a:pPr marL="360363" lvl="2" indent="-166688">
              <a:buClr>
                <a:schemeClr val="accent6"/>
              </a:buClr>
              <a:buFont typeface="Arial" pitchFamily="34" charset="0"/>
              <a:buChar char="•"/>
            </a:pPr>
            <a:r>
              <a:rPr lang="en-GB" sz="2000" dirty="0" smtClean="0"/>
              <a:t>Why the growth in popularity at Cardiff?</a:t>
            </a:r>
          </a:p>
          <a:p>
            <a:pPr marL="360363" lvl="2" indent="-166688">
              <a:buClr>
                <a:schemeClr val="accent6"/>
              </a:buClr>
              <a:buFont typeface="Arial" pitchFamily="34" charset="0"/>
              <a:buChar char="•"/>
            </a:pPr>
            <a:r>
              <a:rPr lang="en-GB" sz="2000" dirty="0" smtClean="0"/>
              <a:t>Has change in terminology and environment influenced sign-ups (e.g. </a:t>
            </a:r>
            <a:r>
              <a:rPr lang="en-GB" sz="2000" dirty="0" err="1" smtClean="0"/>
              <a:t>Fb</a:t>
            </a:r>
            <a:r>
              <a:rPr lang="en-GB" sz="2000" dirty="0" smtClean="0"/>
              <a:t> pages &amp; groups; need to ‘like’ to complain)</a:t>
            </a:r>
          </a:p>
          <a:p>
            <a:pPr marL="360363" lvl="2" indent="-166688">
              <a:buClr>
                <a:schemeClr val="accent6"/>
              </a:buClr>
              <a:buFont typeface="Arial" pitchFamily="34" charset="0"/>
              <a:buChar char="•"/>
            </a:pPr>
            <a:r>
              <a:rPr lang="en-GB" sz="2000" dirty="0" smtClean="0"/>
              <a:t>What about others in the sector?</a:t>
            </a:r>
            <a:endParaRPr lang="en-GB" dirty="0"/>
          </a:p>
        </p:txBody>
      </p:sp>
      <p:sp>
        <p:nvSpPr>
          <p:cNvPr id="7" name="AutoShape 33">
            <a:hlinkClick r:id="rId4"/>
          </p:cNvPr>
          <p:cNvSpPr>
            <a:spLocks noChangeArrowheads="1"/>
          </p:cNvSpPr>
          <p:nvPr/>
        </p:nvSpPr>
        <p:spPr bwMode="auto">
          <a:xfrm>
            <a:off x="5166215" y="2897062"/>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Tree>
    <p:extLst>
      <p:ext uri="{BB962C8B-B14F-4D97-AF65-F5344CB8AC3E}">
        <p14:creationId xmlns:p14="http://schemas.microsoft.com/office/powerpoint/2010/main" val="424581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168" y="953032"/>
            <a:ext cx="4324954" cy="2876952"/>
          </a:xfrm>
          <a:prstGeom prst="rect">
            <a:avLst/>
          </a:prstGeom>
        </p:spPr>
      </p:pic>
      <p:sp>
        <p:nvSpPr>
          <p:cNvPr id="2" name="Title 1"/>
          <p:cNvSpPr>
            <a:spLocks noGrp="1"/>
          </p:cNvSpPr>
          <p:nvPr>
            <p:ph type="title"/>
          </p:nvPr>
        </p:nvSpPr>
        <p:spPr/>
        <p:txBody>
          <a:bodyPr/>
          <a:lstStyle/>
          <a:p>
            <a:r>
              <a:rPr lang="en-GB" dirty="0" smtClean="0"/>
              <a:t>Facebook Usage Patterns 3</a:t>
            </a:r>
            <a:endParaRPr lang="en-GB" dirty="0"/>
          </a:p>
        </p:txBody>
      </p:sp>
      <p:sp>
        <p:nvSpPr>
          <p:cNvPr id="3" name="Content Placeholder 2"/>
          <p:cNvSpPr>
            <a:spLocks noGrp="1"/>
          </p:cNvSpPr>
          <p:nvPr>
            <p:ph idx="1"/>
          </p:nvPr>
        </p:nvSpPr>
        <p:spPr>
          <a:xfrm>
            <a:off x="1187449" y="1196975"/>
            <a:ext cx="3534019" cy="5019187"/>
          </a:xfrm>
        </p:spPr>
        <p:txBody>
          <a:bodyPr/>
          <a:lstStyle/>
          <a:p>
            <a:pPr marL="0" indent="0">
              <a:buNone/>
            </a:pPr>
            <a:r>
              <a:rPr lang="en-GB" sz="2400" b="1" dirty="0" smtClean="0"/>
              <a:t>Latest Surveys</a:t>
            </a:r>
          </a:p>
          <a:p>
            <a:pPr marL="360363" lvl="1" indent="-223838"/>
            <a:r>
              <a:rPr lang="en-GB" sz="2400" dirty="0" smtClean="0"/>
              <a:t>Jan 2011: Survey of </a:t>
            </a:r>
            <a:r>
              <a:rPr lang="en-GB" sz="2400" dirty="0" err="1" smtClean="0"/>
              <a:t>Fb</a:t>
            </a:r>
            <a:r>
              <a:rPr lang="en-GB" sz="2400" dirty="0" smtClean="0"/>
              <a:t> usage by Russell Group </a:t>
            </a:r>
            <a:r>
              <a:rPr lang="en-GB" sz="2400" dirty="0" err="1" smtClean="0"/>
              <a:t>Unis</a:t>
            </a:r>
            <a:endParaRPr lang="en-GB" sz="2400" dirty="0" smtClean="0"/>
          </a:p>
          <a:p>
            <a:pPr marL="360363" lvl="1" indent="-223838"/>
            <a:r>
              <a:rPr lang="en-GB" sz="2400" dirty="0" smtClean="0"/>
              <a:t>Bands of ‘like’ nos.: </a:t>
            </a:r>
            <a:br>
              <a:rPr lang="en-GB" sz="2400" dirty="0" smtClean="0"/>
            </a:br>
            <a:r>
              <a:rPr lang="en-GB" sz="2400" dirty="0" smtClean="0"/>
              <a:t>0 (5); -1,000 (1); 1,000-10,000 (10); 10,000-200,000 (2)</a:t>
            </a:r>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13</a:t>
            </a:fld>
            <a:endParaRPr lang="en-US" alt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867" y="3336977"/>
            <a:ext cx="4553586" cy="3134163"/>
          </a:xfrm>
          <a:prstGeom prst="rect">
            <a:avLst/>
          </a:prstGeom>
        </p:spPr>
      </p:pic>
      <p:sp>
        <p:nvSpPr>
          <p:cNvPr id="8" name="TextBox 7"/>
          <p:cNvSpPr txBox="1"/>
          <p:nvPr/>
        </p:nvSpPr>
        <p:spPr>
          <a:xfrm>
            <a:off x="8036169" y="3670719"/>
            <a:ext cx="764953" cy="430887"/>
          </a:xfrm>
          <a:prstGeom prst="rect">
            <a:avLst/>
          </a:prstGeom>
          <a:noFill/>
        </p:spPr>
        <p:txBody>
          <a:bodyPr wrap="none" rtlCol="0">
            <a:spAutoFit/>
          </a:bodyPr>
          <a:lstStyle/>
          <a:p>
            <a:r>
              <a:rPr lang="en-GB" sz="1050" dirty="0" smtClean="0"/>
              <a:t>Jan 2011</a:t>
            </a:r>
          </a:p>
          <a:p>
            <a:r>
              <a:rPr lang="en-GB" sz="1050" dirty="0" smtClean="0"/>
              <a:t>Apr 2011</a:t>
            </a:r>
            <a:endParaRPr lang="en-GB" sz="1050" dirty="0"/>
          </a:p>
        </p:txBody>
      </p:sp>
      <p:sp>
        <p:nvSpPr>
          <p:cNvPr id="12" name="AutoShape 33">
            <a:hlinkClick r:id="rId5"/>
          </p:cNvPr>
          <p:cNvSpPr>
            <a:spLocks noChangeArrowheads="1"/>
          </p:cNvSpPr>
          <p:nvPr/>
        </p:nvSpPr>
        <p:spPr bwMode="auto">
          <a:xfrm>
            <a:off x="3311038" y="2516062"/>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3" name="TextBox 12"/>
          <p:cNvSpPr txBox="1"/>
          <p:nvPr/>
        </p:nvSpPr>
        <p:spPr>
          <a:xfrm>
            <a:off x="1380392" y="4413739"/>
            <a:ext cx="3029726" cy="1938992"/>
          </a:xfrm>
          <a:prstGeom prst="rect">
            <a:avLst/>
          </a:prstGeom>
          <a:noFill/>
        </p:spPr>
        <p:txBody>
          <a:bodyPr wrap="square" rtlCol="0">
            <a:spAutoFit/>
          </a:bodyPr>
          <a:lstStyle/>
          <a:p>
            <a:pPr marL="273050" lvl="1" indent="-273050">
              <a:buClr>
                <a:schemeClr val="accent2"/>
              </a:buClr>
              <a:buFont typeface="Arial" pitchFamily="34" charset="0"/>
              <a:buChar char="•"/>
            </a:pPr>
            <a:r>
              <a:rPr lang="en-GB" dirty="0"/>
              <a:t>Apr 2011: survey repeated: All have presence (some with no content!)</a:t>
            </a:r>
          </a:p>
          <a:p>
            <a:pPr marL="342900" indent="-342900">
              <a:buFont typeface="Arial" pitchFamily="34" charset="0"/>
              <a:buChar char="•"/>
            </a:pPr>
            <a:endParaRPr lang="en-GB" dirty="0"/>
          </a:p>
        </p:txBody>
      </p:sp>
    </p:spTree>
    <p:extLst>
      <p:ext uri="{BB962C8B-B14F-4D97-AF65-F5344CB8AC3E}">
        <p14:creationId xmlns:p14="http://schemas.microsoft.com/office/powerpoint/2010/main" val="228041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a:xfrm>
            <a:off x="1187449" y="1196975"/>
            <a:ext cx="7815873" cy="5432425"/>
          </a:xfrm>
        </p:spPr>
        <p:txBody>
          <a:bodyPr/>
          <a:lstStyle/>
          <a:p>
            <a:pPr marL="0" indent="0">
              <a:buNone/>
            </a:pPr>
            <a:r>
              <a:rPr lang="en-GB" dirty="0" smtClean="0"/>
              <a:t>Evidence helps to formulate questions:</a:t>
            </a:r>
          </a:p>
          <a:p>
            <a:pPr lvl="1"/>
            <a:r>
              <a:rPr lang="en-GB" dirty="0" smtClean="0"/>
              <a:t>What’s the ‘value’ of 189K ‘likes’?</a:t>
            </a:r>
          </a:p>
          <a:p>
            <a:pPr lvl="1"/>
            <a:r>
              <a:rPr lang="en-GB" dirty="0" smtClean="0"/>
              <a:t>What are the costs of achieving </a:t>
            </a:r>
            <a:br>
              <a:rPr lang="en-GB" dirty="0" smtClean="0"/>
            </a:br>
            <a:r>
              <a:rPr lang="en-GB" dirty="0" smtClean="0"/>
              <a:t>this number?</a:t>
            </a:r>
          </a:p>
          <a:p>
            <a:pPr marL="0" indent="0">
              <a:buNone/>
            </a:pPr>
            <a:r>
              <a:rPr lang="en-GB" dirty="0" smtClean="0"/>
              <a:t>In addition what are the:</a:t>
            </a:r>
          </a:p>
          <a:p>
            <a:pPr lvl="1"/>
            <a:r>
              <a:rPr lang="en-GB" dirty="0" smtClean="0"/>
              <a:t>Missed opportunities in having </a:t>
            </a:r>
            <a:br>
              <a:rPr lang="en-GB" dirty="0" smtClean="0"/>
            </a:br>
            <a:r>
              <a:rPr lang="en-GB" dirty="0" smtClean="0"/>
              <a:t>no Facebook presence?</a:t>
            </a:r>
          </a:p>
          <a:p>
            <a:pPr lvl="1"/>
            <a:r>
              <a:rPr lang="en-GB" dirty="0"/>
              <a:t>Missed opportunities in </a:t>
            </a:r>
            <a:r>
              <a:rPr lang="en-GB" dirty="0" smtClean="0"/>
              <a:t>having </a:t>
            </a:r>
            <a:br>
              <a:rPr lang="en-GB" dirty="0" smtClean="0"/>
            </a:br>
            <a:r>
              <a:rPr lang="en-GB" dirty="0" smtClean="0"/>
              <a:t>an empty presence? </a:t>
            </a:r>
          </a:p>
          <a:p>
            <a:pPr marL="0" indent="0">
              <a:buNone/>
            </a:pPr>
            <a:r>
              <a:rPr lang="en-GB" dirty="0" smtClean="0"/>
              <a:t>What’s the ROI in using Facebook? What the ROI in not using it? </a:t>
            </a:r>
            <a:endParaRPr lang="en-GB"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14</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558" y="641838"/>
            <a:ext cx="1695687" cy="4667902"/>
          </a:xfrm>
          <a:prstGeom prst="rect">
            <a:avLst/>
          </a:prstGeom>
        </p:spPr>
      </p:pic>
      <p:sp>
        <p:nvSpPr>
          <p:cNvPr id="6" name="Oval 5"/>
          <p:cNvSpPr/>
          <p:nvPr/>
        </p:nvSpPr>
        <p:spPr bwMode="auto">
          <a:xfrm>
            <a:off x="9046955" y="0"/>
            <a:ext cx="110067" cy="110067"/>
          </a:xfrm>
          <a:prstGeom prst="ellipse">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156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7" y="1382011"/>
            <a:ext cx="4982271" cy="3038899"/>
          </a:xfrm>
          <a:prstGeom prst="rect">
            <a:avLst/>
          </a:prstGeom>
        </p:spPr>
      </p:pic>
      <p:sp>
        <p:nvSpPr>
          <p:cNvPr id="2" name="Title 1"/>
          <p:cNvSpPr>
            <a:spLocks noGrp="1"/>
          </p:cNvSpPr>
          <p:nvPr>
            <p:ph type="title"/>
          </p:nvPr>
        </p:nvSpPr>
        <p:spPr/>
        <p:txBody>
          <a:bodyPr/>
          <a:lstStyle/>
          <a:p>
            <a:r>
              <a:rPr lang="en-GB" dirty="0" smtClean="0"/>
              <a:t>Twitter Usage Patterns </a:t>
            </a:r>
            <a:endParaRPr lang="en-GB" dirty="0"/>
          </a:p>
        </p:txBody>
      </p:sp>
      <p:sp>
        <p:nvSpPr>
          <p:cNvPr id="3" name="Content Placeholder 2"/>
          <p:cNvSpPr>
            <a:spLocks noGrp="1"/>
          </p:cNvSpPr>
          <p:nvPr>
            <p:ph idx="1"/>
          </p:nvPr>
        </p:nvSpPr>
        <p:spPr>
          <a:xfrm>
            <a:off x="4805407" y="1232145"/>
            <a:ext cx="4250670" cy="3416056"/>
          </a:xfrm>
        </p:spPr>
        <p:txBody>
          <a:bodyPr/>
          <a:lstStyle/>
          <a:p>
            <a:pPr marL="0" indent="0">
              <a:buNone/>
            </a:pPr>
            <a:r>
              <a:rPr lang="en-GB" sz="2400" dirty="0" smtClean="0"/>
              <a:t>Twitter surveys:</a:t>
            </a:r>
          </a:p>
          <a:p>
            <a:pPr marL="538163" lvl="1" indent="-185738"/>
            <a:r>
              <a:rPr lang="en-GB" sz="2400" dirty="0" smtClean="0"/>
              <a:t>July 2009: Liz </a:t>
            </a:r>
            <a:r>
              <a:rPr lang="en-GB" sz="2400" dirty="0" err="1" smtClean="0"/>
              <a:t>Azyan’s</a:t>
            </a:r>
            <a:r>
              <a:rPr lang="en-GB" sz="2400" dirty="0" smtClean="0"/>
              <a:t> ‘Twitter league’ of UK </a:t>
            </a:r>
            <a:r>
              <a:rPr lang="en-GB" sz="2400" dirty="0" err="1" smtClean="0"/>
              <a:t>Uni</a:t>
            </a:r>
            <a:r>
              <a:rPr lang="en-GB" sz="2400" dirty="0" smtClean="0"/>
              <a:t> Twitter presences</a:t>
            </a:r>
          </a:p>
          <a:p>
            <a:pPr marL="538163" lvl="1" indent="-185738"/>
            <a:r>
              <a:rPr lang="en-GB" sz="2400" dirty="0" smtClean="0"/>
              <a:t>Jan 2011: Survey of Russell Group </a:t>
            </a:r>
            <a:r>
              <a:rPr lang="en-GB" sz="2400" dirty="0" err="1" smtClean="0"/>
              <a:t>Unis</a:t>
            </a:r>
            <a:r>
              <a:rPr lang="en-GB" sz="2400" dirty="0" smtClean="0"/>
              <a:t>’ use of Twitter</a:t>
            </a:r>
            <a:endParaRPr lang="en-GB" sz="24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15</a:t>
            </a:fld>
            <a:endParaRPr lang="en-US" altLang="en-US"/>
          </a:p>
        </p:txBody>
      </p:sp>
      <p:sp>
        <p:nvSpPr>
          <p:cNvPr id="5" name="AutoShape 33">
            <a:hlinkClick r:id="rId4"/>
          </p:cNvPr>
          <p:cNvSpPr>
            <a:spLocks noChangeArrowheads="1"/>
          </p:cNvSpPr>
          <p:nvPr/>
        </p:nvSpPr>
        <p:spPr bwMode="auto">
          <a:xfrm>
            <a:off x="8631279" y="2545860"/>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8" name="AutoShape 33">
            <a:hlinkClick r:id="rId5"/>
          </p:cNvPr>
          <p:cNvSpPr>
            <a:spLocks noChangeArrowheads="1"/>
          </p:cNvSpPr>
          <p:nvPr/>
        </p:nvSpPr>
        <p:spPr bwMode="auto">
          <a:xfrm>
            <a:off x="6790042" y="3742933"/>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9" name="TextBox 8"/>
          <p:cNvSpPr txBox="1"/>
          <p:nvPr/>
        </p:nvSpPr>
        <p:spPr>
          <a:xfrm>
            <a:off x="1327638" y="4489918"/>
            <a:ext cx="7693270" cy="2308324"/>
          </a:xfrm>
          <a:prstGeom prst="rect">
            <a:avLst/>
          </a:prstGeom>
          <a:noFill/>
          <a:ln>
            <a:solidFill>
              <a:schemeClr val="tx1"/>
            </a:solidFill>
          </a:ln>
        </p:spPr>
        <p:txBody>
          <a:bodyPr wrap="square" rtlCol="0">
            <a:spAutoFit/>
          </a:bodyPr>
          <a:lstStyle/>
          <a:p>
            <a:pPr marL="3175" lvl="1"/>
            <a:r>
              <a:rPr lang="en-GB" dirty="0" smtClean="0"/>
              <a:t>Discussion on blog and elsewhere:</a:t>
            </a:r>
            <a:endParaRPr lang="en-GB" dirty="0"/>
          </a:p>
          <a:p>
            <a:pPr marL="360363" lvl="2" indent="-166688">
              <a:buClr>
                <a:schemeClr val="accent6"/>
              </a:buClr>
              <a:buFont typeface="Arial" pitchFamily="34" charset="0"/>
              <a:buChar char="•"/>
            </a:pPr>
            <a:r>
              <a:rPr lang="en-GB" sz="2000" dirty="0" smtClean="0"/>
              <a:t>Value of data to inform discussions on policies &amp; best practices</a:t>
            </a:r>
          </a:p>
          <a:p>
            <a:pPr marL="360363" lvl="2" indent="-166688">
              <a:buClr>
                <a:schemeClr val="accent6"/>
              </a:buClr>
              <a:buFont typeface="Arial" pitchFamily="34" charset="0"/>
              <a:buChar char="•"/>
            </a:pPr>
            <a:r>
              <a:rPr lang="en-GB" sz="2000" dirty="0" smtClean="0"/>
              <a:t>Difficulties in finding official channel(s)</a:t>
            </a:r>
          </a:p>
          <a:p>
            <a:pPr marL="360363" lvl="2" indent="-166688">
              <a:buClr>
                <a:schemeClr val="accent6"/>
              </a:buClr>
              <a:buFont typeface="Arial" pitchFamily="34" charset="0"/>
              <a:buChar char="•"/>
            </a:pPr>
            <a:r>
              <a:rPr lang="en-GB" sz="2000" dirty="0" smtClean="0"/>
              <a:t>Understanding differing usage patterns: do you follow others? do you respond?, …</a:t>
            </a:r>
          </a:p>
          <a:p>
            <a:pPr marL="360363" lvl="2" indent="-166688">
              <a:buClr>
                <a:schemeClr val="accent6"/>
              </a:buClr>
              <a:buFont typeface="Arial" pitchFamily="34" charset="0"/>
              <a:buChar char="•"/>
            </a:pPr>
            <a:r>
              <a:rPr lang="en-GB" sz="2000" dirty="0" smtClean="0"/>
              <a:t>Is Twitter a broadcast medium or an interactive discussion tool - or can it have multiple purposes?</a:t>
            </a:r>
          </a:p>
        </p:txBody>
      </p:sp>
      <p:sp>
        <p:nvSpPr>
          <p:cNvPr id="10" name="AutoShape 33">
            <a:hlinkClick r:id="rId6"/>
          </p:cNvPr>
          <p:cNvSpPr>
            <a:spLocks noChangeArrowheads="1"/>
          </p:cNvSpPr>
          <p:nvPr/>
        </p:nvSpPr>
        <p:spPr bwMode="auto">
          <a:xfrm>
            <a:off x="5663976" y="6492483"/>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1" name="AutoShape 33">
            <a:hlinkClick r:id="rId7"/>
          </p:cNvPr>
          <p:cNvSpPr>
            <a:spLocks noChangeArrowheads="1"/>
          </p:cNvSpPr>
          <p:nvPr/>
        </p:nvSpPr>
        <p:spPr bwMode="auto">
          <a:xfrm>
            <a:off x="6092642" y="6492483"/>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2" name="Oval 11"/>
          <p:cNvSpPr/>
          <p:nvPr/>
        </p:nvSpPr>
        <p:spPr bwMode="auto">
          <a:xfrm>
            <a:off x="9046955" y="0"/>
            <a:ext cx="110067" cy="110067"/>
          </a:xfrm>
          <a:prstGeom prst="ellipse">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9816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of iTunes in UK HEIs</a:t>
            </a:r>
            <a:endParaRPr lang="en-GB" dirty="0"/>
          </a:p>
        </p:txBody>
      </p:sp>
      <p:sp>
        <p:nvSpPr>
          <p:cNvPr id="3" name="Content Placeholder 2"/>
          <p:cNvSpPr>
            <a:spLocks noGrp="1"/>
          </p:cNvSpPr>
          <p:nvPr>
            <p:ph idx="1"/>
          </p:nvPr>
        </p:nvSpPr>
        <p:spPr>
          <a:xfrm>
            <a:off x="3445932" y="1196976"/>
            <a:ext cx="5621868" cy="2807758"/>
          </a:xfrm>
        </p:spPr>
        <p:txBody>
          <a:bodyPr/>
          <a:lstStyle/>
          <a:p>
            <a:pPr marL="0" indent="0">
              <a:buNone/>
            </a:pPr>
            <a:r>
              <a:rPr lang="en-GB" sz="2400" b="1" dirty="0" smtClean="0"/>
              <a:t>Oct 2010</a:t>
            </a:r>
            <a:r>
              <a:rPr lang="en-GB" sz="2400" dirty="0" smtClean="0"/>
              <a:t>: Survey of institutional use of </a:t>
            </a:r>
            <a:r>
              <a:rPr lang="en-GB" sz="2400" dirty="0" err="1" smtClean="0"/>
              <a:t>iTunesU</a:t>
            </a:r>
            <a:r>
              <a:rPr lang="en-GB" sz="2400" dirty="0" smtClean="0"/>
              <a:t> in 10 UK HEIs </a:t>
            </a:r>
          </a:p>
          <a:p>
            <a:pPr marL="0" indent="0">
              <a:buNone/>
            </a:pPr>
            <a:r>
              <a:rPr lang="en-GB" sz="2400" dirty="0" smtClean="0"/>
              <a:t>Observations showed differing emphases on benefits:</a:t>
            </a:r>
          </a:p>
          <a:p>
            <a:pPr marL="539750" lvl="1"/>
            <a:r>
              <a:rPr lang="en-GB" sz="2400" dirty="0" smtClean="0"/>
              <a:t>Popularity of service: “</a:t>
            </a:r>
            <a:r>
              <a:rPr lang="en-GB" sz="2400" i="1" dirty="0" smtClean="0"/>
              <a:t>Oxford has had over 3 million downloads from its iTunes U site</a:t>
            </a:r>
            <a:r>
              <a:rPr lang="en-GB" sz="2400" dirty="0" smtClean="0"/>
              <a:t>”</a:t>
            </a:r>
          </a:p>
          <a:p>
            <a:pPr marL="0" indent="0">
              <a:buNone/>
            </a:pPr>
            <a:endParaRPr lang="en-GB" sz="2400" dirty="0" smtClean="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16</a:t>
            </a:fld>
            <a:endParaRPr lang="en-US" altLang="en-US"/>
          </a:p>
        </p:txBody>
      </p:sp>
      <p:pic>
        <p:nvPicPr>
          <p:cNvPr id="327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926" b="6223"/>
          <a:stretch/>
        </p:blipFill>
        <p:spPr bwMode="auto">
          <a:xfrm>
            <a:off x="258762" y="1232958"/>
            <a:ext cx="3102503"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1134533" y="4064000"/>
            <a:ext cx="7848600" cy="270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888E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8888E2"/>
              </a:buClr>
              <a:buChar char="•"/>
              <a:defRPr sz="2800">
                <a:solidFill>
                  <a:schemeClr val="tx1"/>
                </a:solidFill>
                <a:latin typeface="+mn-lt"/>
              </a:defRPr>
            </a:lvl2pPr>
            <a:lvl3pPr marL="1143000" indent="-228600" algn="l" rtl="0" eaLnBrk="1" fontAlgn="base" hangingPunct="1">
              <a:spcBef>
                <a:spcPct val="20000"/>
              </a:spcBef>
              <a:spcAft>
                <a:spcPct val="0"/>
              </a:spcAft>
              <a:buClr>
                <a:srgbClr val="8888E2"/>
              </a:buClr>
              <a:buChar char="•"/>
              <a:defRPr sz="2400">
                <a:solidFill>
                  <a:schemeClr val="tx1"/>
                </a:solidFill>
                <a:latin typeface="+mn-lt"/>
              </a:defRPr>
            </a:lvl3pPr>
            <a:lvl4pPr marL="1600200" indent="-228600" algn="l" rtl="0" eaLnBrk="1" fontAlgn="base" hangingPunct="1">
              <a:spcBef>
                <a:spcPct val="20000"/>
              </a:spcBef>
              <a:spcAft>
                <a:spcPct val="0"/>
              </a:spcAft>
              <a:buClr>
                <a:srgbClr val="8888E2"/>
              </a:buClr>
              <a:buChar char="–"/>
              <a:defRPr sz="2000">
                <a:solidFill>
                  <a:schemeClr val="tx1"/>
                </a:solidFill>
                <a:latin typeface="+mn-lt"/>
              </a:defRPr>
            </a:lvl4pPr>
            <a:lvl5pPr marL="2057400" indent="-228600" algn="l" rtl="0" eaLnBrk="1" fontAlgn="base" hangingPunct="1">
              <a:spcBef>
                <a:spcPct val="20000"/>
              </a:spcBef>
              <a:spcAft>
                <a:spcPct val="0"/>
              </a:spcAft>
              <a:buClr>
                <a:srgbClr val="8888E2"/>
              </a:buClr>
              <a:buChar char="»"/>
              <a:defRPr sz="2000">
                <a:solidFill>
                  <a:schemeClr val="tx1"/>
                </a:solidFill>
                <a:latin typeface="+mn-lt"/>
              </a:defRPr>
            </a:lvl5pPr>
            <a:lvl6pPr marL="2514600" indent="-228600" algn="l" rtl="0" eaLnBrk="1" fontAlgn="base" hangingPunct="1">
              <a:spcBef>
                <a:spcPct val="20000"/>
              </a:spcBef>
              <a:spcAft>
                <a:spcPct val="0"/>
              </a:spcAft>
              <a:buClr>
                <a:srgbClr val="8888E2"/>
              </a:buClr>
              <a:buChar char="»"/>
              <a:defRPr sz="2000">
                <a:solidFill>
                  <a:schemeClr val="tx1"/>
                </a:solidFill>
                <a:latin typeface="+mn-lt"/>
              </a:defRPr>
            </a:lvl6pPr>
            <a:lvl7pPr marL="2971800" indent="-228600" algn="l" rtl="0" eaLnBrk="1" fontAlgn="base" hangingPunct="1">
              <a:spcBef>
                <a:spcPct val="20000"/>
              </a:spcBef>
              <a:spcAft>
                <a:spcPct val="0"/>
              </a:spcAft>
              <a:buClr>
                <a:srgbClr val="8888E2"/>
              </a:buClr>
              <a:buChar char="»"/>
              <a:defRPr sz="2000">
                <a:solidFill>
                  <a:schemeClr val="tx1"/>
                </a:solidFill>
                <a:latin typeface="+mn-lt"/>
              </a:defRPr>
            </a:lvl7pPr>
            <a:lvl8pPr marL="3429000" indent="-228600" algn="l" rtl="0" eaLnBrk="1" fontAlgn="base" hangingPunct="1">
              <a:spcBef>
                <a:spcPct val="20000"/>
              </a:spcBef>
              <a:spcAft>
                <a:spcPct val="0"/>
              </a:spcAft>
              <a:buClr>
                <a:srgbClr val="8888E2"/>
              </a:buClr>
              <a:buChar char="»"/>
              <a:defRPr sz="2000">
                <a:solidFill>
                  <a:schemeClr val="tx1"/>
                </a:solidFill>
                <a:latin typeface="+mn-lt"/>
              </a:defRPr>
            </a:lvl8pPr>
            <a:lvl9pPr marL="3886200" indent="-228600" algn="l" rtl="0" eaLnBrk="1" fontAlgn="base" hangingPunct="1">
              <a:spcBef>
                <a:spcPct val="20000"/>
              </a:spcBef>
              <a:spcAft>
                <a:spcPct val="0"/>
              </a:spcAft>
              <a:buClr>
                <a:srgbClr val="8888E2"/>
              </a:buClr>
              <a:buChar char="»"/>
              <a:defRPr sz="2000">
                <a:solidFill>
                  <a:schemeClr val="tx1"/>
                </a:solidFill>
                <a:latin typeface="+mn-lt"/>
              </a:defRPr>
            </a:lvl9pPr>
          </a:lstStyle>
          <a:p>
            <a:pPr marL="355600" lvl="1" indent="-261938"/>
            <a:r>
              <a:rPr lang="en-GB" sz="2400" dirty="0" smtClean="0"/>
              <a:t>Wide range of content: “</a:t>
            </a:r>
            <a:r>
              <a:rPr lang="en-GB" sz="2400" i="1" dirty="0" smtClean="0"/>
              <a:t>over 280 albums with content from over 136 courses”</a:t>
            </a:r>
            <a:r>
              <a:rPr lang="en-GB" sz="2400" dirty="0" smtClean="0"/>
              <a:t>, “</a:t>
            </a:r>
            <a:r>
              <a:rPr lang="en-GB" sz="2400" i="1" dirty="0" smtClean="0"/>
              <a:t>more than 400 audio and video podcasts</a:t>
            </a:r>
            <a:r>
              <a:rPr lang="en-GB" sz="2400" dirty="0" smtClean="0"/>
              <a:t>”</a:t>
            </a:r>
          </a:p>
          <a:p>
            <a:pPr marL="355600" lvl="1" indent="-261938"/>
            <a:r>
              <a:rPr lang="en-GB" sz="2400" dirty="0" smtClean="0"/>
              <a:t>Content available for free: “</a:t>
            </a:r>
            <a:r>
              <a:rPr lang="en-GB" sz="2400" i="1" dirty="0" smtClean="0"/>
              <a:t>you can download educational multimedia resources free of charge</a:t>
            </a:r>
            <a:r>
              <a:rPr lang="en-GB" sz="2400" dirty="0" smtClean="0"/>
              <a:t>”, “</a:t>
            </a:r>
            <a:r>
              <a:rPr lang="en-GB" sz="2400" i="1" dirty="0" smtClean="0"/>
              <a:t>you have access to hundreds of free educational video and audio podcasts</a:t>
            </a:r>
            <a:r>
              <a:rPr lang="en-GB" sz="2400" dirty="0" smtClean="0"/>
              <a:t>”, …</a:t>
            </a:r>
          </a:p>
          <a:p>
            <a:pPr marL="355600" lvl="1" indent="-193675"/>
            <a:endParaRPr lang="en-GB" sz="2400" dirty="0" smtClean="0"/>
          </a:p>
          <a:p>
            <a:pPr marL="355600" lvl="1" indent="-193675"/>
            <a:endParaRPr lang="en-GB" sz="2400" dirty="0"/>
          </a:p>
        </p:txBody>
      </p:sp>
      <p:sp>
        <p:nvSpPr>
          <p:cNvPr id="7" name="AutoShape 33">
            <a:hlinkClick r:id="rId4"/>
          </p:cNvPr>
          <p:cNvSpPr>
            <a:spLocks noChangeArrowheads="1"/>
          </p:cNvSpPr>
          <p:nvPr/>
        </p:nvSpPr>
        <p:spPr bwMode="auto">
          <a:xfrm>
            <a:off x="6848110" y="1661904"/>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8" name="Oval 7"/>
          <p:cNvSpPr/>
          <p:nvPr/>
        </p:nvSpPr>
        <p:spPr bwMode="auto">
          <a:xfrm>
            <a:off x="9046955" y="0"/>
            <a:ext cx="110067" cy="110067"/>
          </a:xfrm>
          <a:prstGeom prst="ellipse">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67900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a:t>
            </a:r>
            <a:r>
              <a:rPr lang="en-GB" dirty="0" smtClean="0"/>
              <a:t>YouTube in </a:t>
            </a:r>
            <a:r>
              <a:rPr lang="en-GB" dirty="0"/>
              <a:t>UK HEIs</a:t>
            </a:r>
          </a:p>
        </p:txBody>
      </p:sp>
      <p:sp>
        <p:nvSpPr>
          <p:cNvPr id="3" name="Content Placeholder 2"/>
          <p:cNvSpPr>
            <a:spLocks noGrp="1"/>
          </p:cNvSpPr>
          <p:nvPr>
            <p:ph idx="1"/>
          </p:nvPr>
        </p:nvSpPr>
        <p:spPr>
          <a:xfrm>
            <a:off x="1187449" y="1196976"/>
            <a:ext cx="7893064" cy="843491"/>
          </a:xfrm>
        </p:spPr>
        <p:txBody>
          <a:bodyPr/>
          <a:lstStyle/>
          <a:p>
            <a:pPr marL="0" indent="0">
              <a:buNone/>
            </a:pPr>
            <a:r>
              <a:rPr lang="en-GB" sz="2400" b="1" dirty="0" smtClean="0"/>
              <a:t>Oct 2010</a:t>
            </a:r>
            <a:r>
              <a:rPr lang="en-GB" sz="2400" dirty="0" smtClean="0"/>
              <a:t>: Survey of official YouTube </a:t>
            </a:r>
            <a:r>
              <a:rPr lang="en-GB" sz="2400" dirty="0" err="1" smtClean="0"/>
              <a:t>Edu</a:t>
            </a:r>
            <a:r>
              <a:rPr lang="en-GB" sz="2400" dirty="0" smtClean="0"/>
              <a:t> accounts in 15 UK HEIs</a:t>
            </a:r>
            <a:endParaRPr lang="en-GB" sz="24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17</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553" y="1977231"/>
            <a:ext cx="7763959" cy="3801006"/>
          </a:xfrm>
          <a:prstGeom prst="rect">
            <a:avLst/>
          </a:prstGeom>
        </p:spPr>
      </p:pic>
      <p:sp>
        <p:nvSpPr>
          <p:cNvPr id="6" name="TextBox 5"/>
          <p:cNvSpPr txBox="1"/>
          <p:nvPr/>
        </p:nvSpPr>
        <p:spPr>
          <a:xfrm>
            <a:off x="1253067" y="5856700"/>
            <a:ext cx="7745654" cy="707886"/>
          </a:xfrm>
          <a:prstGeom prst="rect">
            <a:avLst/>
          </a:prstGeom>
          <a:noFill/>
        </p:spPr>
        <p:txBody>
          <a:bodyPr wrap="square" rtlCol="0">
            <a:spAutoFit/>
          </a:bodyPr>
          <a:lstStyle/>
          <a:p>
            <a:pPr marL="177800" indent="-177800">
              <a:buClr>
                <a:schemeClr val="accent6"/>
              </a:buClr>
              <a:buFont typeface="Arial" pitchFamily="34" charset="0"/>
              <a:buChar char="•"/>
            </a:pPr>
            <a:r>
              <a:rPr lang="en-GB" sz="2000" dirty="0" smtClean="0"/>
              <a:t>Little evidence of community discussions taking place</a:t>
            </a:r>
          </a:p>
          <a:p>
            <a:pPr marL="177800" indent="-177800">
              <a:buClr>
                <a:schemeClr val="accent6"/>
              </a:buClr>
              <a:buFont typeface="Arial" pitchFamily="34" charset="0"/>
              <a:buChar char="•"/>
            </a:pPr>
            <a:r>
              <a:rPr lang="en-GB" sz="2000" dirty="0" smtClean="0"/>
              <a:t>Figures need to be related to creation date (importance of trends)</a:t>
            </a:r>
            <a:endParaRPr lang="en-GB" sz="2000" dirty="0"/>
          </a:p>
        </p:txBody>
      </p:sp>
      <p:sp>
        <p:nvSpPr>
          <p:cNvPr id="7" name="AutoShape 33">
            <a:hlinkClick r:id="rId4"/>
          </p:cNvPr>
          <p:cNvSpPr>
            <a:spLocks noChangeArrowheads="1"/>
          </p:cNvSpPr>
          <p:nvPr/>
        </p:nvSpPr>
        <p:spPr bwMode="auto">
          <a:xfrm>
            <a:off x="2614247" y="1659627"/>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8" name="Oval 7"/>
          <p:cNvSpPr/>
          <p:nvPr/>
        </p:nvSpPr>
        <p:spPr bwMode="auto">
          <a:xfrm>
            <a:off x="9046955" y="0"/>
            <a:ext cx="110067" cy="110067"/>
          </a:xfrm>
          <a:prstGeom prst="ellipse">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54819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Reflections</a:t>
            </a:r>
            <a:endParaRPr lang="en-GB" dirty="0"/>
          </a:p>
        </p:txBody>
      </p:sp>
      <p:sp>
        <p:nvSpPr>
          <p:cNvPr id="3" name="Content Placeholder 2"/>
          <p:cNvSpPr>
            <a:spLocks noGrp="1"/>
          </p:cNvSpPr>
          <p:nvPr>
            <p:ph idx="1"/>
          </p:nvPr>
        </p:nvSpPr>
        <p:spPr>
          <a:xfrm>
            <a:off x="1187449" y="1196975"/>
            <a:ext cx="7812617" cy="5474758"/>
          </a:xfrm>
        </p:spPr>
        <p:txBody>
          <a:bodyPr/>
          <a:lstStyle/>
          <a:p>
            <a:pPr marL="0" indent="0">
              <a:buNone/>
            </a:pPr>
            <a:r>
              <a:rPr lang="en-GB" sz="2400" dirty="0" smtClean="0"/>
              <a:t>Approaches:</a:t>
            </a:r>
          </a:p>
          <a:p>
            <a:pPr lvl="1"/>
            <a:r>
              <a:rPr lang="en-GB" sz="2400" dirty="0" smtClean="0"/>
              <a:t>Informing sector </a:t>
            </a:r>
          </a:p>
          <a:p>
            <a:pPr lvl="1"/>
            <a:r>
              <a:rPr lang="en-GB" sz="2400" dirty="0" smtClean="0"/>
              <a:t>Understanding sector </a:t>
            </a:r>
          </a:p>
          <a:p>
            <a:pPr lvl="1"/>
            <a:r>
              <a:rPr lang="en-GB" sz="2400" dirty="0" smtClean="0"/>
              <a:t>Understanding best practices</a:t>
            </a:r>
          </a:p>
          <a:p>
            <a:pPr lvl="1"/>
            <a:r>
              <a:rPr lang="en-GB" sz="2400" dirty="0" smtClean="0"/>
              <a:t>Providing forum for informed discussion and debate </a:t>
            </a:r>
          </a:p>
          <a:p>
            <a:pPr marL="0" indent="0">
              <a:buNone/>
            </a:pPr>
            <a:r>
              <a:rPr lang="en-GB" sz="2400" dirty="0" smtClean="0"/>
              <a:t>But</a:t>
            </a:r>
          </a:p>
          <a:p>
            <a:pPr lvl="1"/>
            <a:r>
              <a:rPr lang="en-GB" sz="2400" dirty="0" smtClean="0"/>
              <a:t>Value dependent on purpose</a:t>
            </a:r>
          </a:p>
          <a:p>
            <a:pPr lvl="1"/>
            <a:r>
              <a:rPr lang="en-GB" sz="2400" dirty="0" smtClean="0"/>
              <a:t>Purposes may differ</a:t>
            </a:r>
          </a:p>
          <a:p>
            <a:pPr lvl="1"/>
            <a:r>
              <a:rPr lang="en-GB" sz="2400" dirty="0" smtClean="0"/>
              <a:t>Institutions differ; resources invested differ; therefore league tables flawed  </a:t>
            </a:r>
          </a:p>
          <a:p>
            <a:pPr lvl="1"/>
            <a:r>
              <a:rPr lang="en-GB" sz="2400" dirty="0" smtClean="0"/>
              <a:t>Need for this work but need to relate metrics to value</a:t>
            </a:r>
            <a:endParaRPr lang="en-GB" sz="24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18</a:t>
            </a:fld>
            <a:endParaRPr lang="en-US" altLang="en-US"/>
          </a:p>
        </p:txBody>
      </p:sp>
    </p:spTree>
    <p:extLst>
      <p:ext uri="{BB962C8B-B14F-4D97-AF65-F5344CB8AC3E}">
        <p14:creationId xmlns:p14="http://schemas.microsoft.com/office/powerpoint/2010/main" val="392092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Risks of Doing Nothing</a:t>
            </a:r>
            <a:endParaRPr lang="en-GB" sz="2800" dirty="0"/>
          </a:p>
        </p:txBody>
      </p:sp>
      <p:sp>
        <p:nvSpPr>
          <p:cNvPr id="3" name="Content Placeholder 2"/>
          <p:cNvSpPr>
            <a:spLocks noGrp="1"/>
          </p:cNvSpPr>
          <p:nvPr>
            <p:ph idx="1"/>
          </p:nvPr>
        </p:nvSpPr>
        <p:spPr>
          <a:xfrm>
            <a:off x="5621867" y="601133"/>
            <a:ext cx="3462866" cy="5918200"/>
          </a:xfrm>
        </p:spPr>
        <p:txBody>
          <a:bodyPr/>
          <a:lstStyle/>
          <a:p>
            <a:pPr marL="0" indent="0">
              <a:buNone/>
            </a:pPr>
            <a:r>
              <a:rPr lang="en-GB" sz="2000" dirty="0" smtClean="0"/>
              <a:t>Daily Telegraph, April 2011</a:t>
            </a:r>
          </a:p>
          <a:p>
            <a:pPr marL="449263" lvl="1" indent="-261938"/>
            <a:r>
              <a:rPr lang="en-GB" sz="2000" dirty="0" smtClean="0"/>
              <a:t>Data obtained via FOI</a:t>
            </a:r>
          </a:p>
          <a:p>
            <a:pPr marL="449263" lvl="1" indent="-261938"/>
            <a:r>
              <a:rPr lang="en-GB" sz="2000" dirty="0"/>
              <a:t>“</a:t>
            </a:r>
            <a:r>
              <a:rPr lang="en-GB" sz="2000" i="1" dirty="0"/>
              <a:t>the average spending on the maintenance of a University Web site is £</a:t>
            </a:r>
            <a:r>
              <a:rPr lang="en-GB" sz="2000" i="1" dirty="0" smtClean="0"/>
              <a:t>60,375 pa</a:t>
            </a:r>
            <a:r>
              <a:rPr lang="en-GB" sz="2000" dirty="0" smtClean="0"/>
              <a:t>”</a:t>
            </a:r>
          </a:p>
          <a:p>
            <a:pPr marL="0" indent="-212725">
              <a:buNone/>
            </a:pPr>
            <a:r>
              <a:rPr lang="en-GB" sz="2000" dirty="0" smtClean="0"/>
              <a:t>Response on blogs:</a:t>
            </a:r>
          </a:p>
          <a:p>
            <a:pPr marL="449263" lvl="1" indent="-261938"/>
            <a:r>
              <a:rPr lang="en-GB" sz="2000" dirty="0" smtClean="0"/>
              <a:t>“</a:t>
            </a:r>
            <a:r>
              <a:rPr lang="en-GB" sz="2000" i="1" dirty="0" smtClean="0"/>
              <a:t>Wow that’s cheap!</a:t>
            </a:r>
            <a:r>
              <a:rPr lang="en-GB" sz="2000" dirty="0" smtClean="0"/>
              <a:t>”: discussion of flaws in methodology</a:t>
            </a:r>
          </a:p>
          <a:p>
            <a:pPr marL="449263" lvl="1" indent="-261938"/>
            <a:r>
              <a:rPr lang="en-GB" sz="2000" dirty="0"/>
              <a:t>“</a:t>
            </a:r>
            <a:r>
              <a:rPr lang="en-GB" sz="2000" i="1" dirty="0"/>
              <a:t>As the web is the number </a:t>
            </a:r>
            <a:r>
              <a:rPr lang="en-GB" sz="2000" i="1" dirty="0" smtClean="0"/>
              <a:t>1 way </a:t>
            </a:r>
            <a:r>
              <a:rPr lang="en-GB" sz="2000" i="1" dirty="0"/>
              <a:t>of recruiting students </a:t>
            </a:r>
            <a:r>
              <a:rPr lang="en-GB" sz="2000" i="1" dirty="0" smtClean="0"/>
              <a:t>… investment </a:t>
            </a:r>
            <a:r>
              <a:rPr lang="en-GB" sz="2000" i="1" dirty="0"/>
              <a:t>is too low. </a:t>
            </a:r>
            <a:r>
              <a:rPr lang="en-GB" sz="2000" i="1" dirty="0" smtClean="0"/>
              <a:t>.. article highlights Universities </a:t>
            </a:r>
            <a:r>
              <a:rPr lang="en-GB" sz="2000" i="1" dirty="0"/>
              <a:t>aren't investing enough on </a:t>
            </a:r>
            <a:r>
              <a:rPr lang="en-GB" sz="2000" i="1" dirty="0" smtClean="0"/>
              <a:t>web </a:t>
            </a:r>
            <a:r>
              <a:rPr lang="en-GB" sz="2000" i="1" dirty="0"/>
              <a:t>presence</a:t>
            </a:r>
            <a:r>
              <a:rPr lang="en-GB" sz="2000" i="1" dirty="0" smtClean="0"/>
              <a:t>.</a:t>
            </a:r>
            <a:r>
              <a:rPr lang="en-GB" sz="2000" dirty="0" smtClean="0"/>
              <a:t>”</a:t>
            </a:r>
            <a:endParaRPr lang="en-GB" sz="20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19</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89533" cy="6858000"/>
          </a:xfrm>
          <a:prstGeom prst="rect">
            <a:avLst/>
          </a:prstGeom>
        </p:spPr>
      </p:pic>
      <p:sp>
        <p:nvSpPr>
          <p:cNvPr id="7" name="AutoShape 33">
            <a:hlinkClick r:id="rId4"/>
          </p:cNvPr>
          <p:cNvSpPr>
            <a:spLocks noChangeArrowheads="1"/>
          </p:cNvSpPr>
          <p:nvPr/>
        </p:nvSpPr>
        <p:spPr bwMode="auto">
          <a:xfrm>
            <a:off x="8689346" y="1109779"/>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8" name="AutoShape 33">
            <a:hlinkClick r:id="rId4"/>
          </p:cNvPr>
          <p:cNvSpPr>
            <a:spLocks noChangeArrowheads="1"/>
          </p:cNvSpPr>
          <p:nvPr/>
        </p:nvSpPr>
        <p:spPr bwMode="auto">
          <a:xfrm>
            <a:off x="7825746" y="3683161"/>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9" name="AutoShape 33">
            <a:hlinkClick r:id="rId4"/>
          </p:cNvPr>
          <p:cNvSpPr>
            <a:spLocks noChangeArrowheads="1"/>
          </p:cNvSpPr>
          <p:nvPr/>
        </p:nvSpPr>
        <p:spPr bwMode="auto">
          <a:xfrm>
            <a:off x="8540914" y="4089560"/>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Tree>
    <p:extLst>
      <p:ext uri="{BB962C8B-B14F-4D97-AF65-F5344CB8AC3E}">
        <p14:creationId xmlns:p14="http://schemas.microsoft.com/office/powerpoint/2010/main" val="2632787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8CD832F-AFEB-4B74-9BCE-68E7BFEDFEF7}" type="slidenum">
              <a:rPr lang="en-US" altLang="en-US" sz="1600" smtClean="0"/>
              <a:pPr eaLnBrk="1" hangingPunct="1"/>
              <a:t>2</a:t>
            </a:fld>
            <a:endParaRPr lang="en-US" altLang="en-US" sz="1600" smtClean="0"/>
          </a:p>
        </p:txBody>
      </p:sp>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6" name="Slide Number Placeholder 3"/>
          <p:cNvSpPr txBox="1">
            <a:spLocks/>
          </p:cNvSpPr>
          <p:nvPr/>
        </p:nvSpPr>
        <p:spPr bwMode="auto">
          <a:xfrm>
            <a:off x="-188913" y="6386513"/>
            <a:ext cx="549276"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CEBF0A7F-F5D8-4642-9A71-F1D8B4C9E887}" type="slidenum">
              <a:rPr lang="en-US" altLang="en-US" sz="1600"/>
              <a:pPr algn="r" eaLnBrk="1" hangingPunct="1"/>
              <a:t>2</a:t>
            </a:fld>
            <a:endParaRPr lang="en-US" altLang="en-US" sz="1600"/>
          </a:p>
        </p:txBody>
      </p:sp>
      <p:sp>
        <p:nvSpPr>
          <p:cNvPr id="3077" name="AutoShape 1"/>
          <p:cNvSpPr>
            <a:spLocks/>
          </p:cNvSpPr>
          <p:nvPr/>
        </p:nvSpPr>
        <p:spPr bwMode="auto">
          <a:xfrm>
            <a:off x="0" y="0"/>
            <a:ext cx="9144000" cy="6858000"/>
          </a:xfrm>
          <a:prstGeom prst="roundRect">
            <a:avLst>
              <a:gd name="adj" fmla="val 2356"/>
            </a:avLst>
          </a:prstGeom>
          <a:gradFill rotWithShape="0">
            <a:gsLst>
              <a:gs pos="0">
                <a:srgbClr val="037F1B">
                  <a:alpha val="68999"/>
                </a:srgbClr>
              </a:gs>
              <a:gs pos="100000">
                <a:srgbClr val="FFFFFF">
                  <a:alpha val="68999"/>
                </a:srgbClr>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US" sz="2000"/>
          </a:p>
        </p:txBody>
      </p:sp>
      <p:sp>
        <p:nvSpPr>
          <p:cNvPr id="3078" name="Oval 2"/>
          <p:cNvSpPr>
            <a:spLocks/>
          </p:cNvSpPr>
          <p:nvPr/>
        </p:nvSpPr>
        <p:spPr bwMode="auto">
          <a:xfrm>
            <a:off x="2678113" y="2387600"/>
            <a:ext cx="715962" cy="774700"/>
          </a:xfrm>
          <a:prstGeom prst="ellipse">
            <a:avLst/>
          </a:prstGeom>
          <a:solidFill>
            <a:schemeClr val="accent1"/>
          </a:solidFill>
          <a:ln w="76200">
            <a:solidFill>
              <a:schemeClr val="tx1"/>
            </a:solidFill>
            <a:round/>
            <a:headEnd/>
            <a:tailEnd/>
          </a:ln>
        </p:spPr>
        <p:txBody>
          <a:bodyPr lIns="0" tIns="0" rIns="0" bIns="0"/>
          <a:lstStyle/>
          <a:p>
            <a:pPr algn="ctr"/>
            <a:endParaRPr lang="en-US" sz="2000"/>
          </a:p>
        </p:txBody>
      </p:sp>
      <p:sp>
        <p:nvSpPr>
          <p:cNvPr id="3079" name="Oval 3"/>
          <p:cNvSpPr>
            <a:spLocks/>
          </p:cNvSpPr>
          <p:nvPr/>
        </p:nvSpPr>
        <p:spPr bwMode="auto">
          <a:xfrm>
            <a:off x="1700213" y="2387600"/>
            <a:ext cx="703262" cy="762000"/>
          </a:xfrm>
          <a:prstGeom prst="ellipse">
            <a:avLst/>
          </a:prstGeom>
          <a:solidFill>
            <a:schemeClr val="accent1"/>
          </a:solidFill>
          <a:ln w="76200">
            <a:solidFill>
              <a:schemeClr val="tx1"/>
            </a:solidFill>
            <a:round/>
            <a:headEnd/>
            <a:tailEnd/>
          </a:ln>
        </p:spPr>
        <p:txBody>
          <a:bodyPr lIns="0" tIns="0" rIns="0" bIns="0"/>
          <a:lstStyle/>
          <a:p>
            <a:pPr algn="ctr"/>
            <a:endParaRPr lang="en-US" sz="2000"/>
          </a:p>
        </p:txBody>
      </p:sp>
      <p:sp>
        <p:nvSpPr>
          <p:cNvPr id="3080" name="Oval 4"/>
          <p:cNvSpPr>
            <a:spLocks/>
          </p:cNvSpPr>
          <p:nvPr/>
        </p:nvSpPr>
        <p:spPr bwMode="auto">
          <a:xfrm>
            <a:off x="760413" y="2387600"/>
            <a:ext cx="703262" cy="762000"/>
          </a:xfrm>
          <a:prstGeom prst="ellipse">
            <a:avLst/>
          </a:prstGeom>
          <a:solidFill>
            <a:schemeClr val="accent1"/>
          </a:solidFill>
          <a:ln w="76200">
            <a:solidFill>
              <a:schemeClr val="tx1"/>
            </a:solidFill>
            <a:round/>
            <a:headEnd/>
            <a:tailEnd/>
          </a:ln>
        </p:spPr>
        <p:txBody>
          <a:bodyPr lIns="0" tIns="0" rIns="0" bIns="0"/>
          <a:lstStyle/>
          <a:p>
            <a:pPr algn="ctr"/>
            <a:endParaRPr lang="en-US" sz="2000"/>
          </a:p>
        </p:txBody>
      </p:sp>
      <p:pic>
        <p:nvPicPr>
          <p:cNvPr id="308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2430463"/>
            <a:ext cx="633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1295400"/>
            <a:ext cx="76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1295400"/>
            <a:ext cx="76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4"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650" y="2424113"/>
            <a:ext cx="598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085" name="Group 9"/>
          <p:cNvGrpSpPr>
            <a:grpSpLocks/>
          </p:cNvGrpSpPr>
          <p:nvPr/>
        </p:nvGrpSpPr>
        <p:grpSpPr bwMode="auto">
          <a:xfrm>
            <a:off x="1687513" y="3492500"/>
            <a:ext cx="715962" cy="774700"/>
            <a:chOff x="0" y="0"/>
            <a:chExt cx="488" cy="488"/>
          </a:xfrm>
        </p:grpSpPr>
        <p:sp>
          <p:nvSpPr>
            <p:cNvPr id="3104" name="Oval 10"/>
            <p:cNvSpPr>
              <a:spLocks/>
            </p:cNvSpPr>
            <p:nvPr/>
          </p:nvSpPr>
          <p:spPr bwMode="auto">
            <a:xfrm>
              <a:off x="0" y="0"/>
              <a:ext cx="488" cy="48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US" sz="2000"/>
            </a:p>
          </p:txBody>
        </p:sp>
        <p:pic>
          <p:nvPicPr>
            <p:cNvPr id="310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 y="4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086" name="Group 12"/>
          <p:cNvGrpSpPr>
            <a:grpSpLocks/>
          </p:cNvGrpSpPr>
          <p:nvPr/>
        </p:nvGrpSpPr>
        <p:grpSpPr bwMode="auto">
          <a:xfrm>
            <a:off x="2678113" y="3492500"/>
            <a:ext cx="715962" cy="774700"/>
            <a:chOff x="0" y="0"/>
            <a:chExt cx="488" cy="488"/>
          </a:xfrm>
        </p:grpSpPr>
        <p:pic>
          <p:nvPicPr>
            <p:cNvPr id="3102"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 y="4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03" name="Oval 14"/>
            <p:cNvSpPr>
              <a:spLocks/>
            </p:cNvSpPr>
            <p:nvPr/>
          </p:nvSpPr>
          <p:spPr bwMode="auto">
            <a:xfrm>
              <a:off x="0" y="0"/>
              <a:ext cx="488" cy="48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US" sz="2000"/>
            </a:p>
          </p:txBody>
        </p:sp>
      </p:grpSp>
      <p:grpSp>
        <p:nvGrpSpPr>
          <p:cNvPr id="3087" name="Group 15"/>
          <p:cNvGrpSpPr>
            <a:grpSpLocks/>
          </p:cNvGrpSpPr>
          <p:nvPr/>
        </p:nvGrpSpPr>
        <p:grpSpPr bwMode="auto">
          <a:xfrm>
            <a:off x="747713" y="3492500"/>
            <a:ext cx="715962" cy="774700"/>
            <a:chOff x="0" y="0"/>
            <a:chExt cx="488" cy="488"/>
          </a:xfrm>
        </p:grpSpPr>
        <p:pic>
          <p:nvPicPr>
            <p:cNvPr id="310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 y="4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01" name="Oval 17"/>
            <p:cNvSpPr>
              <a:spLocks/>
            </p:cNvSpPr>
            <p:nvPr/>
          </p:nvSpPr>
          <p:spPr bwMode="auto">
            <a:xfrm>
              <a:off x="0" y="0"/>
              <a:ext cx="488" cy="48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US" sz="2000"/>
            </a:p>
          </p:txBody>
        </p:sp>
      </p:grpSp>
      <p:pic>
        <p:nvPicPr>
          <p:cNvPr id="3088" name="Picture 1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4313" y="2532063"/>
            <a:ext cx="5746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89" name="Rectangle 19"/>
          <p:cNvSpPr>
            <a:spLocks/>
          </p:cNvSpPr>
          <p:nvPr/>
        </p:nvSpPr>
        <p:spPr bwMode="auto">
          <a:xfrm>
            <a:off x="119063" y="365125"/>
            <a:ext cx="68913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4800"/>
              <a:t>You are free to:</a:t>
            </a:r>
          </a:p>
        </p:txBody>
      </p:sp>
      <p:sp>
        <p:nvSpPr>
          <p:cNvPr id="3090" name="Rectangle 20"/>
          <p:cNvSpPr>
            <a:spLocks/>
          </p:cNvSpPr>
          <p:nvPr/>
        </p:nvSpPr>
        <p:spPr bwMode="auto">
          <a:xfrm>
            <a:off x="3760788" y="1554163"/>
            <a:ext cx="368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2000"/>
              <a:t>copy, share, adapt, or re-mix;</a:t>
            </a:r>
          </a:p>
        </p:txBody>
      </p:sp>
      <p:sp>
        <p:nvSpPr>
          <p:cNvPr id="3091" name="Rectangle 21"/>
          <p:cNvSpPr>
            <a:spLocks/>
          </p:cNvSpPr>
          <p:nvPr/>
        </p:nvSpPr>
        <p:spPr bwMode="auto">
          <a:xfrm>
            <a:off x="3760788" y="2595563"/>
            <a:ext cx="3640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2000"/>
              <a:t>photograph, film, or broadcast;</a:t>
            </a:r>
          </a:p>
        </p:txBody>
      </p:sp>
      <p:sp>
        <p:nvSpPr>
          <p:cNvPr id="3092" name="Rectangle 22"/>
          <p:cNvSpPr>
            <a:spLocks/>
          </p:cNvSpPr>
          <p:nvPr/>
        </p:nvSpPr>
        <p:spPr bwMode="auto">
          <a:xfrm>
            <a:off x="3760788" y="3725863"/>
            <a:ext cx="377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2000"/>
              <a:t>blog, live-blog, or post video of</a:t>
            </a:r>
          </a:p>
        </p:txBody>
      </p:sp>
      <p:sp>
        <p:nvSpPr>
          <p:cNvPr id="3093" name="Rectangle 23"/>
          <p:cNvSpPr>
            <a:spLocks/>
          </p:cNvSpPr>
          <p:nvPr/>
        </p:nvSpPr>
        <p:spPr bwMode="auto">
          <a:xfrm>
            <a:off x="138113" y="4418013"/>
            <a:ext cx="81994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4400"/>
              <a:t>this presentation provided that:</a:t>
            </a:r>
          </a:p>
        </p:txBody>
      </p:sp>
      <p:pic>
        <p:nvPicPr>
          <p:cNvPr id="3094"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8" y="5265738"/>
            <a:ext cx="7635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95" name="Rectangle 25"/>
          <p:cNvSpPr>
            <a:spLocks/>
          </p:cNvSpPr>
          <p:nvPr/>
        </p:nvSpPr>
        <p:spPr bwMode="auto">
          <a:xfrm>
            <a:off x="1169988" y="5292725"/>
            <a:ext cx="67643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just"/>
            <a:r>
              <a:rPr lang="en-GB" sz="2000"/>
              <a:t>You attribute the work to its author and respect the rights and licences associated with its components.</a:t>
            </a:r>
          </a:p>
        </p:txBody>
      </p:sp>
      <p:sp>
        <p:nvSpPr>
          <p:cNvPr id="3096" name="TextBox 31"/>
          <p:cNvSpPr txBox="1">
            <a:spLocks noChangeArrowheads="1"/>
          </p:cNvSpPr>
          <p:nvPr/>
        </p:nvSpPr>
        <p:spPr bwMode="auto">
          <a:xfrm>
            <a:off x="5260975" y="0"/>
            <a:ext cx="3883025"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2000"/>
              <a:t>Idea from Cameron Neylon</a:t>
            </a:r>
          </a:p>
        </p:txBody>
      </p:sp>
      <p:sp>
        <p:nvSpPr>
          <p:cNvPr id="3097" name="AutoShape 29">
            <a:hlinkClick r:id="rId12"/>
          </p:cNvPr>
          <p:cNvSpPr>
            <a:spLocks noChangeArrowheads="1"/>
          </p:cNvSpPr>
          <p:nvPr/>
        </p:nvSpPr>
        <p:spPr bwMode="auto">
          <a:xfrm>
            <a:off x="8458200" y="127000"/>
            <a:ext cx="268288" cy="193675"/>
          </a:xfrm>
          <a:prstGeom prst="rightArrow">
            <a:avLst>
              <a:gd name="adj1" fmla="val 50000"/>
              <a:gd name="adj2" fmla="val 3670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98" name="TextBox 26"/>
          <p:cNvSpPr txBox="1">
            <a:spLocks noChangeArrowheads="1"/>
          </p:cNvSpPr>
          <p:nvPr/>
        </p:nvSpPr>
        <p:spPr bwMode="auto">
          <a:xfrm>
            <a:off x="376238" y="6211888"/>
            <a:ext cx="8705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1200"/>
              <a:t>Slide Concept by Cameron Neylon, who has waived all copyright and related or neighbouring rights. This slide only </a:t>
            </a:r>
            <a:r>
              <a:rPr lang="en-GB" sz="1200" b="1"/>
              <a:t>CCZero</a:t>
            </a:r>
            <a:r>
              <a:rPr lang="en-GB" sz="1200"/>
              <a:t>.</a:t>
            </a:r>
          </a:p>
          <a:p>
            <a:pPr eaLnBrk="1" hangingPunct="1"/>
            <a:r>
              <a:rPr lang="en-GB" sz="1200"/>
              <a:t>Social Media Icons adapted with permission from originals by Christopher Ross. Original images are available under GPL at:</a:t>
            </a:r>
          </a:p>
          <a:p>
            <a:pPr eaLnBrk="1" hangingPunct="1"/>
            <a:r>
              <a:rPr lang="en-GB" sz="1200" u="sng">
                <a:solidFill>
                  <a:srgbClr val="0000FF"/>
                </a:solidFill>
                <a:latin typeface="Consolas" pitchFamily="-65" charset="0"/>
              </a:rPr>
              <a:t>http://www.thisismyurl.com/free-downloads/15-free-speech-bubble-icons-for-popular-websites</a:t>
            </a:r>
            <a:r>
              <a:rPr lang="en-GB" sz="1200"/>
              <a:t> </a:t>
            </a:r>
          </a:p>
        </p:txBody>
      </p:sp>
      <p:sp>
        <p:nvSpPr>
          <p:cNvPr id="3099" name="AutoShape 29">
            <a:hlinkClick r:id="rId13"/>
          </p:cNvPr>
          <p:cNvSpPr>
            <a:spLocks noChangeArrowheads="1"/>
          </p:cNvSpPr>
          <p:nvPr/>
        </p:nvSpPr>
        <p:spPr bwMode="auto">
          <a:xfrm>
            <a:off x="8748713" y="127000"/>
            <a:ext cx="268287" cy="193675"/>
          </a:xfrm>
          <a:prstGeom prst="rightArrow">
            <a:avLst>
              <a:gd name="adj1" fmla="val 50000"/>
              <a:gd name="adj2" fmla="val 3670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260350"/>
            <a:ext cx="7804150" cy="668338"/>
          </a:xfrm>
        </p:spPr>
        <p:txBody>
          <a:bodyPr/>
          <a:lstStyle/>
          <a:p>
            <a:r>
              <a:rPr lang="en-GB" dirty="0" smtClean="0"/>
              <a:t>Article on University-Website Cost is Unbalanced</a:t>
            </a:r>
            <a:endParaRPr lang="en-GB" dirty="0"/>
          </a:p>
        </p:txBody>
      </p:sp>
      <p:sp>
        <p:nvSpPr>
          <p:cNvPr id="3" name="Content Placeholder 2"/>
          <p:cNvSpPr>
            <a:spLocks noGrp="1"/>
          </p:cNvSpPr>
          <p:nvPr>
            <p:ph idx="1"/>
          </p:nvPr>
        </p:nvSpPr>
        <p:spPr>
          <a:xfrm>
            <a:off x="1187449" y="1422400"/>
            <a:ext cx="7863417" cy="4826000"/>
          </a:xfrm>
        </p:spPr>
        <p:txBody>
          <a:bodyPr/>
          <a:lstStyle/>
          <a:p>
            <a:pPr marL="0" indent="0">
              <a:buNone/>
            </a:pPr>
            <a:r>
              <a:rPr lang="en-GB" sz="2400" dirty="0" smtClean="0"/>
              <a:t>Flaws in methodology describe on sidspace.info:</a:t>
            </a:r>
          </a:p>
          <a:p>
            <a:pPr lvl="1"/>
            <a:r>
              <a:rPr lang="en-GB" sz="2400" dirty="0"/>
              <a:t>The article </a:t>
            </a:r>
            <a:r>
              <a:rPr lang="en-GB" sz="2400" dirty="0" smtClean="0"/>
              <a:t>takes </a:t>
            </a:r>
            <a:r>
              <a:rPr lang="en-GB" sz="2400" dirty="0"/>
              <a:t>one data set;  expenditure on website development </a:t>
            </a:r>
            <a:r>
              <a:rPr lang="en-GB" sz="2400" dirty="0" smtClean="0"/>
              <a:t>&amp; places </a:t>
            </a:r>
            <a:r>
              <a:rPr lang="en-GB" sz="2400" dirty="0"/>
              <a:t>it as a cost on a single value proposition; student experience, without considering to </a:t>
            </a:r>
            <a:r>
              <a:rPr lang="en-GB" sz="2400" dirty="0" smtClean="0"/>
              <a:t>monetise </a:t>
            </a:r>
            <a:r>
              <a:rPr lang="en-GB" sz="2400" dirty="0"/>
              <a:t>the other important purposes of the university website. </a:t>
            </a:r>
            <a:endParaRPr lang="en-GB" sz="2400" dirty="0" smtClean="0"/>
          </a:p>
          <a:p>
            <a:pPr lvl="1"/>
            <a:r>
              <a:rPr lang="en-GB" sz="2400" dirty="0" smtClean="0"/>
              <a:t>[We] </a:t>
            </a:r>
            <a:r>
              <a:rPr lang="en-GB" sz="2400" dirty="0"/>
              <a:t>estimate </a:t>
            </a:r>
            <a:r>
              <a:rPr lang="en-GB" sz="2400" dirty="0" smtClean="0"/>
              <a:t>the </a:t>
            </a:r>
            <a:r>
              <a:rPr lang="en-GB" sz="2400" dirty="0"/>
              <a:t>university website is key to bringing potential revenue of anywhere between </a:t>
            </a:r>
            <a:r>
              <a:rPr lang="en-GB" sz="2400" dirty="0" smtClean="0"/>
              <a:t>£1M-£5M in applications </a:t>
            </a:r>
            <a:r>
              <a:rPr lang="en-GB" sz="2400" dirty="0"/>
              <a:t>from international students every month (1). </a:t>
            </a:r>
            <a:r>
              <a:rPr lang="en-GB" sz="2400" dirty="0" smtClean="0"/>
              <a:t>… This </a:t>
            </a:r>
            <a:r>
              <a:rPr lang="en-GB" sz="2400" dirty="0"/>
              <a:t>revenue generation is equivalent to that of a single purpose commercial site such as a car manufacturer.</a:t>
            </a:r>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20</a:t>
            </a:fld>
            <a:endParaRPr lang="en-US" altLang="en-US"/>
          </a:p>
        </p:txBody>
      </p:sp>
      <p:sp>
        <p:nvSpPr>
          <p:cNvPr id="5" name="AutoShape 33">
            <a:hlinkClick r:id="rId3"/>
          </p:cNvPr>
          <p:cNvSpPr>
            <a:spLocks noChangeArrowheads="1"/>
          </p:cNvSpPr>
          <p:nvPr/>
        </p:nvSpPr>
        <p:spPr bwMode="auto">
          <a:xfrm>
            <a:off x="8007514" y="1595143"/>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Tree>
    <p:extLst>
      <p:ext uri="{BB962C8B-B14F-4D97-AF65-F5344CB8AC3E}">
        <p14:creationId xmlns:p14="http://schemas.microsoft.com/office/powerpoint/2010/main" val="687479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260350"/>
            <a:ext cx="6720417" cy="668338"/>
          </a:xfrm>
        </p:spPr>
        <p:txBody>
          <a:bodyPr/>
          <a:lstStyle/>
          <a:p>
            <a:pPr algn="r"/>
            <a:r>
              <a:rPr lang="en-GB" dirty="0" smtClean="0"/>
              <a:t>Dashboard</a:t>
            </a:r>
            <a:endParaRPr lang="en-GB" dirty="0"/>
          </a:p>
        </p:txBody>
      </p:sp>
      <p:sp>
        <p:nvSpPr>
          <p:cNvPr id="3" name="Content Placeholder 2"/>
          <p:cNvSpPr>
            <a:spLocks noGrp="1"/>
          </p:cNvSpPr>
          <p:nvPr>
            <p:ph idx="1"/>
          </p:nvPr>
        </p:nvSpPr>
        <p:spPr>
          <a:xfrm>
            <a:off x="4825999" y="1196975"/>
            <a:ext cx="4136009" cy="5322358"/>
          </a:xfrm>
        </p:spPr>
        <p:txBody>
          <a:bodyPr/>
          <a:lstStyle/>
          <a:p>
            <a:pPr marL="0" indent="0">
              <a:buNone/>
            </a:pPr>
            <a:r>
              <a:rPr lang="en-GB" sz="2400" dirty="0" smtClean="0"/>
              <a:t>Institutional dashboards:</a:t>
            </a:r>
          </a:p>
          <a:p>
            <a:pPr marL="447675" lvl="1" indent="-176213"/>
            <a:r>
              <a:rPr lang="en-GB" sz="2400" dirty="0" smtClean="0"/>
              <a:t>Being implemented at several HEIs</a:t>
            </a:r>
          </a:p>
          <a:p>
            <a:pPr marL="447675" lvl="1" indent="-176213"/>
            <a:r>
              <a:rPr lang="en-GB" sz="2400" dirty="0" err="1" smtClean="0"/>
              <a:t>Focusses</a:t>
            </a:r>
            <a:r>
              <a:rPr lang="en-GB" sz="2400" dirty="0" smtClean="0"/>
              <a:t> on Web site for marketing </a:t>
            </a:r>
          </a:p>
          <a:p>
            <a:pPr marL="447675" lvl="1" indent="-176213"/>
            <a:r>
              <a:rPr lang="en-GB" sz="2400" dirty="0" smtClean="0"/>
              <a:t>Reflects institutional priorities</a:t>
            </a:r>
          </a:p>
          <a:p>
            <a:pPr marL="447675" lvl="1" indent="-176213"/>
            <a:r>
              <a:rPr lang="en-GB" sz="2400" dirty="0" smtClean="0"/>
              <a:t>Provides summary of </a:t>
            </a:r>
            <a:r>
              <a:rPr lang="en-GB" sz="2400" b="1" dirty="0" smtClean="0"/>
              <a:t>financial</a:t>
            </a:r>
            <a:r>
              <a:rPr lang="en-GB" sz="2400" dirty="0" smtClean="0"/>
              <a:t> value of Web site visits</a:t>
            </a:r>
          </a:p>
          <a:p>
            <a:pPr marL="447675" lvl="1" indent="-176213"/>
            <a:r>
              <a:rPr lang="en-GB" sz="2400" dirty="0" smtClean="0"/>
              <a:t>See video clip (90 </a:t>
            </a:r>
            <a:r>
              <a:rPr lang="en-GB" sz="2400" dirty="0" err="1" smtClean="0"/>
              <a:t>secs</a:t>
            </a:r>
            <a:r>
              <a:rPr lang="en-GB" sz="2400" dirty="0" smtClean="0"/>
              <a:t>) </a:t>
            </a:r>
          </a:p>
          <a:p>
            <a:pPr marL="447675" lvl="1" indent="-176213"/>
            <a:r>
              <a:rPr lang="en-GB" sz="2400" dirty="0" smtClean="0"/>
              <a:t>Further details at sidspace.info</a:t>
            </a:r>
            <a:endParaRPr lang="en-GB" sz="24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21</a:t>
            </a:fld>
            <a:endParaRPr lang="en-US" alt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1" y="320146"/>
            <a:ext cx="4571623" cy="646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AutoShape 33">
            <a:hlinkClick r:id="rId4"/>
          </p:cNvPr>
          <p:cNvSpPr>
            <a:spLocks noChangeArrowheads="1"/>
          </p:cNvSpPr>
          <p:nvPr/>
        </p:nvSpPr>
        <p:spPr bwMode="auto">
          <a:xfrm>
            <a:off x="8665146" y="5407594"/>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7" name="AutoShape 33">
            <a:hlinkClick r:id="rId5"/>
          </p:cNvPr>
          <p:cNvSpPr>
            <a:spLocks noChangeArrowheads="1"/>
          </p:cNvSpPr>
          <p:nvPr/>
        </p:nvSpPr>
        <p:spPr bwMode="auto">
          <a:xfrm>
            <a:off x="7217346" y="6186527"/>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Tree>
    <p:extLst>
      <p:ext uri="{BB962C8B-B14F-4D97-AF65-F5344CB8AC3E}">
        <p14:creationId xmlns:p14="http://schemas.microsoft.com/office/powerpoint/2010/main" val="2306850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Opportunities and Concerns</a:t>
            </a:r>
            <a:endParaRPr lang="en-GB" sz="4000" dirty="0"/>
          </a:p>
        </p:txBody>
      </p:sp>
      <p:sp>
        <p:nvSpPr>
          <p:cNvPr id="3" name="Content Placeholder 2"/>
          <p:cNvSpPr>
            <a:spLocks noGrp="1"/>
          </p:cNvSpPr>
          <p:nvPr>
            <p:ph idx="1"/>
          </p:nvPr>
        </p:nvSpPr>
        <p:spPr>
          <a:xfrm>
            <a:off x="1187449" y="1196975"/>
            <a:ext cx="7812617" cy="5051425"/>
          </a:xfrm>
        </p:spPr>
        <p:txBody>
          <a:bodyPr/>
          <a:lstStyle/>
          <a:p>
            <a:pPr marL="0" indent="0">
              <a:buNone/>
            </a:pPr>
            <a:r>
              <a:rPr lang="en-GB" dirty="0" smtClean="0"/>
              <a:t>Institutions:</a:t>
            </a:r>
          </a:p>
          <a:p>
            <a:pPr lvl="1"/>
            <a:r>
              <a:rPr lang="en-GB" dirty="0" smtClean="0"/>
              <a:t>Benefits from seeing bigger picture</a:t>
            </a:r>
          </a:p>
          <a:p>
            <a:pPr lvl="1"/>
            <a:r>
              <a:rPr lang="en-GB" dirty="0" smtClean="0"/>
              <a:t>But worried about how others see them</a:t>
            </a:r>
          </a:p>
          <a:p>
            <a:pPr lvl="1"/>
            <a:r>
              <a:rPr lang="en-GB" dirty="0" smtClean="0"/>
              <a:t>May become worried that other may steal their competitive advantage</a:t>
            </a:r>
          </a:p>
          <a:p>
            <a:pPr marL="0" indent="0">
              <a:buNone/>
            </a:pPr>
            <a:r>
              <a:rPr lang="en-GB" dirty="0" smtClean="0"/>
              <a:t>HE Sector (UK HE </a:t>
            </a:r>
            <a:r>
              <a:rPr lang="en-GB" dirty="0" err="1" smtClean="0"/>
              <a:t>plc</a:t>
            </a:r>
            <a:r>
              <a:rPr lang="en-GB" dirty="0" smtClean="0"/>
              <a:t>): </a:t>
            </a:r>
          </a:p>
          <a:p>
            <a:pPr lvl="1"/>
            <a:r>
              <a:rPr lang="en-GB" dirty="0" smtClean="0"/>
              <a:t>Benefits from national comparisons</a:t>
            </a:r>
          </a:p>
          <a:p>
            <a:pPr lvl="1"/>
            <a:r>
              <a:rPr lang="en-GB" dirty="0" smtClean="0"/>
              <a:t>Benefits from sharing access sector</a:t>
            </a:r>
          </a:p>
          <a:p>
            <a:pPr lvl="1"/>
            <a:r>
              <a:rPr lang="en-GB" dirty="0" smtClean="0"/>
              <a:t>Benefits from embracing openness and transparency </a:t>
            </a:r>
            <a:endParaRPr lang="en-GB"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22</a:t>
            </a:fld>
            <a:endParaRPr lang="en-US" altLang="en-US"/>
          </a:p>
        </p:txBody>
      </p:sp>
    </p:spTree>
    <p:extLst>
      <p:ext uri="{BB962C8B-B14F-4D97-AF65-F5344CB8AC3E}">
        <p14:creationId xmlns:p14="http://schemas.microsoft.com/office/powerpoint/2010/main" val="494937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May Have The Data</a:t>
            </a:r>
            <a:endParaRPr lang="en-GB" dirty="0"/>
          </a:p>
        </p:txBody>
      </p:sp>
      <p:sp>
        <p:nvSpPr>
          <p:cNvPr id="3" name="Content Placeholder 2"/>
          <p:cNvSpPr>
            <a:spLocks noGrp="1"/>
          </p:cNvSpPr>
          <p:nvPr>
            <p:ph idx="1"/>
          </p:nvPr>
        </p:nvSpPr>
        <p:spPr>
          <a:xfrm>
            <a:off x="1187448" y="1196976"/>
            <a:ext cx="3553885" cy="1156757"/>
          </a:xfrm>
        </p:spPr>
        <p:txBody>
          <a:bodyPr/>
          <a:lstStyle/>
          <a:p>
            <a:pPr marL="0" indent="0">
              <a:buNone/>
            </a:pPr>
            <a:r>
              <a:rPr lang="en-GB" sz="2000" dirty="0" smtClean="0"/>
              <a:t>FOI requests to obtain existing data (e.g. submissions to SCONUL)</a:t>
            </a:r>
            <a:endParaRPr lang="en-GB" sz="20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23</a:t>
            </a:fld>
            <a:endParaRPr lang="en-US" alt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7131"/>
          <a:stretch/>
        </p:blipFill>
        <p:spPr>
          <a:xfrm>
            <a:off x="4682066" y="1188396"/>
            <a:ext cx="4353533" cy="1504004"/>
          </a:xfrm>
          <a:prstGeom prst="rect">
            <a:avLst/>
          </a:prstGeom>
          <a:ln>
            <a:solidFill>
              <a:schemeClr val="tx1"/>
            </a:solidFill>
          </a:ln>
        </p:spPr>
      </p:pic>
      <p:sp>
        <p:nvSpPr>
          <p:cNvPr id="6" name="TextBox 5"/>
          <p:cNvSpPr txBox="1"/>
          <p:nvPr/>
        </p:nvSpPr>
        <p:spPr>
          <a:xfrm>
            <a:off x="1227667" y="3281981"/>
            <a:ext cx="7807932" cy="3046988"/>
          </a:xfrm>
          <a:prstGeom prst="rect">
            <a:avLst/>
          </a:prstGeom>
          <a:noFill/>
          <a:ln>
            <a:solidFill>
              <a:schemeClr val="tx1"/>
            </a:solidFill>
          </a:ln>
        </p:spPr>
        <p:txBody>
          <a:bodyPr wrap="square" rtlCol="0">
            <a:spAutoFit/>
          </a:bodyPr>
          <a:lstStyle/>
          <a:p>
            <a:r>
              <a:rPr lang="en-GB" sz="1600" dirty="0"/>
              <a:t>4q. </a:t>
            </a:r>
            <a:r>
              <a:rPr lang="en-GB" sz="1600" dirty="0" smtClean="0"/>
              <a:t>Number</a:t>
            </a:r>
            <a:r>
              <a:rPr lang="en-GB" sz="1600" dirty="0"/>
              <a:t> of procedural/directional enquiries handled during sample </a:t>
            </a:r>
            <a:r>
              <a:rPr lang="en-GB" sz="1600" dirty="0" smtClean="0"/>
              <a:t>week: 190</a:t>
            </a:r>
            <a:r>
              <a:rPr lang="en-GB" sz="1600" dirty="0"/>
              <a:t>. </a:t>
            </a:r>
            <a:br>
              <a:rPr lang="en-GB" sz="1600" dirty="0"/>
            </a:br>
            <a:r>
              <a:rPr lang="en-GB" sz="1600" dirty="0" smtClean="0"/>
              <a:t>4r</a:t>
            </a:r>
            <a:r>
              <a:rPr lang="en-GB" sz="1600" dirty="0"/>
              <a:t>. </a:t>
            </a:r>
            <a:r>
              <a:rPr lang="en-GB" sz="1600" dirty="0" smtClean="0"/>
              <a:t>Number</a:t>
            </a:r>
            <a:r>
              <a:rPr lang="en-GB" sz="1600" dirty="0"/>
              <a:t> of enquiries made of library staff about IT-related matters such as </a:t>
            </a:r>
            <a:br>
              <a:rPr lang="en-GB" sz="1600" dirty="0"/>
            </a:br>
            <a:r>
              <a:rPr lang="en-GB" sz="1600" dirty="0"/>
              <a:t>printers, passwords, and general software packages during sample </a:t>
            </a:r>
            <a:r>
              <a:rPr lang="en-GB" sz="1600" dirty="0" smtClean="0"/>
              <a:t>week:  57</a:t>
            </a:r>
            <a:r>
              <a:rPr lang="en-GB" sz="1600" dirty="0"/>
              <a:t>. </a:t>
            </a:r>
            <a:br>
              <a:rPr lang="en-GB" sz="1600" dirty="0"/>
            </a:br>
            <a:r>
              <a:rPr lang="en-GB" sz="1600" dirty="0" smtClean="0"/>
              <a:t>4s</a:t>
            </a:r>
            <a:r>
              <a:rPr lang="en-GB" sz="1600" dirty="0"/>
              <a:t>. </a:t>
            </a:r>
            <a:r>
              <a:rPr lang="en-GB" sz="1600" dirty="0" smtClean="0"/>
              <a:t>Number</a:t>
            </a:r>
            <a:r>
              <a:rPr lang="en-GB" sz="1600" dirty="0"/>
              <a:t> of successful requests for full-text articles (journals only) </a:t>
            </a:r>
            <a:r>
              <a:rPr lang="en-GB" sz="1600" dirty="0" smtClean="0"/>
              <a:t>:  1,407,292</a:t>
            </a:r>
            <a:r>
              <a:rPr lang="en-GB" sz="1600" dirty="0"/>
              <a:t>. </a:t>
            </a:r>
            <a:br>
              <a:rPr lang="en-GB" sz="1600" dirty="0"/>
            </a:br>
            <a:r>
              <a:rPr lang="en-GB" sz="1600" dirty="0" smtClean="0"/>
              <a:t>4t</a:t>
            </a:r>
            <a:r>
              <a:rPr lang="en-GB" sz="1600" dirty="0"/>
              <a:t>. </a:t>
            </a:r>
            <a:r>
              <a:rPr lang="en-GB" sz="1600" dirty="0" smtClean="0"/>
              <a:t>Number</a:t>
            </a:r>
            <a:r>
              <a:rPr lang="en-GB" sz="1600" dirty="0"/>
              <a:t> of successful section requests for electronic </a:t>
            </a:r>
            <a:r>
              <a:rPr lang="en-GB" sz="1600" dirty="0" smtClean="0"/>
              <a:t>books:  286,514</a:t>
            </a:r>
            <a:r>
              <a:rPr lang="en-GB" sz="1600" dirty="0"/>
              <a:t>. </a:t>
            </a:r>
            <a:br>
              <a:rPr lang="en-GB" sz="1600" dirty="0"/>
            </a:br>
            <a:r>
              <a:rPr lang="en-GB" sz="1600" dirty="0"/>
              <a:t> </a:t>
            </a:r>
            <a:endParaRPr lang="en-GB" sz="1600" dirty="0" smtClean="0"/>
          </a:p>
          <a:p>
            <a:r>
              <a:rPr lang="en-GB" sz="1600" dirty="0"/>
              <a:t>7f. </a:t>
            </a:r>
            <a:r>
              <a:rPr lang="en-GB" sz="1600" dirty="0" smtClean="0"/>
              <a:t>Binding</a:t>
            </a:r>
            <a:r>
              <a:rPr lang="en-GB" sz="1600" dirty="0"/>
              <a:t>, preservation and repairs </a:t>
            </a:r>
            <a:r>
              <a:rPr lang="en-GB" sz="1600" dirty="0" smtClean="0"/>
              <a:t>  £</a:t>
            </a:r>
            <a:r>
              <a:rPr lang="en-GB" sz="1600" dirty="0"/>
              <a:t>9,615.  </a:t>
            </a:r>
            <a:br>
              <a:rPr lang="en-GB" sz="1600" dirty="0"/>
            </a:br>
            <a:r>
              <a:rPr lang="en-GB" sz="1600" dirty="0"/>
              <a:t>7g. </a:t>
            </a:r>
            <a:r>
              <a:rPr lang="en-GB" sz="1600" dirty="0" smtClean="0"/>
              <a:t>Electronic</a:t>
            </a:r>
            <a:r>
              <a:rPr lang="en-GB" sz="1600" dirty="0"/>
              <a:t> resources (=7h+7j+7k) </a:t>
            </a:r>
            <a:r>
              <a:rPr lang="en-GB" sz="1600" dirty="0" smtClean="0"/>
              <a:t>  £</a:t>
            </a:r>
            <a:r>
              <a:rPr lang="en-GB" sz="1600" dirty="0"/>
              <a:t>418,755.  </a:t>
            </a:r>
            <a:br>
              <a:rPr lang="en-GB" sz="1600" dirty="0"/>
            </a:br>
            <a:r>
              <a:rPr lang="en-GB" sz="1600" dirty="0"/>
              <a:t>7h. </a:t>
            </a:r>
            <a:r>
              <a:rPr lang="en-GB" sz="1600" dirty="0" smtClean="0"/>
              <a:t>Subscriptions</a:t>
            </a:r>
            <a:r>
              <a:rPr lang="en-GB" sz="1600" dirty="0"/>
              <a:t> to electronic databases </a:t>
            </a:r>
            <a:r>
              <a:rPr lang="en-GB" sz="1600" dirty="0" smtClean="0"/>
              <a:t>  £</a:t>
            </a:r>
            <a:r>
              <a:rPr lang="en-GB" sz="1600" dirty="0"/>
              <a:t>326702.  </a:t>
            </a:r>
            <a:br>
              <a:rPr lang="en-GB" sz="1600" dirty="0"/>
            </a:br>
            <a:r>
              <a:rPr lang="en-GB" sz="1600" dirty="0"/>
              <a:t>7j. </a:t>
            </a:r>
            <a:r>
              <a:rPr lang="en-GB" sz="1600" dirty="0" smtClean="0"/>
              <a:t>Expenditure</a:t>
            </a:r>
            <a:r>
              <a:rPr lang="en-GB" sz="1600" dirty="0"/>
              <a:t> on e-books </a:t>
            </a:r>
            <a:r>
              <a:rPr lang="en-GB" sz="1600" dirty="0" smtClean="0"/>
              <a:t>  £</a:t>
            </a:r>
            <a:r>
              <a:rPr lang="en-GB" sz="1600" dirty="0"/>
              <a:t>92,053.  </a:t>
            </a:r>
            <a:br>
              <a:rPr lang="en-GB" sz="1600" dirty="0"/>
            </a:br>
            <a:r>
              <a:rPr lang="en-GB" sz="1600" dirty="0"/>
              <a:t>7k. </a:t>
            </a:r>
            <a:r>
              <a:rPr lang="en-GB" sz="1600" dirty="0" smtClean="0"/>
              <a:t>Expenditure</a:t>
            </a:r>
            <a:r>
              <a:rPr lang="en-GB" sz="1600" dirty="0"/>
              <a:t> on other digital documents </a:t>
            </a:r>
            <a:r>
              <a:rPr lang="en-GB" sz="1600" dirty="0" smtClean="0"/>
              <a:t>  £</a:t>
            </a:r>
            <a:r>
              <a:rPr lang="en-GB" sz="1600" dirty="0"/>
              <a:t>0.  </a:t>
            </a:r>
            <a:br>
              <a:rPr lang="en-GB" sz="1600" dirty="0"/>
            </a:br>
            <a:r>
              <a:rPr lang="en-GB" sz="1600" dirty="0"/>
              <a:t>7l. </a:t>
            </a:r>
            <a:r>
              <a:rPr lang="en-GB" sz="1600" dirty="0" smtClean="0"/>
              <a:t>Inter-library</a:t>
            </a:r>
            <a:r>
              <a:rPr lang="en-GB" sz="1600" dirty="0"/>
              <a:t> transactions </a:t>
            </a:r>
            <a:r>
              <a:rPr lang="en-GB" sz="1600" dirty="0" smtClean="0"/>
              <a:t>  £</a:t>
            </a:r>
            <a:r>
              <a:rPr lang="en-GB" sz="1600" dirty="0"/>
              <a:t>36,183. </a:t>
            </a:r>
          </a:p>
        </p:txBody>
      </p:sp>
      <p:sp>
        <p:nvSpPr>
          <p:cNvPr id="7" name="TextBox 6"/>
          <p:cNvSpPr txBox="1"/>
          <p:nvPr/>
        </p:nvSpPr>
        <p:spPr>
          <a:xfrm>
            <a:off x="1413933" y="6328969"/>
            <a:ext cx="7100021" cy="461665"/>
          </a:xfrm>
          <a:prstGeom prst="rect">
            <a:avLst/>
          </a:prstGeom>
          <a:noFill/>
        </p:spPr>
        <p:txBody>
          <a:bodyPr wrap="none" rtlCol="0">
            <a:spAutoFit/>
          </a:bodyPr>
          <a:lstStyle/>
          <a:p>
            <a:r>
              <a:rPr lang="en-GB" dirty="0" smtClean="0"/>
              <a:t>Libraries collate this data and submit to SCONUL</a:t>
            </a:r>
            <a:endParaRPr lang="en-GB" dirty="0"/>
          </a:p>
        </p:txBody>
      </p:sp>
      <p:sp>
        <p:nvSpPr>
          <p:cNvPr id="8" name="AutoShape 33">
            <a:hlinkClick r:id="rId4"/>
          </p:cNvPr>
          <p:cNvSpPr>
            <a:spLocks noChangeArrowheads="1"/>
          </p:cNvSpPr>
          <p:nvPr/>
        </p:nvSpPr>
        <p:spPr bwMode="auto">
          <a:xfrm>
            <a:off x="8696180" y="1188396"/>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Tree>
    <p:extLst>
      <p:ext uri="{BB962C8B-B14F-4D97-AF65-F5344CB8AC3E}">
        <p14:creationId xmlns:p14="http://schemas.microsoft.com/office/powerpoint/2010/main" val="2486169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Web Auditing Tools</a:t>
            </a:r>
            <a:endParaRPr lang="en-GB" dirty="0"/>
          </a:p>
        </p:txBody>
      </p:sp>
      <p:sp>
        <p:nvSpPr>
          <p:cNvPr id="3" name="Content Placeholder 2"/>
          <p:cNvSpPr>
            <a:spLocks noGrp="1"/>
          </p:cNvSpPr>
          <p:nvPr>
            <p:ph idx="1"/>
          </p:nvPr>
        </p:nvSpPr>
        <p:spPr>
          <a:xfrm>
            <a:off x="1187449" y="1196976"/>
            <a:ext cx="7880351" cy="3493558"/>
          </a:xfrm>
        </p:spPr>
        <p:txBody>
          <a:bodyPr/>
          <a:lstStyle/>
          <a:p>
            <a:pPr marL="0" indent="0">
              <a:buNone/>
            </a:pPr>
            <a:r>
              <a:rPr lang="en-GB" sz="2200" dirty="0" smtClean="0"/>
              <a:t>Need to revisit approaches for providing metrics for use of Social Web services:</a:t>
            </a:r>
          </a:p>
          <a:p>
            <a:pPr marL="57150" indent="0">
              <a:buNone/>
            </a:pPr>
            <a:r>
              <a:rPr lang="en-GB" sz="2200" b="1" dirty="0" smtClean="0"/>
              <a:t>Twitter:</a:t>
            </a:r>
          </a:p>
          <a:p>
            <a:pPr marL="449263" lvl="1" indent="-195263"/>
            <a:r>
              <a:rPr lang="en-GB" sz="2200" dirty="0" err="1" smtClean="0"/>
              <a:t>Virality</a:t>
            </a:r>
            <a:r>
              <a:rPr lang="en-GB" sz="2200" dirty="0" smtClean="0"/>
              <a:t> of messages e.g. Daily Mail’s racist poll: “</a:t>
            </a:r>
            <a:r>
              <a:rPr lang="en-GB" sz="2200" i="1" dirty="0" smtClean="0"/>
              <a:t>Should NHS allow gypsies to jump the queue?</a:t>
            </a:r>
            <a:r>
              <a:rPr lang="en-GB" sz="2200" dirty="0" smtClean="0"/>
              <a:t>” (96% say yes!)</a:t>
            </a:r>
          </a:p>
          <a:p>
            <a:pPr marL="449263" lvl="1" indent="-195263"/>
            <a:r>
              <a:rPr lang="en-GB" sz="2200" dirty="0" smtClean="0"/>
              <a:t>Evidence of visits to URLs </a:t>
            </a:r>
            <a:br>
              <a:rPr lang="en-GB" sz="2200" dirty="0" smtClean="0"/>
            </a:br>
            <a:r>
              <a:rPr lang="en-GB" sz="2200" dirty="0" smtClean="0"/>
              <a:t>via bit.ly stats </a:t>
            </a:r>
          </a:p>
          <a:p>
            <a:pPr marL="449263" lvl="1" indent="-195263"/>
            <a:r>
              <a:rPr lang="en-GB" sz="2200" dirty="0" smtClean="0"/>
              <a:t>Other Twitter analytics tools</a:t>
            </a:r>
            <a:br>
              <a:rPr lang="en-GB" sz="2200" dirty="0" smtClean="0"/>
            </a:br>
            <a:r>
              <a:rPr lang="en-GB" sz="2200" dirty="0" smtClean="0"/>
              <a:t>e.g. Twittercounter.com</a:t>
            </a:r>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24</a:t>
            </a:fld>
            <a:endParaRPr lang="en-US" altLang="en-US"/>
          </a:p>
        </p:txBody>
      </p:sp>
      <p:sp>
        <p:nvSpPr>
          <p:cNvPr id="5" name="AutoShape 33">
            <a:hlinkClick r:id="rId3"/>
          </p:cNvPr>
          <p:cNvSpPr>
            <a:spLocks noChangeArrowheads="1"/>
          </p:cNvSpPr>
          <p:nvPr/>
        </p:nvSpPr>
        <p:spPr bwMode="auto">
          <a:xfrm>
            <a:off x="8655288" y="2836110"/>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
        <p:nvSpPr>
          <p:cNvPr id="6" name="AutoShape 33">
            <a:hlinkClick r:id="rId4"/>
          </p:cNvPr>
          <p:cNvSpPr>
            <a:spLocks noChangeArrowheads="1"/>
          </p:cNvSpPr>
          <p:nvPr/>
        </p:nvSpPr>
        <p:spPr bwMode="auto">
          <a:xfrm>
            <a:off x="3516020" y="3564242"/>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058" y="3158002"/>
            <a:ext cx="3873942" cy="3646406"/>
          </a:xfrm>
          <a:prstGeom prst="rect">
            <a:avLst/>
          </a:prstGeom>
          <a:ln>
            <a:solidFill>
              <a:schemeClr val="tx1"/>
            </a:solidFill>
          </a:ln>
        </p:spPr>
      </p:pic>
      <p:sp>
        <p:nvSpPr>
          <p:cNvPr id="8" name="AutoShape 33">
            <a:hlinkClick r:id="rId6"/>
          </p:cNvPr>
          <p:cNvSpPr>
            <a:spLocks noChangeArrowheads="1"/>
          </p:cNvSpPr>
          <p:nvPr/>
        </p:nvSpPr>
        <p:spPr bwMode="auto">
          <a:xfrm>
            <a:off x="4718287" y="4283908"/>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
        <p:nvSpPr>
          <p:cNvPr id="9" name="TextBox 8"/>
          <p:cNvSpPr txBox="1"/>
          <p:nvPr/>
        </p:nvSpPr>
        <p:spPr>
          <a:xfrm>
            <a:off x="158167" y="5159064"/>
            <a:ext cx="5040366" cy="1631216"/>
          </a:xfrm>
          <a:prstGeom prst="rect">
            <a:avLst/>
          </a:prstGeom>
          <a:solidFill>
            <a:schemeClr val="bg1"/>
          </a:solidFill>
          <a:ln>
            <a:solidFill>
              <a:schemeClr val="tx1"/>
            </a:solidFill>
          </a:ln>
        </p:spPr>
        <p:txBody>
          <a:bodyPr wrap="square" rtlCol="0">
            <a:spAutoFit/>
          </a:bodyPr>
          <a:lstStyle/>
          <a:p>
            <a:r>
              <a:rPr lang="en-GB" sz="2000" dirty="0" smtClean="0"/>
              <a:t>Note:</a:t>
            </a:r>
          </a:p>
          <a:p>
            <a:pPr marL="271463" lvl="1" indent="-177800">
              <a:buClr>
                <a:schemeClr val="accent6"/>
              </a:buClr>
              <a:buFont typeface="Arial" pitchFamily="34" charset="0"/>
              <a:buChar char="•"/>
            </a:pPr>
            <a:r>
              <a:rPr lang="en-GB" sz="2000" dirty="0" smtClean="0"/>
              <a:t>Failure to register with services could result in lack of benchmarking data</a:t>
            </a:r>
          </a:p>
          <a:p>
            <a:pPr marL="271463" lvl="1" indent="-177800">
              <a:buClr>
                <a:schemeClr val="accent6"/>
              </a:buClr>
              <a:buFont typeface="Arial" pitchFamily="34" charset="0"/>
              <a:buChar char="•"/>
            </a:pPr>
            <a:r>
              <a:rPr lang="en-GB" sz="2000" dirty="0" smtClean="0"/>
              <a:t>How do alerts of new funding calls relate to use of mailing lists, RSS feeds, ..?</a:t>
            </a:r>
            <a:endParaRPr lang="en-GB" sz="2000" dirty="0"/>
          </a:p>
        </p:txBody>
      </p:sp>
    </p:spTree>
    <p:extLst>
      <p:ext uri="{BB962C8B-B14F-4D97-AF65-F5344CB8AC3E}">
        <p14:creationId xmlns:p14="http://schemas.microsoft.com/office/powerpoint/2010/main" val="810090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260350"/>
            <a:ext cx="7866300" cy="668338"/>
          </a:xfrm>
        </p:spPr>
        <p:txBody>
          <a:bodyPr/>
          <a:lstStyle/>
          <a:p>
            <a:r>
              <a:rPr lang="en-GB" dirty="0" smtClean="0"/>
              <a:t>Blog Metrics (1)</a:t>
            </a:r>
            <a:endParaRPr lang="en-GB" dirty="0"/>
          </a:p>
        </p:txBody>
      </p:sp>
      <p:sp>
        <p:nvSpPr>
          <p:cNvPr id="3" name="Content Placeholder 2"/>
          <p:cNvSpPr>
            <a:spLocks noGrp="1"/>
          </p:cNvSpPr>
          <p:nvPr>
            <p:ph idx="1"/>
          </p:nvPr>
        </p:nvSpPr>
        <p:spPr>
          <a:xfrm>
            <a:off x="1187450" y="1196976"/>
            <a:ext cx="7632700" cy="899944"/>
          </a:xfrm>
        </p:spPr>
        <p:txBody>
          <a:bodyPr/>
          <a:lstStyle/>
          <a:p>
            <a:pPr marL="0" indent="0">
              <a:buNone/>
            </a:pPr>
            <a:r>
              <a:rPr lang="en-GB" sz="2200" b="1" dirty="0" smtClean="0"/>
              <a:t>Technorati:</a:t>
            </a:r>
            <a:endParaRPr lang="en-GB" sz="2200" b="1" dirty="0"/>
          </a:p>
          <a:p>
            <a:pPr marL="447675" lvl="1" indent="-176213"/>
            <a:r>
              <a:rPr lang="en-GB" sz="2200" dirty="0" smtClean="0"/>
              <a:t>Technorati uses nos. of (weighed) inbound links</a:t>
            </a:r>
            <a:endParaRPr lang="en-GB" sz="2200" dirty="0"/>
          </a:p>
          <a:p>
            <a:pPr lvl="1"/>
            <a:endParaRPr lang="en-GB" sz="2200" dirty="0"/>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25</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01" y="2096919"/>
            <a:ext cx="5896798" cy="2410162"/>
          </a:xfrm>
          <a:prstGeom prst="rect">
            <a:avLst/>
          </a:prstGeom>
        </p:spPr>
      </p:pic>
      <p:sp>
        <p:nvSpPr>
          <p:cNvPr id="6" name="TextBox 5"/>
          <p:cNvSpPr txBox="1"/>
          <p:nvPr/>
        </p:nvSpPr>
        <p:spPr>
          <a:xfrm>
            <a:off x="2175933" y="2778779"/>
            <a:ext cx="4004733" cy="923330"/>
          </a:xfrm>
          <a:prstGeom prst="rect">
            <a:avLst/>
          </a:prstGeom>
          <a:noFill/>
        </p:spPr>
        <p:txBody>
          <a:bodyPr wrap="square" rtlCol="0">
            <a:spAutoFit/>
          </a:bodyPr>
          <a:lstStyle/>
          <a:p>
            <a:r>
              <a:rPr lang="en-GB" sz="1800" dirty="0" smtClean="0"/>
              <a:t>Cambridge </a:t>
            </a:r>
            <a:r>
              <a:rPr lang="en-GB" sz="1800" dirty="0" err="1" smtClean="0"/>
              <a:t>Uni</a:t>
            </a:r>
            <a:r>
              <a:rPr lang="en-GB" sz="1800" dirty="0" smtClean="0"/>
              <a:t> news blog has a ranking of 4,964 (of 1,263,353 blogs):</a:t>
            </a:r>
          </a:p>
          <a:p>
            <a:r>
              <a:rPr lang="en-GB" sz="1800" dirty="0" smtClean="0"/>
              <a:t>in top 0.4% based on incoming links </a:t>
            </a:r>
            <a:endParaRPr lang="en-GB" sz="1800" dirty="0"/>
          </a:p>
        </p:txBody>
      </p:sp>
      <p:sp>
        <p:nvSpPr>
          <p:cNvPr id="7" name="AutoShape 33">
            <a:hlinkClick r:id="rId4"/>
          </p:cNvPr>
          <p:cNvSpPr>
            <a:spLocks noChangeArrowheads="1"/>
          </p:cNvSpPr>
          <p:nvPr/>
        </p:nvSpPr>
        <p:spPr bwMode="auto">
          <a:xfrm>
            <a:off x="5387154" y="3962175"/>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943" y="3702109"/>
            <a:ext cx="2915057" cy="3072242"/>
          </a:xfrm>
          <a:prstGeom prst="rect">
            <a:avLst/>
          </a:prstGeom>
        </p:spPr>
      </p:pic>
      <p:sp>
        <p:nvSpPr>
          <p:cNvPr id="9" name="TextBox 8"/>
          <p:cNvSpPr txBox="1"/>
          <p:nvPr/>
        </p:nvSpPr>
        <p:spPr>
          <a:xfrm>
            <a:off x="1109872" y="4776564"/>
            <a:ext cx="4869593" cy="1200329"/>
          </a:xfrm>
          <a:prstGeom prst="rect">
            <a:avLst/>
          </a:prstGeom>
          <a:noFill/>
        </p:spPr>
        <p:txBody>
          <a:bodyPr wrap="square" rtlCol="0">
            <a:spAutoFit/>
          </a:bodyPr>
          <a:lstStyle/>
          <a:p>
            <a:r>
              <a:rPr lang="en-GB" sz="1800" dirty="0" smtClean="0"/>
              <a:t>Search of blogs with ‘JISC’ keyword gives 5 with significant ‘authorities’.</a:t>
            </a:r>
          </a:p>
          <a:p>
            <a:r>
              <a:rPr lang="en-GB" sz="1800" dirty="0" err="1" smtClean="0"/>
              <a:t>MASHe</a:t>
            </a:r>
            <a:r>
              <a:rPr lang="en-GB" sz="1800" dirty="0" smtClean="0"/>
              <a:t> blog has technology authorities of 95 and rank of 2,659 of 27,243 blogs (top 10%)</a:t>
            </a:r>
            <a:endParaRPr lang="en-GB" sz="1800" dirty="0"/>
          </a:p>
        </p:txBody>
      </p:sp>
      <p:sp>
        <p:nvSpPr>
          <p:cNvPr id="10" name="TextBox 9"/>
          <p:cNvSpPr txBox="1"/>
          <p:nvPr/>
        </p:nvSpPr>
        <p:spPr>
          <a:xfrm>
            <a:off x="217704" y="6066465"/>
            <a:ext cx="4841390" cy="707886"/>
          </a:xfrm>
          <a:prstGeom prst="rect">
            <a:avLst/>
          </a:prstGeom>
          <a:solidFill>
            <a:schemeClr val="bg1"/>
          </a:solidFill>
          <a:ln>
            <a:solidFill>
              <a:schemeClr val="tx1"/>
            </a:solidFill>
          </a:ln>
        </p:spPr>
        <p:txBody>
          <a:bodyPr wrap="none" rtlCol="0">
            <a:spAutoFit/>
          </a:bodyPr>
          <a:lstStyle/>
          <a:p>
            <a:r>
              <a:rPr lang="en-GB" sz="2000" dirty="0" smtClean="0"/>
              <a:t>Authority has scale 0 (low) to1,000 (high)</a:t>
            </a:r>
          </a:p>
          <a:p>
            <a:r>
              <a:rPr lang="en-GB" sz="2000" dirty="0" smtClean="0"/>
              <a:t>Based on weighing incoming links.</a:t>
            </a:r>
            <a:endParaRPr lang="en-GB" sz="2000" dirty="0"/>
          </a:p>
        </p:txBody>
      </p:sp>
      <p:sp>
        <p:nvSpPr>
          <p:cNvPr id="11" name="AutoShape 33">
            <a:hlinkClick r:id="rId6"/>
          </p:cNvPr>
          <p:cNvSpPr>
            <a:spLocks noChangeArrowheads="1"/>
          </p:cNvSpPr>
          <p:nvPr/>
        </p:nvSpPr>
        <p:spPr bwMode="auto">
          <a:xfrm>
            <a:off x="4320354" y="6502175"/>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
        <p:nvSpPr>
          <p:cNvPr id="12" name="AutoShape 33">
            <a:hlinkClick r:id="rId7"/>
          </p:cNvPr>
          <p:cNvSpPr>
            <a:spLocks noChangeArrowheads="1"/>
          </p:cNvSpPr>
          <p:nvPr/>
        </p:nvSpPr>
        <p:spPr bwMode="auto">
          <a:xfrm>
            <a:off x="8756887" y="4059317"/>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Tree>
    <p:extLst>
      <p:ext uri="{BB962C8B-B14F-4D97-AF65-F5344CB8AC3E}">
        <p14:creationId xmlns:p14="http://schemas.microsoft.com/office/powerpoint/2010/main" val="371799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49" y="260350"/>
            <a:ext cx="7956551" cy="668338"/>
          </a:xfrm>
        </p:spPr>
        <p:txBody>
          <a:bodyPr/>
          <a:lstStyle/>
          <a:p>
            <a:r>
              <a:rPr lang="en-GB" dirty="0"/>
              <a:t>Blog Metrics </a:t>
            </a:r>
            <a:r>
              <a:rPr lang="en-GB" dirty="0" smtClean="0"/>
              <a:t>(2)</a:t>
            </a:r>
            <a:endParaRPr lang="en-GB" dirty="0"/>
          </a:p>
        </p:txBody>
      </p:sp>
      <p:sp>
        <p:nvSpPr>
          <p:cNvPr id="3" name="Content Placeholder 2"/>
          <p:cNvSpPr>
            <a:spLocks noGrp="1"/>
          </p:cNvSpPr>
          <p:nvPr>
            <p:ph idx="1"/>
          </p:nvPr>
        </p:nvSpPr>
        <p:spPr>
          <a:xfrm>
            <a:off x="6194846" y="1196975"/>
            <a:ext cx="2856022" cy="3264958"/>
          </a:xfrm>
        </p:spPr>
        <p:txBody>
          <a:bodyPr/>
          <a:lstStyle/>
          <a:p>
            <a:pPr marL="0" indent="0">
              <a:buNone/>
            </a:pPr>
            <a:r>
              <a:rPr lang="en-GB" sz="2200" b="1" dirty="0" err="1" smtClean="0"/>
              <a:t>Wikio</a:t>
            </a:r>
            <a:r>
              <a:rPr lang="en-GB" sz="2200" b="1" dirty="0" smtClean="0"/>
              <a:t>:</a:t>
            </a:r>
            <a:endParaRPr lang="en-GB" sz="2200" b="1" dirty="0"/>
          </a:p>
          <a:p>
            <a:pPr marL="355600" lvl="1" indent="-177800"/>
            <a:r>
              <a:rPr lang="en-GB" sz="2200" dirty="0" smtClean="0"/>
              <a:t>Similar approach to Technorati</a:t>
            </a:r>
          </a:p>
          <a:p>
            <a:pPr marL="355600" lvl="1" indent="-177800"/>
            <a:r>
              <a:rPr lang="en-GB" sz="2200" dirty="0" smtClean="0"/>
              <a:t>Three UK HE blogs in top 60 technology blogs</a:t>
            </a:r>
          </a:p>
          <a:p>
            <a:pPr marL="355600" lvl="1" indent="-177800"/>
            <a:r>
              <a:rPr lang="en-GB" sz="2200" dirty="0" smtClean="0"/>
              <a:t>Trends since registration with service provided:</a:t>
            </a:r>
            <a:endParaRPr lang="en-GB" sz="2200" dirty="0"/>
          </a:p>
          <a:p>
            <a:pPr marL="0" indent="0">
              <a:buNone/>
            </a:pPr>
            <a:endParaRPr lang="en-GB" dirty="0" smtClean="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26</a:t>
            </a:fld>
            <a:endParaRPr lang="en-US" alt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321"/>
          <a:stretch/>
        </p:blipFill>
        <p:spPr>
          <a:xfrm>
            <a:off x="155152" y="1286933"/>
            <a:ext cx="6039693" cy="16315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83" y="2842273"/>
            <a:ext cx="5992062" cy="141942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783" y="4198321"/>
            <a:ext cx="5992062" cy="12384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599" y="5369890"/>
            <a:ext cx="5944430" cy="1333686"/>
          </a:xfrm>
          <a:prstGeom prst="rect">
            <a:avLst/>
          </a:prstGeom>
        </p:spPr>
      </p:pic>
      <p:sp>
        <p:nvSpPr>
          <p:cNvPr id="9" name="Rectangle 8"/>
          <p:cNvSpPr/>
          <p:nvPr/>
        </p:nvSpPr>
        <p:spPr bwMode="auto">
          <a:xfrm>
            <a:off x="202783" y="1286933"/>
            <a:ext cx="5992062" cy="541664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2931" y="4563533"/>
            <a:ext cx="3796378" cy="214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33">
            <a:hlinkClick r:id="rId8"/>
          </p:cNvPr>
          <p:cNvSpPr>
            <a:spLocks noChangeArrowheads="1"/>
          </p:cNvSpPr>
          <p:nvPr/>
        </p:nvSpPr>
        <p:spPr bwMode="auto">
          <a:xfrm>
            <a:off x="5759687" y="1375383"/>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
        <p:nvSpPr>
          <p:cNvPr id="13" name="AutoShape 33">
            <a:hlinkClick r:id="rId9"/>
          </p:cNvPr>
          <p:cNvSpPr>
            <a:spLocks noChangeArrowheads="1"/>
          </p:cNvSpPr>
          <p:nvPr/>
        </p:nvSpPr>
        <p:spPr bwMode="auto">
          <a:xfrm>
            <a:off x="8526964" y="4823432"/>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
        <p:nvSpPr>
          <p:cNvPr id="14" name="AutoShape 33">
            <a:hlinkClick r:id="rId10"/>
          </p:cNvPr>
          <p:cNvSpPr>
            <a:spLocks noChangeArrowheads="1"/>
          </p:cNvSpPr>
          <p:nvPr/>
        </p:nvSpPr>
        <p:spPr bwMode="auto">
          <a:xfrm>
            <a:off x="356631" y="3900004"/>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
        <p:nvSpPr>
          <p:cNvPr id="15" name="AutoShape 33">
            <a:hlinkClick r:id="rId9"/>
          </p:cNvPr>
          <p:cNvSpPr>
            <a:spLocks noChangeArrowheads="1"/>
          </p:cNvSpPr>
          <p:nvPr/>
        </p:nvSpPr>
        <p:spPr bwMode="auto">
          <a:xfrm>
            <a:off x="356630" y="5085338"/>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
        <p:nvSpPr>
          <p:cNvPr id="16" name="AutoShape 33">
            <a:hlinkClick r:id="rId11"/>
          </p:cNvPr>
          <p:cNvSpPr>
            <a:spLocks noChangeArrowheads="1"/>
          </p:cNvSpPr>
          <p:nvPr/>
        </p:nvSpPr>
        <p:spPr bwMode="auto">
          <a:xfrm>
            <a:off x="356630" y="6372272"/>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p>
        </p:txBody>
      </p:sp>
    </p:spTree>
    <p:extLst>
      <p:ext uri="{BB962C8B-B14F-4D97-AF65-F5344CB8AC3E}">
        <p14:creationId xmlns:p14="http://schemas.microsoft.com/office/powerpoint/2010/main" val="41049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Yer</a:t>
            </a:r>
            <a:r>
              <a:rPr lang="en-GB" dirty="0" smtClean="0"/>
              <a:t>, But No But, …</a:t>
            </a:r>
            <a:endParaRPr lang="en-GB" dirty="0"/>
          </a:p>
        </p:txBody>
      </p:sp>
      <p:sp>
        <p:nvSpPr>
          <p:cNvPr id="3" name="Content Placeholder 2"/>
          <p:cNvSpPr>
            <a:spLocks noGrp="1"/>
          </p:cNvSpPr>
          <p:nvPr>
            <p:ph idx="1"/>
          </p:nvPr>
        </p:nvSpPr>
        <p:spPr>
          <a:xfrm>
            <a:off x="1187450" y="1196976"/>
            <a:ext cx="7854950" cy="4501092"/>
          </a:xfrm>
        </p:spPr>
        <p:txBody>
          <a:bodyPr/>
          <a:lstStyle/>
          <a:p>
            <a:pPr marL="0" indent="0">
              <a:buNone/>
            </a:pPr>
            <a:r>
              <a:rPr lang="en-GB" sz="2400" dirty="0" smtClean="0"/>
              <a:t>But:</a:t>
            </a:r>
          </a:p>
          <a:p>
            <a:pPr marL="447675" lvl="1"/>
            <a:r>
              <a:rPr lang="en-GB" sz="2400" dirty="0" smtClean="0"/>
              <a:t>This is a simplistic approach</a:t>
            </a:r>
          </a:p>
          <a:p>
            <a:pPr marL="447675" lvl="1"/>
            <a:r>
              <a:rPr lang="en-GB" sz="2400" dirty="0" smtClean="0"/>
              <a:t>Blogs have a variety of purposes e.g. reflective blogs</a:t>
            </a:r>
            <a:endParaRPr lang="en-GB" sz="2400" dirty="0"/>
          </a:p>
          <a:p>
            <a:pPr marL="0" indent="0">
              <a:buNone/>
            </a:pPr>
            <a:r>
              <a:rPr lang="en-GB" sz="2400" dirty="0" smtClean="0"/>
              <a:t>Yes, but:</a:t>
            </a:r>
          </a:p>
          <a:p>
            <a:pPr marL="447675" lvl="1"/>
            <a:r>
              <a:rPr lang="en-GB" sz="2400" dirty="0" smtClean="0"/>
              <a:t>Simple may be good enough; can be used with other approaches</a:t>
            </a:r>
          </a:p>
          <a:p>
            <a:pPr marL="447675" lvl="1"/>
            <a:r>
              <a:rPr lang="en-GB" sz="2400" dirty="0" smtClean="0"/>
              <a:t>True – but some seek to disseminate and engage. Also trends may be valuable</a:t>
            </a:r>
          </a:p>
          <a:p>
            <a:pPr marL="447675" lvl="1"/>
            <a:r>
              <a:rPr lang="en-GB" sz="2400" dirty="0" smtClean="0"/>
              <a:t>The value may be in the aggregation: x% of top technology blogs are from HE sector</a:t>
            </a:r>
          </a:p>
          <a:p>
            <a:pPr marL="447675" lvl="1"/>
            <a:r>
              <a:rPr lang="en-GB" sz="2400" dirty="0" smtClean="0"/>
              <a:t>We do SEO – why not SMO?</a:t>
            </a:r>
            <a:endParaRPr lang="en-GB" sz="24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27</a:t>
            </a:fld>
            <a:endParaRPr lang="en-US" altLang="en-US"/>
          </a:p>
        </p:txBody>
      </p:sp>
      <p:sp>
        <p:nvSpPr>
          <p:cNvPr id="5" name="TextBox 4"/>
          <p:cNvSpPr txBox="1"/>
          <p:nvPr/>
        </p:nvSpPr>
        <p:spPr>
          <a:xfrm>
            <a:off x="1159934" y="5799667"/>
            <a:ext cx="7789333" cy="830997"/>
          </a:xfrm>
          <a:prstGeom prst="rect">
            <a:avLst/>
          </a:prstGeom>
          <a:noFill/>
          <a:ln>
            <a:solidFill>
              <a:schemeClr val="tx1"/>
            </a:solidFill>
          </a:ln>
        </p:spPr>
        <p:txBody>
          <a:bodyPr wrap="square" rtlCol="0">
            <a:spAutoFit/>
          </a:bodyPr>
          <a:lstStyle/>
          <a:p>
            <a:r>
              <a:rPr lang="en-GB" dirty="0" smtClean="0"/>
              <a:t>Might failing to register with such monitoring services be counter-productive: do you have something to hide?</a:t>
            </a:r>
            <a:endParaRPr lang="en-GB" dirty="0"/>
          </a:p>
        </p:txBody>
      </p:sp>
    </p:spTree>
    <p:extLst>
      <p:ext uri="{BB962C8B-B14F-4D97-AF65-F5344CB8AC3E}">
        <p14:creationId xmlns:p14="http://schemas.microsoft.com/office/powerpoint/2010/main" val="3361327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Missing</a:t>
            </a:r>
            <a:endParaRPr lang="en-GB" dirty="0"/>
          </a:p>
        </p:txBody>
      </p:sp>
      <p:sp>
        <p:nvSpPr>
          <p:cNvPr id="3" name="Content Placeholder 2"/>
          <p:cNvSpPr>
            <a:spLocks noGrp="1"/>
          </p:cNvSpPr>
          <p:nvPr>
            <p:ph idx="1"/>
          </p:nvPr>
        </p:nvSpPr>
        <p:spPr>
          <a:xfrm>
            <a:off x="1187450" y="1196975"/>
            <a:ext cx="7804150" cy="5051425"/>
          </a:xfrm>
        </p:spPr>
        <p:txBody>
          <a:bodyPr/>
          <a:lstStyle/>
          <a:p>
            <a:pPr marL="0" indent="0">
              <a:buNone/>
            </a:pPr>
            <a:r>
              <a:rPr lang="en-GB" sz="2400" dirty="0" smtClean="0"/>
              <a:t>Talk has provided:</a:t>
            </a:r>
          </a:p>
          <a:p>
            <a:pPr lvl="1"/>
            <a:r>
              <a:rPr lang="en-GB" sz="2400" dirty="0" smtClean="0"/>
              <a:t>Information about metrics</a:t>
            </a:r>
          </a:p>
          <a:p>
            <a:pPr lvl="1"/>
            <a:r>
              <a:rPr lang="en-GB" sz="2400" dirty="0" smtClean="0"/>
              <a:t>Comparisons with peers</a:t>
            </a:r>
          </a:p>
          <a:p>
            <a:pPr lvl="1"/>
            <a:r>
              <a:rPr lang="en-GB" sz="2400" dirty="0" smtClean="0"/>
              <a:t>Trend analyses</a:t>
            </a:r>
          </a:p>
          <a:p>
            <a:pPr lvl="1"/>
            <a:r>
              <a:rPr lang="en-GB" sz="2400" dirty="0" smtClean="0"/>
              <a:t>Examples of </a:t>
            </a:r>
            <a:r>
              <a:rPr lang="en-GB" sz="2400" dirty="0" err="1" smtClean="0"/>
              <a:t>virality</a:t>
            </a:r>
            <a:r>
              <a:rPr lang="en-GB" sz="2400" dirty="0" smtClean="0"/>
              <a:t> provided by social media</a:t>
            </a:r>
          </a:p>
          <a:p>
            <a:pPr marL="0" indent="0">
              <a:buNone/>
            </a:pPr>
            <a:r>
              <a:rPr lang="en-GB" sz="2400" dirty="0" smtClean="0"/>
              <a:t>What is missing?</a:t>
            </a:r>
          </a:p>
          <a:p>
            <a:pPr lvl="1"/>
            <a:r>
              <a:rPr lang="en-GB" sz="2400" dirty="0" smtClean="0"/>
              <a:t>Qualitative feedback</a:t>
            </a:r>
          </a:p>
          <a:p>
            <a:pPr lvl="1"/>
            <a:r>
              <a:rPr lang="en-GB" sz="2400" dirty="0" smtClean="0"/>
              <a:t>Understanding of in-house factors</a:t>
            </a:r>
          </a:p>
          <a:p>
            <a:pPr lvl="1"/>
            <a:r>
              <a:rPr lang="en-GB" sz="2400" dirty="0" smtClean="0"/>
              <a:t>A focus of outcomes</a:t>
            </a:r>
          </a:p>
          <a:p>
            <a:pPr lvl="1"/>
            <a:r>
              <a:rPr lang="en-GB" sz="2400" dirty="0" smtClean="0"/>
              <a:t>The ethical aspects of SMO</a:t>
            </a:r>
          </a:p>
          <a:p>
            <a:pPr lvl="1"/>
            <a:r>
              <a:rPr lang="en-GB" sz="2400" dirty="0" smtClean="0"/>
              <a:t>…</a:t>
            </a:r>
            <a:endParaRPr lang="en-GB" sz="24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28</a:t>
            </a:fld>
            <a:endParaRPr lang="en-US" altLang="en-US"/>
          </a:p>
        </p:txBody>
      </p:sp>
      <p:sp>
        <p:nvSpPr>
          <p:cNvPr id="5" name="Oval 7"/>
          <p:cNvSpPr>
            <a:spLocks noChangeArrowheads="1"/>
          </p:cNvSpPr>
          <p:nvPr/>
        </p:nvSpPr>
        <p:spPr bwMode="auto">
          <a:xfrm>
            <a:off x="8890000" y="0"/>
            <a:ext cx="203200" cy="203200"/>
          </a:xfrm>
          <a:prstGeom prst="ellipse">
            <a:avLst/>
          </a:prstGeom>
          <a:solidFill>
            <a:schemeClr val="bg1">
              <a:lumMod val="85000"/>
            </a:schemeClr>
          </a:solidFill>
          <a:ln>
            <a:noFill/>
          </a:ln>
        </p:spPr>
        <p:txBody>
          <a:bodyPr wrap="none" anchor="ctr"/>
          <a:lstStyle/>
          <a:p>
            <a:pPr>
              <a:defRPr/>
            </a:pPr>
            <a:endParaRPr lang="en-GB"/>
          </a:p>
        </p:txBody>
      </p:sp>
    </p:spTree>
    <p:extLst>
      <p:ext uri="{BB962C8B-B14F-4D97-AF65-F5344CB8AC3E}">
        <p14:creationId xmlns:p14="http://schemas.microsoft.com/office/powerpoint/2010/main" val="3554524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JISC </a:t>
            </a:r>
            <a:r>
              <a:rPr lang="en-GB" dirty="0" err="1" smtClean="0"/>
              <a:t>PoWR</a:t>
            </a:r>
            <a:r>
              <a:rPr lang="en-GB" dirty="0" smtClean="0"/>
              <a:t>”</a:t>
            </a:r>
            <a:endParaRPr lang="en-GB" dirty="0"/>
          </a:p>
        </p:txBody>
      </p:sp>
      <p:sp>
        <p:nvSpPr>
          <p:cNvPr id="3" name="Content Placeholder 2"/>
          <p:cNvSpPr>
            <a:spLocks noGrp="1"/>
          </p:cNvSpPr>
          <p:nvPr>
            <p:ph idx="1"/>
          </p:nvPr>
        </p:nvSpPr>
        <p:spPr>
          <a:xfrm>
            <a:off x="6078574" y="1196975"/>
            <a:ext cx="3065425" cy="5051425"/>
          </a:xfrm>
        </p:spPr>
        <p:txBody>
          <a:bodyPr/>
          <a:lstStyle/>
          <a:p>
            <a:pPr marL="0" indent="0">
              <a:buNone/>
            </a:pPr>
            <a:r>
              <a:rPr lang="en-GB" sz="2400" dirty="0" smtClean="0"/>
              <a:t>Request in May for evidence of impact of JISC </a:t>
            </a:r>
            <a:r>
              <a:rPr lang="en-GB" sz="2400" dirty="0" err="1" smtClean="0"/>
              <a:t>PoWR</a:t>
            </a:r>
            <a:r>
              <a:rPr lang="en-GB" sz="2400" dirty="0" smtClean="0"/>
              <a:t> project:</a:t>
            </a:r>
          </a:p>
          <a:p>
            <a:pPr marL="271463" lvl="1" indent="-177800"/>
            <a:r>
              <a:rPr lang="en-GB" sz="2400" dirty="0" err="1" smtClean="0"/>
              <a:t>Slideshare</a:t>
            </a:r>
            <a:r>
              <a:rPr lang="en-GB" sz="2400" dirty="0" smtClean="0"/>
              <a:t> stats</a:t>
            </a:r>
          </a:p>
          <a:p>
            <a:pPr marL="271463" lvl="1" indent="-177800"/>
            <a:r>
              <a:rPr lang="en-GB" sz="2400" dirty="0" smtClean="0"/>
              <a:t>Blog post gave details of embedding on Dutch blog</a:t>
            </a:r>
          </a:p>
          <a:p>
            <a:pPr marL="271463" lvl="1" indent="-177800"/>
            <a:r>
              <a:rPr lang="en-GB" sz="2400" dirty="0" smtClean="0"/>
              <a:t>Twitter RTs by Dutch followers</a:t>
            </a:r>
          </a:p>
          <a:p>
            <a:pPr marL="271463" lvl="1" indent="-177800"/>
            <a:r>
              <a:rPr lang="en-GB" sz="2400" dirty="0" smtClean="0"/>
              <a:t>Comment on impact of project</a:t>
            </a:r>
          </a:p>
          <a:p>
            <a:pPr marL="271463" lvl="1" indent="-177800"/>
            <a:r>
              <a:rPr lang="en-GB" sz="2400" dirty="0" smtClean="0"/>
              <a:t>Respond received day after request!</a:t>
            </a:r>
            <a:endParaRPr lang="en-GB" sz="24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29</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9" y="1227317"/>
            <a:ext cx="5951575" cy="3772427"/>
          </a:xfrm>
          <a:prstGeom prst="rect">
            <a:avLst/>
          </a:prstGeom>
        </p:spPr>
      </p:pic>
      <p:sp>
        <p:nvSpPr>
          <p:cNvPr id="8" name="TextBox 7"/>
          <p:cNvSpPr txBox="1"/>
          <p:nvPr/>
        </p:nvSpPr>
        <p:spPr>
          <a:xfrm>
            <a:off x="126999" y="5103674"/>
            <a:ext cx="6155266" cy="1754326"/>
          </a:xfrm>
          <a:prstGeom prst="rect">
            <a:avLst/>
          </a:prstGeom>
          <a:solidFill>
            <a:schemeClr val="bg1"/>
          </a:solidFill>
        </p:spPr>
        <p:txBody>
          <a:bodyPr wrap="square" rtlCol="0">
            <a:spAutoFit/>
          </a:bodyPr>
          <a:lstStyle/>
          <a:p>
            <a:r>
              <a:rPr lang="en-GB" sz="1800" dirty="0" smtClean="0"/>
              <a:t>“</a:t>
            </a:r>
            <a:r>
              <a:rPr lang="en-GB" sz="1800" i="1" dirty="0" smtClean="0"/>
              <a:t>I</a:t>
            </a:r>
            <a:r>
              <a:rPr lang="en-GB" sz="1800" i="1" dirty="0"/>
              <a:t> used the project-outcomes not only to get my arguments about why websites should be archived straight, but also to show the webmaster of my organisation what needs to be done. Eventually they started preserving our website by contracting a third-party-service</a:t>
            </a:r>
            <a:r>
              <a:rPr lang="en-GB" sz="1800" i="1" dirty="0" smtClean="0"/>
              <a:t>.</a:t>
            </a:r>
            <a:r>
              <a:rPr lang="en-GB" sz="1800" dirty="0" smtClean="0"/>
              <a:t>” Ingmar Koch, </a:t>
            </a:r>
            <a:r>
              <a:rPr lang="en-GB" sz="1800" dirty="0" err="1"/>
              <a:t>Archiefinspecteur</a:t>
            </a:r>
            <a:r>
              <a:rPr lang="en-GB" sz="1800" dirty="0"/>
              <a:t> at </a:t>
            </a:r>
            <a:r>
              <a:rPr lang="en-GB" sz="1800" dirty="0" err="1"/>
              <a:t>Provincie</a:t>
            </a:r>
            <a:r>
              <a:rPr lang="en-GB" sz="1800" dirty="0"/>
              <a:t> </a:t>
            </a:r>
            <a:r>
              <a:rPr lang="en-GB" sz="1800" dirty="0" err="1" smtClean="0"/>
              <a:t>Noord</a:t>
            </a:r>
            <a:r>
              <a:rPr lang="en-GB" sz="1800" dirty="0" smtClean="0"/>
              <a:t>-Brabant</a:t>
            </a:r>
            <a:endParaRPr lang="en-GB" sz="1800" dirty="0"/>
          </a:p>
        </p:txBody>
      </p:sp>
      <p:sp>
        <p:nvSpPr>
          <p:cNvPr id="9" name="AutoShape 33">
            <a:hlinkClick r:id="rId4"/>
          </p:cNvPr>
          <p:cNvSpPr>
            <a:spLocks noChangeArrowheads="1"/>
          </p:cNvSpPr>
          <p:nvPr/>
        </p:nvSpPr>
        <p:spPr bwMode="auto">
          <a:xfrm>
            <a:off x="5099313" y="6284384"/>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0" name="AutoShape 33">
            <a:hlinkClick r:id="rId5"/>
          </p:cNvPr>
          <p:cNvSpPr>
            <a:spLocks noChangeArrowheads="1"/>
          </p:cNvSpPr>
          <p:nvPr/>
        </p:nvSpPr>
        <p:spPr bwMode="auto">
          <a:xfrm>
            <a:off x="8689179" y="3018280"/>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Tree>
    <p:extLst>
      <p:ext uri="{BB962C8B-B14F-4D97-AF65-F5344CB8AC3E}">
        <p14:creationId xmlns:p14="http://schemas.microsoft.com/office/powerpoint/2010/main" val="2165796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575CC97-9DC9-4568-85CB-E18B14BE36BA}" type="slidenum">
              <a:rPr lang="en-US" altLang="en-US" sz="1000" smtClean="0"/>
              <a:pPr eaLnBrk="1" hangingPunct="1"/>
              <a:t>3</a:t>
            </a:fld>
            <a:endParaRPr lang="en-US" altLang="en-US" sz="1000" smtClean="0"/>
          </a:p>
        </p:txBody>
      </p:sp>
      <p:sp>
        <p:nvSpPr>
          <p:cNvPr id="4099" name="Rectangle 2"/>
          <p:cNvSpPr>
            <a:spLocks noGrp="1" noChangeArrowheads="1"/>
          </p:cNvSpPr>
          <p:nvPr>
            <p:ph type="title"/>
          </p:nvPr>
        </p:nvSpPr>
        <p:spPr/>
        <p:txBody>
          <a:bodyPr/>
          <a:lstStyle/>
          <a:p>
            <a:pPr eaLnBrk="1" hangingPunct="1"/>
            <a:r>
              <a:rPr lang="en-GB" sz="3600" smtClean="0"/>
              <a:t>About Me</a:t>
            </a:r>
          </a:p>
        </p:txBody>
      </p:sp>
      <p:sp>
        <p:nvSpPr>
          <p:cNvPr id="4100" name="Rectangle 3"/>
          <p:cNvSpPr>
            <a:spLocks noGrp="1" noChangeArrowheads="1"/>
          </p:cNvSpPr>
          <p:nvPr>
            <p:ph type="body" idx="1"/>
          </p:nvPr>
        </p:nvSpPr>
        <p:spPr>
          <a:xfrm>
            <a:off x="1187450" y="1196975"/>
            <a:ext cx="7956550" cy="5661025"/>
          </a:xfrm>
        </p:spPr>
        <p:txBody>
          <a:bodyPr/>
          <a:lstStyle/>
          <a:p>
            <a:pPr marL="0" indent="0" eaLnBrk="1" hangingPunct="1">
              <a:buFontTx/>
              <a:buNone/>
            </a:pPr>
            <a:r>
              <a:rPr lang="en-GB" b="1" dirty="0" smtClean="0"/>
              <a:t>Brian Kelly:</a:t>
            </a:r>
          </a:p>
          <a:p>
            <a:pPr lvl="1" eaLnBrk="1" hangingPunct="1"/>
            <a:r>
              <a:rPr lang="en-GB" sz="2400" dirty="0" smtClean="0"/>
              <a:t>UK Web Focus: national advisory post to UK HEIs</a:t>
            </a:r>
          </a:p>
          <a:p>
            <a:pPr lvl="1"/>
            <a:r>
              <a:rPr lang="en-GB" sz="2400" dirty="0" smtClean="0"/>
              <a:t>Based at UKOLN at the University of Bath</a:t>
            </a:r>
          </a:p>
          <a:p>
            <a:pPr lvl="1" eaLnBrk="1" hangingPunct="1"/>
            <a:r>
              <a:rPr lang="en-GB" sz="2400" dirty="0" smtClean="0"/>
              <a:t>Long-standing Web evangelist </a:t>
            </a:r>
          </a:p>
          <a:p>
            <a:pPr lvl="1" eaLnBrk="1" hangingPunct="1"/>
            <a:r>
              <a:rPr lang="en-GB" sz="2400" dirty="0" smtClean="0"/>
              <a:t>Prolific blogger (900+ posts since Nov 2006)</a:t>
            </a:r>
          </a:p>
          <a:p>
            <a:pPr lvl="1" eaLnBrk="1" hangingPunct="1"/>
            <a:r>
              <a:rPr lang="en-GB" sz="2400" dirty="0" smtClean="0"/>
              <a:t>Prolific speaker (~365 talks from 1996-2010)</a:t>
            </a:r>
          </a:p>
          <a:p>
            <a:pPr lvl="1" eaLnBrk="1" hangingPunct="1"/>
            <a:r>
              <a:rPr lang="en-GB" sz="2400" dirty="0" smtClean="0"/>
              <a:t>User of variety of Social Web services</a:t>
            </a:r>
          </a:p>
          <a:p>
            <a:pPr marL="0" indent="0" eaLnBrk="1" hangingPunct="1">
              <a:buFontTx/>
              <a:buNone/>
            </a:pPr>
            <a:r>
              <a:rPr lang="en-GB" b="1" dirty="0" smtClean="0"/>
              <a:t>UKOLN:</a:t>
            </a:r>
          </a:p>
          <a:p>
            <a:pPr lvl="1" eaLnBrk="1" hangingPunct="1"/>
            <a:r>
              <a:rPr lang="en-GB" sz="2400" dirty="0" smtClean="0"/>
              <a:t>A national centre of expertise in digital information management</a:t>
            </a:r>
          </a:p>
          <a:p>
            <a:pPr lvl="1" eaLnBrk="1" hangingPunct="1"/>
            <a:r>
              <a:rPr lang="en-GB" sz="2400" dirty="0" smtClean="0"/>
              <a:t>A JISC Innovation Support Centre</a:t>
            </a:r>
          </a:p>
        </p:txBody>
      </p:sp>
      <p:sp>
        <p:nvSpPr>
          <p:cNvPr id="4101" name="Text Box 4"/>
          <p:cNvSpPr txBox="1">
            <a:spLocks noChangeArrowheads="1"/>
          </p:cNvSpPr>
          <p:nvPr/>
        </p:nvSpPr>
        <p:spPr bwMode="auto">
          <a:xfrm rot="-5400000">
            <a:off x="-322263" y="1146176"/>
            <a:ext cx="195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r>
              <a:rPr lang="en-GB" b="1">
                <a:solidFill>
                  <a:schemeClr val="bg1"/>
                </a:solidFill>
              </a:rPr>
              <a:t>Introduction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1187449" y="1196975"/>
            <a:ext cx="7871884" cy="5364692"/>
          </a:xfrm>
        </p:spPr>
        <p:txBody>
          <a:bodyPr/>
          <a:lstStyle/>
          <a:p>
            <a:pPr marL="0" indent="0">
              <a:buNone/>
            </a:pPr>
            <a:r>
              <a:rPr lang="en-GB" sz="2400" dirty="0" smtClean="0"/>
              <a:t>We should do more:</a:t>
            </a:r>
          </a:p>
          <a:p>
            <a:pPr marL="539750" lvl="1"/>
            <a:r>
              <a:rPr lang="en-GB" sz="2400" dirty="0" smtClean="0"/>
              <a:t>Collating data across sector helps to identify patterns of usage, challenge </a:t>
            </a:r>
            <a:r>
              <a:rPr lang="en-GB" sz="2400" smtClean="0"/>
              <a:t>assumptions, stimulate </a:t>
            </a:r>
            <a:r>
              <a:rPr lang="en-GB" sz="2400" dirty="0" smtClean="0"/>
              <a:t>discussions &amp; inform best practices</a:t>
            </a:r>
          </a:p>
          <a:p>
            <a:pPr marL="0" indent="0">
              <a:buNone/>
            </a:pPr>
            <a:r>
              <a:rPr lang="en-GB" sz="2400" dirty="0" smtClean="0"/>
              <a:t>But </a:t>
            </a:r>
          </a:p>
          <a:p>
            <a:pPr marL="539750" lvl="1"/>
            <a:r>
              <a:rPr lang="en-GB" sz="2400" dirty="0" smtClean="0"/>
              <a:t>HEIs don’t like reducing impact &amp; value to numbers</a:t>
            </a:r>
          </a:p>
          <a:p>
            <a:pPr marL="539750" lvl="1"/>
            <a:r>
              <a:rPr lang="en-GB" sz="2400" dirty="0" smtClean="0"/>
              <a:t>We’re worried about evidence of lack of impact</a:t>
            </a:r>
          </a:p>
          <a:p>
            <a:pPr marL="0" indent="0">
              <a:buNone/>
            </a:pPr>
            <a:r>
              <a:rPr lang="en-GB" sz="2400" dirty="0" smtClean="0"/>
              <a:t>However:</a:t>
            </a:r>
          </a:p>
          <a:p>
            <a:pPr marL="539750" lvl="1"/>
            <a:r>
              <a:rPr lang="en-GB" sz="2400" dirty="0" smtClean="0"/>
              <a:t>The political and economic climate are forcing a reappraisal of attitudes</a:t>
            </a:r>
          </a:p>
          <a:p>
            <a:pPr marL="539750" lvl="1"/>
            <a:r>
              <a:rPr lang="en-GB" sz="2400" dirty="0" smtClean="0"/>
              <a:t>We have data mining experts who may be able to help identify ’value’</a:t>
            </a:r>
          </a:p>
          <a:p>
            <a:pPr marL="0" indent="0">
              <a:buNone/>
            </a:pPr>
            <a:r>
              <a:rPr lang="en-GB" sz="2400" dirty="0" smtClean="0"/>
              <a:t>Can we afford not to engage?</a:t>
            </a:r>
            <a:endParaRPr lang="en-GB" sz="24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30</a:t>
            </a:fld>
            <a:endParaRPr lang="en-US" altLang="en-US"/>
          </a:p>
        </p:txBody>
      </p:sp>
    </p:spTree>
    <p:extLst>
      <p:ext uri="{BB962C8B-B14F-4D97-AF65-F5344CB8AC3E}">
        <p14:creationId xmlns:p14="http://schemas.microsoft.com/office/powerpoint/2010/main" val="3499398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59600D3-8CAA-4242-A0B5-B3384EDF2405}" type="slidenum">
              <a:rPr lang="en-US" altLang="en-US" sz="1000" smtClean="0"/>
              <a:pPr eaLnBrk="1" hangingPunct="1"/>
              <a:t>31</a:t>
            </a:fld>
            <a:endParaRPr lang="en-US" altLang="en-US" sz="1000" smtClean="0"/>
          </a:p>
        </p:txBody>
      </p:sp>
      <p:sp>
        <p:nvSpPr>
          <p:cNvPr id="7171" name="Rectangle 2"/>
          <p:cNvSpPr>
            <a:spLocks noGrp="1" noChangeArrowheads="1"/>
          </p:cNvSpPr>
          <p:nvPr>
            <p:ph type="title"/>
          </p:nvPr>
        </p:nvSpPr>
        <p:spPr/>
        <p:txBody>
          <a:bodyPr/>
          <a:lstStyle/>
          <a:p>
            <a:pPr eaLnBrk="1" hangingPunct="1"/>
            <a:r>
              <a:rPr lang="en-GB" sz="4000" smtClean="0"/>
              <a:t>Questions</a:t>
            </a:r>
          </a:p>
        </p:txBody>
      </p:sp>
      <p:sp>
        <p:nvSpPr>
          <p:cNvPr id="7172" name="Rectangle 3"/>
          <p:cNvSpPr>
            <a:spLocks noGrp="1" noChangeArrowheads="1"/>
          </p:cNvSpPr>
          <p:nvPr>
            <p:ph type="body" idx="1"/>
          </p:nvPr>
        </p:nvSpPr>
        <p:spPr/>
        <p:txBody>
          <a:bodyPr/>
          <a:lstStyle/>
          <a:p>
            <a:pPr marL="0" indent="0" eaLnBrk="1" hangingPunct="1">
              <a:buFontTx/>
              <a:buNone/>
            </a:pPr>
            <a:r>
              <a:rPr lang="en-GB" sz="2400" smtClean="0"/>
              <a:t>Any questions or comments?</a:t>
            </a:r>
          </a:p>
        </p:txBody>
      </p:sp>
      <p:sp>
        <p:nvSpPr>
          <p:cNvPr id="7173" name="AutoShape 7" descr="data:image/jpg;base64,/9j/4AAQSkZJRgABAQAAAQABAAD/2wCEAAkGBhQSERUUERQWFBQVFxgWGRYXFRYYFhUYGBgYHBgVFxYXHCYeGxkjGhcXHy8gIycpLiwtFx4yNTAqNSYrLCkBCQoKDAwNDg8PDSkYFBgpKSkpKSkpKSkpKSkpKSkpKSkpKSkpKSkpKSkpKSkpKSkpKSkpKSkpKSkpKSkpKSkpKf/AABEIAOEA4AMBIgACEQEDEQH/xAAcAAEAAgMBAQEAAAAAAAAAAAAABwgEBQYBAwL/xABFEAABAwICBwQGCAQEBgMAAAABAAIDBBEFMQYHEiFBUWETInGBMkJScpGhCBQzgpKiscEkQ2KyI1Nj0hWDwtHh8DRzw//EABYBAQEBAAAAAAAAAAAAAAAAAAABAv/EABYRAQEBAAAAAAAAAAAAAAAAAAABEf/aAAwDAQACEQMRAD8AnFERAREQEREBF8qqqZGwvkc1jGi5c4gNA5kncFFelmvWNl48PZ2rsu2kBEY91m5zvE2HiglSoqWxtL5HNY1ouXOIa0DmSdwXD43rpoILiNzqhw4RDu/jdYfC6gjG9JKmsftVMz5DwBPcb7rB3R5Ba1FxJ+La+6p9xTwxQjm68j/+lvyK5au1l4jKTtVcjQeEdox+QA/NcyiDMqMZnk+0nmf780jv7nFYZKIigNstyzabG6iP7OeZnuzSN/tcsJEHT0OszEovRq5HAcJNmQfmBPzXU4Tr7qWWFRBFMObS6N3j6zfkFF6ILFYHrooJ7CRzqd54Sju/jbdvxsu3p6lsjQ+NzXtcLhzSHNI5gjcVT5bLBNJKmjftU0z4zxAPcd7zD3T5hExbRFEmievZjrR4gzszl20YJYffZvc3xF/AKVaOtZKwPie2RjhcOa4OaR0I3Ij7IiICIiAiIgIiICIiAua0z0+p8OjvKduVwuyFp77up9lv9R8rrUayNZrMPb2UNpKpw3A72xA5PfzPJvHPLOvlfXyTyOlme6SR5u5zjck/+8BuCK3OlunNTiD9qd9mA92Fu6Nnl6zv6jv8BYDn0RFEWxwPR2orH7FNE6R3Egd1vVzz3W+ZUsaN6hGCzq6UvOfZRbmjoZCLnyA/dEQu1pJAAJJyA3k+AGa6HDNXmIT2MdLLY8XgRj4yEKyGD6MUtI21NBHH1a0bR955u53mStohqvtJqKxB3pugj8ZHOPwawj5rYx/R9qPWqoR4RvP7hTiiGoOk+j7UerVQnxjeP3K19XqKr2+g6CTwkc0nycwD5qwKIaq3iervEKffJSyWG8lgEgA6mMlc89hBIIIIzBFiPEHeFcVazGNGaaqbaogjl6uaNoe68d4HwIQ1UxFNWkeoRjruoZSw/wCXLdzD0DwNpvmHKKMe0aqKJ+xUxOjJyJ3td7rxuPkUGsW90V01qcPk2qd/dJ70Tt8b/FvA/wBQsf0WiRFWb0J1iU+Iss09nOBd0Lj3urmH1m9RlxAXVqn1LVPie2SNzmPYbtc0kOaeYIU96tNaja21PVWZUgd12TZ7chwfzbkcxyBEjIiIgiIgIiIC4bWdrFbh8XZxEOqpB3RmI25do4fGw4kcgVutNdLY8PpXTP3uPdjZxe85DwGZPADwVYsUxOSomfNM4vkkO05x/QDgALADgAEV8ampdI9z5HF73Euc5xuXE5knmvmi9YwuIDQSSQAALkk5ADiUV4pP0D1MyVAbNXbUUR3tiylkHN3sN+Z6LptWeqZtOG1Na0OnzZGd7YeRcMjJ8m+OUoomsTDMKip4xFBG2ONuTWiw8TzPU7ystERBERAREQEREBERAWNiOGxTxujnY2Rjs2uAIPx49cwslEEHad6lXwh02H7UkeboDvkYObD646Z+PCKiFcZRzrJ1UsrA6elAZVZluTJ/e5P5O48eYLqv6/UchaQWkggggg2IIyIIyK/VTTOje5kjSx7SWua4WLSMwQcivmip/wBVesz660U1SQKlo7rsu3aMz74GY4jeONpHVPqWqdG9r43Fj2EOa4GxaRkQrLautN24jTBxsJ47Nlb14PaPZdn0NxwRHVoiIgvzJIGglxsACSTkAMyV+lGeu7S3sKZtLG60lQDt2zbCM/xHu9QHIIu1jaZHEasvaT2Ed2Qt/p4vI5uIv4bI4b+WREaFOGqLVqIWtrKpv+K4XijcPsmn+YR7ZGXsjqd3Kan9BPrc/wBZnbengcLAjdLJmG9Wt3E9SBzVgUSiIiIIiICIiAiIgIiICIiAiIgIiII61ratxWsNTTt/ioxvaP57B6vvjgeOXK1fiFcZQfrq0F7J/wBegb3JHWmaMmvOUng47j1tz3FiKVvNC9Kn4fVsnZct9GRntxkjaHiMx1A6rRoirf0VYyWNkkbg5j2h7XDItcLg/Ar7qJNROle1G+ikdvjvJFfiwnvsHg47X3jyUtoy8e4AEncBvJ5Kq2m2kRra2ae92F2zH0jbuZ8Rv8XFTxrax00uGS7Js+a0LeffvtH8Acq1osFl4Rhb6meOCIXfK4NHIXzJ6AXJ6BYil7ULoyHOlrXj0f8ACi8TvkcOttlvm5FSxgGCR0dPHBEO5G0C/Fx9Zx6k3J8VsERGRERARYuIYrFA3bnkZE3m9waD0FzvPQLlKvXFhjDbty/3IpHD47KDtUXCRa68MJ+0kb4wyW+Nl0GEabUVUbQVMT3HJu1svPg11ifJBu0REBERARfCtr44Wl8r2RsGbnuDW/E7lylbrewyM2+sbZ/02Pf8wLIOyRcGzXZhhP2kg8YZPjkt5hWn1BUnZhqoi45Nc7YcegD7XPgg6BERAWNiWHsnifFKNpkjSxw5gi3keR4FZKIKmaTYC+iqpaeTeY3WDvaad7X+bSCtYpq196ObUcVYwb2HspOrXXLCfB1x99Qqitlo3jbqOqiqGZxvBI9puT2+bSQrX01Q2RjXsIc17Q5pGRDhcEeRVPlYrUxjfb4a1hN3U7jEfd9Jn5XAeSFcbr/xfamp6cZMY6V3vPOy2/UBrvxqJ11etOv7XFak8GOEY+40A/O65RAVqtCsD+p0MEHrNYC/q93ef+YkeACrloLhf1jEaWIi4MrXEf0s77vk0q1KFEREQUX6xtbwpnOpqKz5xufKbFkR4tAyc8ceA6m4G01t6amhpRHCbTz3a0jNjBbbkHXeAOpvwVdUVlYliktRIZJ5HSvPrPJJ8ByHQbliouj0X1f1leNqnjtGDYyvOzHfiAbEuPgD1siucRSZPqDrQ27ZoHu9m72/mLVwGMYLNSymKojdG8cDxHNpG5w6gkIOs0L1s1NE5rJnOqKfIse4l7Bzjed+72TceGan7BMbiq4WzU7w+N43HiDxa4cHDiFUhSTqRxWqjqzHFG+Smk3S2HcicB3ZNo7gd1iL3IORICIn1R3rG1rsobwUwbJU8Sd7Ib+1b0n/ANPx5HcaytMf+H0ZewjtpD2cQ5OI3vtyaN/jYcVWeWUucXOJc5xJJJuSTmSTmSUGZjGOT1UnaVMrpXc3Hc3o1uTR0AWCi3ujGhNXXk/Vo7tBs6Rx2Y2nkXHM9ACUVokUmu1BVmzcTU5d7N5B5bWz+y4THtHKiik7OpjMbuBza4c2OG5w8POyDe6H6z6ugLW7RmgGcTyTYf6bzcs8MuisFo3pJDXQNmp3XadxB9JjuLHjgR/5G5VOXb6o8Tqoa5opo3yxvs2ZjR3QwndISe60tvcE24jiiLHoiIjV6T4OKqkngd/Mjc0dHWux3k4NPkqnOaQSCLEGxHIjMfFXFVWtYWGfV8TqowLDtC8DpIA8f3Isc8pR1B4tsVc0BO6WMPHvRnh917vwhRcun1Y13ZYrSu4Of2Z8HtLf1IRWnx+p7SrqH+3PK7yMjiPlZYC9c65JOZ3/ABXiCQtRlFt4mXH+XDI7zJYwfJzlYRQf9H2P+Jqncoox+J7v9qnBEoiLwlEVp1r40ajE5t/dhIhaOQZ6XxeXHzC5BZOKTF88rjm6SR3xeSsZGm70L0e+u1sNPvDXOu8jMMaLut1sLeatLSUjImNjjaGMYA1rQLBoG4AKDtQVMDWzvObILD7727/g23mp3RKLmNP9DGYjSuZYCZgLoX8Wv9kn2XZEeBzAXToiIl0S1FMZsyYg/tHZ9iwkMHRzxZzvAWHjxlOioY4WCOFjY2N3BrGhrR4Abl90QV61240ZsR7IHuU7AwDhtOs558d7R90KPlutNqntMRq3HjUSj8Li3/pWlRpn4BhDqqphgZuMrw2/sg+k7ybc+StXhOFR00LIYWhkcbQ0AfqeZJ3knMlQHqRpA/FWk/y4ZXjx7rP0kKsQiUWl0u0Wjr6Z8Eg3kXY+2+N49Fw/ccRcLdIiIc0V1D5PxCQH/RiJt96WwPk0DxUsYZhMNPGI4I2RMGTWgAeJ5nqVlogIiICr9r1o9jEmuH8yBh82ue0/INVgVB/0go/4mlPOKQfB7f8AcixFKzcDqezqYH+xNE78MjSf0WEvWusbjMb0V4QizMZp+zqZ2exNKz8Mjh+yw0ErfR8f/E1Q5xRn4Pd/uU4Kv2oms2MScw/zIHjza5jh8g5WBRKLwheoiKgYhHszSNOYkePg4hfBdNrJwk0+J1LLbnP7Vvuyd4W8yR4grmUaShqBnArJ2cXQAj7sjb/3D4KdlVjQTSIUNdDO70AS2T3Hizjbjb0vJWkilDmhzSHNcAQQQQQd4II3EEIlftEWLieJR08L5pXBscbS5xPIfucgOZRGUiiDR/X20vLa2HYYXHZkiudlpO4PYd5sLd5p8lKeE4xDUxiWnkbKw+s03seRGYPQ2KCrmmMOxiFW08KiY/ikc791qF2+uPCTDikrrWbM1so63Gy78zCuIRpIGo6qDMUAP8yCVg8bsfu8oyrDKpmjONGkq4ahtz2bwSBmW5Pb5tJHmrV0FcyaNksTg9j2hzXDIg5FErIRF86iobGxz3uDWtBc5xNg0AXJJ5AIj6Iofw3X2PrEgqIf4cvPZvZftGsv3S9hNnXG/dYjkVKGC6QU9XH2lNKyVvHZO9vRzTvaehAQbBERAUIfSDf/ABFIOUUh+L2f9lN6gLXzVbWIxsHqU7fi58ht8A34oRGyBFl4RT9pUQs9uWJn4pGj90abvWXQ9litU3IOk7QeEgDv1JXMqT9feE7FZDOBumiLT70R/wBr2/AqMEHQ6vcT+r4lSyE2HaBhPSQFh+TlaVU6a4ggg2I3g8iMirX6KY0KujgnH8yNpd0eNzx5ODh5IlbZERERdrw0QM8LauJt3wAtkAzMV77X3CSfBzuSgpXFc0EEHeDuI5qD9Ymp58bnVGHs24jvdAPTj5mMesz+nMdRkVFS7TQ3WrVUDRFYTwDKN5ILPceLkDoQRysuMc0gkEEEbiDuIPIjgV4ipnf9IRmzuo3bXWVuzfybdcDplrFqcRs2UiOEG4iZfZvwLid7yOu7kAuWREFIWpnAKiasE0b3xQQkGRzSQJD6sPJ18zyHiFgaD6r6ivcHuBhpszI4WLxyiafSP9WQ65KwmCYJFSQshgbsRsG4cSeLnHi4neSg4/XFogayjEsTbzU93gDN0Zt2jRzO4OHu9VXhXGUO6yNTznOfU4e25cS59ON287y6LxzLPhyQQ2ur0N1k1WHdyO0sJNzE+9gTmWOG9hPmOi5aWItcWuBa5psWkEEHkQd4K/KKmcfSFZs//DdtW/zW7N/w3suJ0z1o1WIN7M2hg4xMJO1bLbed7t/CwHQ5rjkRBdfqu0fnqa5hge+JkRD5ZGEtIZf0LjMuta3ieC+OhmrqpxFwLG9nBfvTuHd8GD13eG7mQrD6M6Mw0MDYadtmje5x9KR3F7zxJ+W4DcEG2RERBVh1n4j22K1Thk14jH/La1ht5tJ81ZLGcSbT08sz/Rijc8/dBNvE5eaqRUTl73Pd6T3Fx8XG5+ZRY/C6PVzRdrilI3MCUPPgwF/6tC5xSVqIwvbr5JrboYjv5OkOyPyh/wAEV3+unA+3w1z2i7qdwlHPZ9F/5XX+6q7K4NTTNkY5jxtNe0tcDkWuFiD5FVQ0kwR1HVTU7843kA+03NjvNpB80SNapl1C6SjZlonneP8AGi6g2EjR4HZd948lDSz8Axl9JUxVEfpRuDrXsHDJzT0LSR5oLbosPB8WjqYI54TdkjQ4c9+YPUG4I5grMRBERBose0Io6zfUQMc72x3ZPxtsT4G4XH1eoOjcf8OaePpdjv7mqTUQRXD9H6mB71TO4crRj57K6fAtVmH0pDmwCR4Nw+Y9oQeBAPdBHO111qIPAF6iICIiDT47ojSVg/iYGSHIOtZ46B7bOA6XsuMrdQtE77OSePoHNcPzNUlogiqP6P1NffUzkcrRjd47K6LBtUWHU5Dux7Zw4zO2x+D0fiCuzRB4xgAsAABkBkF6iICIvnUTtY1z3kNa0FznE2DQBcknkALoI017aQ9lSMpWnv1DruHKOMg/N+z8CoIW+040mNfWyT79i+xGD6sbb7I6XuXHq4rQoorA6jsF7HDzK4WdUSF33Gd1vlcOPmoJwjDH1M8cEfpyvDB0ud7j0AufJWyw2gbBDHFGLMjY1jR0aAB+iFZKiTXtoptsZWxt3x2jltxYT3HnwcbfeHJS2vjWUjZY3xyNDmPaWuaciCLEfBEU/Rb3TTRV+H1b4H3LfSjefXjOR8RkeoPRaJGknamNO/q8v1Od1oZnXjcTuZKd2z0a/wDutzKnhU5U9aptZIqmNpap38QwWY8/zmj/APQDPmN/NEqTEREQREQEREBERAREQEREBERAREQFEGuzToBv1CB3eNjORwbm2K/M7ielhxNup1laxG4fFsREOqpB3G59mP8ANeOXIcT0BVcp53PcXvcXOcS5ziblxO8kniSUWPwiLZaN4BJW1MdPEO887zwY0ek89AP2HFFSVqI0U2nvrpBubeOLq4/aP8h3R7zuSmpYWDYTHTQRwRCzI2ho5m2ZPMk3JPEkrNRkREQcprE0JbiNMWiwnju6J558WE+y61um48FWmqpXxvcyRpY9hLXNcLFpGYIVwVG+tbVr9caammaPrLB3mj+e0DL/AOwDI8cuVioBX7hmcxwcwlrmkEOBsQRvBB4G6/LmkEgggg2IO4gjMEcCvEVPurTWs2rDaercGVOTXGwbP4cBJ048OQklU5BUraB66XxbMOIbUkY3Ccb5GDgJBm8f1elzuiYnBFj0GIRzxtkhe2RjhcOaQQfMLIRBERAREQEREBERARF8aurZEwvkc1jGi5c4gNA5klB9lwusPWfFh7TFFaWqI3Mvdsd/Wkt8m5noFyenWu2+1DhtwMjUEb/+U0/3OHgMiohkkLiXOJc4m5JJJJOZJO8lFx9q/EJJ5HSzPL5Hm7nHMn/t04LHREV6xhJAAJJNgALkk5ADiVYzVZoF/wAPg7SUD6zMAX/6bcxED8z18AtDqk1Zdjs1lY20p3xROH2YI+0cODzwHqjqd0rogiIiCIiAiIgjXWZqpbWXqKQBtTm5mTZ/2EnXjx5iB6indG9zJGlj2khzXAhzSMwQcirhLkNOdW0GItLvsqgDuzAZ2ybIPWb8xwPAlVoRbjSXRKpoJOzqYy2/ovG+OTqx2R8MxxC06K22j2lVTQv26aUsv6Tc2P8AeYdx8c+qlzRrXvDJZtdGYXf5jLvjPi30m/m8VBqIi3OF4zDUs26eVkrebHA26EDeD0KzVT2nqXxu2o3OY4ZOY4tcPBzSCurwzWxiUNgKgyDlK1r/AC2iNr5oYsuigyj+kBUj7Wmhf7rnx/rtrZx/SFb61G6/SYH9WBETAih+T6QjfVo3ecwH6MK1tX9ICoP2VNCz3nvk/TYQTksTEsWhp2bc8rIm83uDQegvmegVdMT1tYlNcdv2YPCJrWfmsXfNcpVVb5XbUr3SOPrPcXO+LjdFxOGkmvanjBbRMM78tt12RDr7TvgPFRJpJpjVVzr1MpcAbiMd2Nvgwbr9Tc9VpUQERbXR3Reorpezpoy8+s7JjBze7IeGZ4AorWRRFzg1oLnOIAABJJOQAG8k8gpw1aapBBs1Nc0Gbc6OE2IiOYc/gZOQyb1OXQaB6sYMPAkdaapI3ykbmXzbG0+iOuZ6ZLtEQRERBERAREQEREBERBi4jhkVRGY542yRuza4Ag/+eqiLS3USReTDn3G89hId46MkOfg78SmdEFQ8TwmankMc8b4nj1XtIPlwI6hYqt3iOFQ1DCyeJkrD6r2hw8r5FR5juoelku6lkfTu9k/4kfwcdr8yLqB0Xe4vqVxCG5jaydvON4DrdWPsb9BdcnX6OVUBtNTzR+9G+3xtZFa5F5tDmPivUBEXm0Mri/ig9RbGg0aqp/saaaT3Y32+NrLrcI1KYhN9o2OnbzkeC7yZHff0JCDgVlYbhUtQ8RwRvlefVY0k+dsh1Km/AtRFLEQ6pkfUH2R/hx/Bp2j+JSFh2FQ07AyCJkTB6rGho87ZlE1EWimohxs/EH7Iz7GN2/wfINw8G+TlLuGYVFTxiKCNscbcmtFh4nmep3rLREEREBERAREQEREBERAREQEREBERB4V+X+j5IiCMNZPofFQjW/aP94/qiIr9Yf8Aat8f2KnLVx6Hk39F4iFSW3LyX6CIiCIiAiIgIiICIiAiIg//2Q=="/>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 name="Oval 7"/>
          <p:cNvSpPr>
            <a:spLocks noChangeArrowheads="1"/>
          </p:cNvSpPr>
          <p:nvPr/>
        </p:nvSpPr>
        <p:spPr bwMode="auto">
          <a:xfrm>
            <a:off x="8890000" y="0"/>
            <a:ext cx="203200" cy="203200"/>
          </a:xfrm>
          <a:prstGeom prst="ellipse">
            <a:avLst/>
          </a:prstGeom>
          <a:solidFill>
            <a:schemeClr val="bg1">
              <a:lumMod val="85000"/>
            </a:schemeClr>
          </a:solidFill>
          <a:ln>
            <a:noFill/>
          </a:ln>
        </p:spPr>
        <p:txBody>
          <a:bodyPr wrap="none" anchor="ctr"/>
          <a:lstStyle/>
          <a:p>
            <a:pPr>
              <a:defRPr/>
            </a:pP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dirty="0" smtClean="0"/>
              <a:t>Note</a:t>
            </a:r>
          </a:p>
        </p:txBody>
      </p:sp>
      <p:sp>
        <p:nvSpPr>
          <p:cNvPr id="8195" name="Content Placeholder 2"/>
          <p:cNvSpPr>
            <a:spLocks noGrp="1"/>
          </p:cNvSpPr>
          <p:nvPr>
            <p:ph idx="1"/>
          </p:nvPr>
        </p:nvSpPr>
        <p:spPr>
          <a:xfrm>
            <a:off x="1187450" y="1196975"/>
            <a:ext cx="7753350" cy="5051425"/>
          </a:xfrm>
        </p:spPr>
        <p:txBody>
          <a:bodyPr/>
          <a:lstStyle/>
          <a:p>
            <a:pPr marL="0" indent="0">
              <a:buFontTx/>
              <a:buNone/>
            </a:pPr>
            <a:r>
              <a:rPr lang="en-GB" dirty="0" smtClean="0"/>
              <a:t>Please note</a:t>
            </a:r>
          </a:p>
          <a:p>
            <a:pPr lvl="1"/>
            <a:r>
              <a:rPr lang="en-GB" dirty="0" smtClean="0"/>
              <a:t>The JISC and University of Bath logos and images on slides 5 and 6 are not available under a Creative Commons licence</a:t>
            </a:r>
          </a:p>
          <a:p>
            <a:pPr lvl="1"/>
            <a:r>
              <a:rPr lang="en-GB" dirty="0" smtClean="0"/>
              <a:t>Screen images are also not available under a </a:t>
            </a:r>
            <a:r>
              <a:rPr lang="en-GB" dirty="0"/>
              <a:t>Creative Commons licence</a:t>
            </a:r>
            <a:endParaRPr lang="en-GB" dirty="0" smtClean="0"/>
          </a:p>
          <a:p>
            <a:pPr lvl="1"/>
            <a:r>
              <a:rPr lang="en-GB" dirty="0" smtClean="0"/>
              <a:t>Links to further information available by clicking on blue arrows</a:t>
            </a:r>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FDF1F75-E78C-4F06-B6AB-C0B5C05E3683}" type="slidenum">
              <a:rPr lang="en-US" altLang="en-US" sz="1000" smtClean="0"/>
              <a:pPr eaLnBrk="1" hangingPunct="1"/>
              <a:t>32</a:t>
            </a:fld>
            <a:endParaRPr lang="en-US" altLang="en-US" sz="1000" smtClean="0"/>
          </a:p>
        </p:txBody>
      </p:sp>
      <p:sp>
        <p:nvSpPr>
          <p:cNvPr id="8197" name="Oval 7"/>
          <p:cNvSpPr>
            <a:spLocks noChangeArrowheads="1"/>
          </p:cNvSpPr>
          <p:nvPr/>
        </p:nvSpPr>
        <p:spPr bwMode="auto">
          <a:xfrm>
            <a:off x="8940800" y="0"/>
            <a:ext cx="203200" cy="203200"/>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ChangeArrowheads="1"/>
          </p:cNvSpPr>
          <p:nvPr/>
        </p:nvSpPr>
        <p:spPr bwMode="auto">
          <a:xfrm>
            <a:off x="0" y="0"/>
            <a:ext cx="9231313" cy="6858000"/>
          </a:xfrm>
          <a:prstGeom prst="rect">
            <a:avLst/>
          </a:prstGeom>
          <a:solidFill>
            <a:schemeClr val="bg1"/>
          </a:solidFill>
          <a:ln w="12700" algn="ctr">
            <a:solidFill>
              <a:schemeClr val="bg1"/>
            </a:solidFill>
            <a:round/>
            <a:headEnd type="none" w="sm" len="sm"/>
            <a:tailEnd type="none" w="sm" len="sm"/>
          </a:ln>
        </p:spPr>
        <p:txBody>
          <a:bodyPr/>
          <a:lstStyle/>
          <a:p>
            <a:endParaRPr lang="en-GB" dirty="0"/>
          </a:p>
        </p:txBody>
      </p:sp>
      <p:sp>
        <p:nvSpPr>
          <p:cNvPr id="13" name="Oval 12"/>
          <p:cNvSpPr/>
          <p:nvPr/>
        </p:nvSpPr>
        <p:spPr bwMode="auto">
          <a:xfrm>
            <a:off x="1103313" y="1484313"/>
            <a:ext cx="7440612" cy="4672012"/>
          </a:xfrm>
          <a:prstGeom prst="ellipse">
            <a:avLst/>
          </a:prstGeom>
          <a:noFill/>
          <a:ln w="12700" cap="flat" cmpd="sng" algn="ctr">
            <a:solidFill>
              <a:schemeClr val="accent6"/>
            </a:solidFill>
            <a:prstDash val="solid"/>
            <a:round/>
            <a:headEnd type="none" w="sm" len="sm"/>
            <a:tailEnd type="none" w="sm" len="sm"/>
          </a:ln>
          <a:effectLst/>
        </p:spPr>
        <p:txBody>
          <a:bodyPr/>
          <a:lstStyle/>
          <a:p>
            <a:pPr>
              <a:defRPr/>
            </a:pPr>
            <a:endParaRPr lang="en-GB">
              <a:solidFill>
                <a:schemeClr val="bg1"/>
              </a:solidFill>
            </a:endParaRPr>
          </a:p>
        </p:txBody>
      </p:sp>
      <p:sp>
        <p:nvSpPr>
          <p:cNvPr id="5124" name="Title 1"/>
          <p:cNvSpPr>
            <a:spLocks noGrp="1"/>
          </p:cNvSpPr>
          <p:nvPr>
            <p:ph type="title"/>
          </p:nvPr>
        </p:nvSpPr>
        <p:spPr/>
        <p:txBody>
          <a:bodyPr/>
          <a:lstStyle/>
          <a:p>
            <a:r>
              <a:rPr lang="en-GB" dirty="0" smtClean="0"/>
              <a:t>About This Talk</a:t>
            </a:r>
          </a:p>
        </p:txBody>
      </p:sp>
      <p:sp>
        <p:nvSpPr>
          <p:cNvPr id="512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9B87CD6-6B02-43BC-9A5F-BBC36850D6DD}" type="slidenum">
              <a:rPr lang="en-US" altLang="en-US" sz="1000" smtClean="0"/>
              <a:pPr eaLnBrk="1" hangingPunct="1"/>
              <a:t>4</a:t>
            </a:fld>
            <a:endParaRPr lang="en-US" altLang="en-US" sz="1000" smtClean="0"/>
          </a:p>
        </p:txBody>
      </p:sp>
      <p:sp>
        <p:nvSpPr>
          <p:cNvPr id="5" name="Oval 4"/>
          <p:cNvSpPr/>
          <p:nvPr/>
        </p:nvSpPr>
        <p:spPr bwMode="auto">
          <a:xfrm>
            <a:off x="3616325" y="3325813"/>
            <a:ext cx="2347913" cy="1070341"/>
          </a:xfrm>
          <a:prstGeom prst="ellipse">
            <a:avLst/>
          </a:prstGeom>
          <a:solidFill>
            <a:schemeClr val="accent6"/>
          </a:solidFill>
          <a:ln w="12700" cap="flat" cmpd="sng" algn="ctr">
            <a:noFill/>
            <a:prstDash val="solid"/>
            <a:round/>
            <a:headEnd type="none" w="sm" len="sm"/>
            <a:tailEnd type="none" w="sm" len="sm"/>
          </a:ln>
          <a:effectLst/>
        </p:spPr>
        <p:txBody>
          <a:bodyPr/>
          <a:lstStyle/>
          <a:p>
            <a:pPr algn="ctr">
              <a:defRPr/>
            </a:pPr>
            <a:endParaRPr lang="en-GB" sz="1800" b="1" dirty="0">
              <a:solidFill>
                <a:schemeClr val="bg1"/>
              </a:solidFill>
            </a:endParaRPr>
          </a:p>
        </p:txBody>
      </p:sp>
      <p:sp>
        <p:nvSpPr>
          <p:cNvPr id="5127" name="Oval 5"/>
          <p:cNvSpPr>
            <a:spLocks noChangeArrowheads="1"/>
          </p:cNvSpPr>
          <p:nvPr/>
        </p:nvSpPr>
        <p:spPr bwMode="auto">
          <a:xfrm>
            <a:off x="998538" y="2063750"/>
            <a:ext cx="2203450" cy="890588"/>
          </a:xfrm>
          <a:prstGeom prst="ellipse">
            <a:avLst/>
          </a:prstGeom>
          <a:solidFill>
            <a:srgbClr val="6666FF"/>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pPr algn="ctr"/>
            <a:endParaRPr lang="en-GB" sz="1800" b="1" dirty="0">
              <a:solidFill>
                <a:schemeClr val="bg1"/>
              </a:solidFill>
            </a:endParaRPr>
          </a:p>
        </p:txBody>
      </p:sp>
      <p:sp>
        <p:nvSpPr>
          <p:cNvPr id="5128" name="Oval 6"/>
          <p:cNvSpPr>
            <a:spLocks noChangeArrowheads="1"/>
          </p:cNvSpPr>
          <p:nvPr/>
        </p:nvSpPr>
        <p:spPr bwMode="auto">
          <a:xfrm>
            <a:off x="3227388" y="1165225"/>
            <a:ext cx="2203450" cy="890588"/>
          </a:xfrm>
          <a:prstGeom prst="ellipse">
            <a:avLst/>
          </a:prstGeom>
          <a:solidFill>
            <a:srgbClr val="6666FF"/>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pPr algn="ctr"/>
            <a:endParaRPr lang="en-GB" sz="1800" b="1" dirty="0">
              <a:solidFill>
                <a:schemeClr val="bg1"/>
              </a:solidFill>
            </a:endParaRPr>
          </a:p>
        </p:txBody>
      </p:sp>
      <p:sp>
        <p:nvSpPr>
          <p:cNvPr id="5129" name="Oval 7"/>
          <p:cNvSpPr>
            <a:spLocks noChangeArrowheads="1"/>
          </p:cNvSpPr>
          <p:nvPr/>
        </p:nvSpPr>
        <p:spPr bwMode="auto">
          <a:xfrm>
            <a:off x="6338888" y="1790700"/>
            <a:ext cx="2205037" cy="890588"/>
          </a:xfrm>
          <a:prstGeom prst="ellipse">
            <a:avLst/>
          </a:prstGeom>
          <a:solidFill>
            <a:srgbClr val="6666FF"/>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pPr algn="ctr"/>
            <a:endParaRPr lang="en-GB" sz="1800" b="1" dirty="0">
              <a:solidFill>
                <a:schemeClr val="bg1"/>
              </a:solidFill>
            </a:endParaRPr>
          </a:p>
        </p:txBody>
      </p:sp>
      <p:sp>
        <p:nvSpPr>
          <p:cNvPr id="5130" name="Oval 8"/>
          <p:cNvSpPr>
            <a:spLocks noChangeArrowheads="1"/>
          </p:cNvSpPr>
          <p:nvPr/>
        </p:nvSpPr>
        <p:spPr bwMode="auto">
          <a:xfrm>
            <a:off x="6761163" y="4464050"/>
            <a:ext cx="2203450" cy="890588"/>
          </a:xfrm>
          <a:prstGeom prst="ellipse">
            <a:avLst/>
          </a:prstGeom>
          <a:solidFill>
            <a:srgbClr val="6666FF"/>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pPr algn="ctr"/>
            <a:endParaRPr lang="en-GB" sz="1800" b="1" dirty="0">
              <a:solidFill>
                <a:schemeClr val="bg1"/>
              </a:solidFill>
            </a:endParaRPr>
          </a:p>
        </p:txBody>
      </p:sp>
      <p:sp>
        <p:nvSpPr>
          <p:cNvPr id="5131" name="Oval 9"/>
          <p:cNvSpPr>
            <a:spLocks noChangeArrowheads="1"/>
          </p:cNvSpPr>
          <p:nvPr/>
        </p:nvSpPr>
        <p:spPr bwMode="auto">
          <a:xfrm>
            <a:off x="1662113" y="5106988"/>
            <a:ext cx="2108200" cy="1133475"/>
          </a:xfrm>
          <a:prstGeom prst="ellipse">
            <a:avLst/>
          </a:prstGeom>
          <a:solidFill>
            <a:srgbClr val="6666FF"/>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pPr algn="ctr"/>
            <a:endParaRPr lang="en-GB" sz="1600" b="1" dirty="0">
              <a:solidFill>
                <a:schemeClr val="bg1"/>
              </a:solidFill>
            </a:endParaRPr>
          </a:p>
        </p:txBody>
      </p:sp>
      <p:sp>
        <p:nvSpPr>
          <p:cNvPr id="5132" name="Oval 10"/>
          <p:cNvSpPr>
            <a:spLocks noChangeArrowheads="1"/>
          </p:cNvSpPr>
          <p:nvPr/>
        </p:nvSpPr>
        <p:spPr bwMode="auto">
          <a:xfrm>
            <a:off x="4329113" y="5673725"/>
            <a:ext cx="2203450" cy="890588"/>
          </a:xfrm>
          <a:prstGeom prst="ellipse">
            <a:avLst/>
          </a:prstGeom>
          <a:solidFill>
            <a:srgbClr val="6666FF"/>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pPr algn="ctr"/>
            <a:endParaRPr lang="en-GB" sz="1800" b="1" dirty="0">
              <a:solidFill>
                <a:schemeClr val="bg1"/>
              </a:solidFill>
            </a:endParaRPr>
          </a:p>
        </p:txBody>
      </p:sp>
      <p:sp>
        <p:nvSpPr>
          <p:cNvPr id="5133" name="Oval 11"/>
          <p:cNvSpPr>
            <a:spLocks noChangeArrowheads="1"/>
          </p:cNvSpPr>
          <p:nvPr/>
        </p:nvSpPr>
        <p:spPr bwMode="auto">
          <a:xfrm>
            <a:off x="192088" y="3787775"/>
            <a:ext cx="2203450" cy="890588"/>
          </a:xfrm>
          <a:prstGeom prst="ellipse">
            <a:avLst/>
          </a:prstGeom>
          <a:solidFill>
            <a:srgbClr val="6666FF"/>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pPr algn="ctr"/>
            <a:endParaRPr lang="en-GB" sz="1800" b="1" dirty="0">
              <a:solidFill>
                <a:schemeClr val="bg1"/>
              </a:solidFill>
            </a:endParaRPr>
          </a:p>
        </p:txBody>
      </p:sp>
      <p:cxnSp>
        <p:nvCxnSpPr>
          <p:cNvPr id="16" name="Straight Arrow Connector 15"/>
          <p:cNvCxnSpPr/>
          <p:nvPr/>
        </p:nvCxnSpPr>
        <p:spPr bwMode="auto">
          <a:xfrm flipV="1">
            <a:off x="2733675" y="1790700"/>
            <a:ext cx="228600" cy="100013"/>
          </a:xfrm>
          <a:prstGeom prst="straightConnector1">
            <a:avLst/>
          </a:prstGeom>
          <a:solidFill>
            <a:schemeClr val="accent1"/>
          </a:solidFill>
          <a:ln w="12700" cap="flat" cmpd="sng" algn="ctr">
            <a:solidFill>
              <a:schemeClr val="accent6"/>
            </a:solidFill>
            <a:prstDash val="solid"/>
            <a:round/>
            <a:headEnd type="none" w="sm" len="sm"/>
            <a:tailEnd type="arrow"/>
          </a:ln>
          <a:effectLst/>
        </p:spPr>
      </p:cxnSp>
      <p:cxnSp>
        <p:nvCxnSpPr>
          <p:cNvPr id="17" name="Straight Arrow Connector 16"/>
          <p:cNvCxnSpPr/>
          <p:nvPr/>
        </p:nvCxnSpPr>
        <p:spPr bwMode="auto">
          <a:xfrm>
            <a:off x="5964238" y="1604963"/>
            <a:ext cx="374650" cy="82550"/>
          </a:xfrm>
          <a:prstGeom prst="straightConnector1">
            <a:avLst/>
          </a:prstGeom>
          <a:solidFill>
            <a:schemeClr val="accent1"/>
          </a:solidFill>
          <a:ln w="12700" cap="flat" cmpd="sng" algn="ctr">
            <a:solidFill>
              <a:schemeClr val="accent6"/>
            </a:solidFill>
            <a:prstDash val="solid"/>
            <a:round/>
            <a:headEnd type="none" w="sm" len="sm"/>
            <a:tailEnd type="arrow"/>
          </a:ln>
          <a:effectLst/>
        </p:spPr>
      </p:cxnSp>
      <p:cxnSp>
        <p:nvCxnSpPr>
          <p:cNvPr id="20" name="Straight Arrow Connector 19"/>
          <p:cNvCxnSpPr/>
          <p:nvPr/>
        </p:nvCxnSpPr>
        <p:spPr bwMode="auto">
          <a:xfrm>
            <a:off x="8343900" y="3054350"/>
            <a:ext cx="85725" cy="187325"/>
          </a:xfrm>
          <a:prstGeom prst="straightConnector1">
            <a:avLst/>
          </a:prstGeom>
          <a:solidFill>
            <a:schemeClr val="accent1"/>
          </a:solidFill>
          <a:ln w="12700" cap="flat" cmpd="sng" algn="ctr">
            <a:solidFill>
              <a:schemeClr val="accent6"/>
            </a:solidFill>
            <a:prstDash val="solid"/>
            <a:round/>
            <a:headEnd type="none" w="sm" len="sm"/>
            <a:tailEnd type="arrow"/>
          </a:ln>
          <a:effectLst/>
        </p:spPr>
      </p:cxnSp>
      <p:cxnSp>
        <p:nvCxnSpPr>
          <p:cNvPr id="25" name="Straight Arrow Connector 24"/>
          <p:cNvCxnSpPr/>
          <p:nvPr/>
        </p:nvCxnSpPr>
        <p:spPr bwMode="auto">
          <a:xfrm flipH="1">
            <a:off x="6838950" y="5608638"/>
            <a:ext cx="392113" cy="174625"/>
          </a:xfrm>
          <a:prstGeom prst="straightConnector1">
            <a:avLst/>
          </a:prstGeom>
          <a:solidFill>
            <a:schemeClr val="accent1"/>
          </a:solidFill>
          <a:ln w="12700" cap="flat" cmpd="sng" algn="ctr">
            <a:solidFill>
              <a:schemeClr val="accent6"/>
            </a:solidFill>
            <a:prstDash val="solid"/>
            <a:round/>
            <a:headEnd type="none" w="sm" len="sm"/>
            <a:tailEnd type="arrow"/>
          </a:ln>
          <a:effectLst/>
        </p:spPr>
      </p:cxnSp>
      <p:cxnSp>
        <p:nvCxnSpPr>
          <p:cNvPr id="30" name="Straight Arrow Connector 29"/>
          <p:cNvCxnSpPr/>
          <p:nvPr/>
        </p:nvCxnSpPr>
        <p:spPr bwMode="auto">
          <a:xfrm flipH="1" flipV="1">
            <a:off x="3802063" y="6075363"/>
            <a:ext cx="304800" cy="33337"/>
          </a:xfrm>
          <a:prstGeom prst="straightConnector1">
            <a:avLst/>
          </a:prstGeom>
          <a:solidFill>
            <a:schemeClr val="accent1"/>
          </a:solidFill>
          <a:ln w="12700" cap="flat" cmpd="sng" algn="ctr">
            <a:solidFill>
              <a:schemeClr val="accent6"/>
            </a:solidFill>
            <a:prstDash val="solid"/>
            <a:round/>
            <a:headEnd type="none" w="sm" len="sm"/>
            <a:tailEnd type="arrow"/>
          </a:ln>
          <a:effectLst/>
        </p:spPr>
      </p:cxnSp>
      <p:cxnSp>
        <p:nvCxnSpPr>
          <p:cNvPr id="33" name="Straight Arrow Connector 32"/>
          <p:cNvCxnSpPr/>
          <p:nvPr/>
        </p:nvCxnSpPr>
        <p:spPr bwMode="auto">
          <a:xfrm flipH="1" flipV="1">
            <a:off x="1543050" y="4929188"/>
            <a:ext cx="195263" cy="200025"/>
          </a:xfrm>
          <a:prstGeom prst="straightConnector1">
            <a:avLst/>
          </a:prstGeom>
          <a:solidFill>
            <a:schemeClr val="accent1"/>
          </a:solidFill>
          <a:ln w="12700" cap="flat" cmpd="sng" algn="ctr">
            <a:solidFill>
              <a:schemeClr val="accent6"/>
            </a:solidFill>
            <a:prstDash val="solid"/>
            <a:round/>
            <a:headEnd type="none" w="sm" len="sm"/>
            <a:tailEnd type="arrow"/>
          </a:ln>
          <a:effectLst/>
        </p:spPr>
      </p:cxnSp>
      <p:cxnSp>
        <p:nvCxnSpPr>
          <p:cNvPr id="45" name="Straight Arrow Connector 44"/>
          <p:cNvCxnSpPr/>
          <p:nvPr/>
        </p:nvCxnSpPr>
        <p:spPr bwMode="auto">
          <a:xfrm flipV="1">
            <a:off x="1163638" y="3241675"/>
            <a:ext cx="53975" cy="168275"/>
          </a:xfrm>
          <a:prstGeom prst="straightConnector1">
            <a:avLst/>
          </a:prstGeom>
          <a:solidFill>
            <a:schemeClr val="accent1"/>
          </a:solidFill>
          <a:ln w="12700" cap="flat" cmpd="sng" algn="ctr">
            <a:solidFill>
              <a:schemeClr val="accent6"/>
            </a:solidFill>
            <a:prstDash val="solid"/>
            <a:round/>
            <a:headEnd type="none" w="sm" len="sm"/>
            <a:tailEnd type="arrow"/>
          </a:ln>
          <a:effectLst/>
        </p:spPr>
      </p:cxnSp>
      <p:sp>
        <p:nvSpPr>
          <p:cNvPr id="2" name="TextBox 1"/>
          <p:cNvSpPr txBox="1"/>
          <p:nvPr/>
        </p:nvSpPr>
        <p:spPr>
          <a:xfrm>
            <a:off x="3555407" y="1390590"/>
            <a:ext cx="1547411" cy="400110"/>
          </a:xfrm>
          <a:prstGeom prst="rect">
            <a:avLst/>
          </a:prstGeom>
          <a:noFill/>
        </p:spPr>
        <p:txBody>
          <a:bodyPr wrap="none" rtlCol="0">
            <a:spAutoFit/>
          </a:bodyPr>
          <a:lstStyle/>
          <a:p>
            <a:r>
              <a:rPr lang="en-GB" sz="2000" b="1" dirty="0" smtClean="0">
                <a:solidFill>
                  <a:schemeClr val="bg1"/>
                </a:solidFill>
              </a:rPr>
              <a:t>Social Web</a:t>
            </a:r>
            <a:endParaRPr lang="en-GB" sz="2000" b="1" dirty="0">
              <a:solidFill>
                <a:schemeClr val="bg1"/>
              </a:solidFill>
            </a:endParaRPr>
          </a:p>
        </p:txBody>
      </p:sp>
      <p:sp>
        <p:nvSpPr>
          <p:cNvPr id="22" name="TextBox 21"/>
          <p:cNvSpPr txBox="1"/>
          <p:nvPr/>
        </p:nvSpPr>
        <p:spPr>
          <a:xfrm>
            <a:off x="6456190" y="1890713"/>
            <a:ext cx="1980029" cy="646331"/>
          </a:xfrm>
          <a:prstGeom prst="rect">
            <a:avLst/>
          </a:prstGeom>
          <a:noFill/>
        </p:spPr>
        <p:txBody>
          <a:bodyPr wrap="none" rtlCol="0">
            <a:spAutoFit/>
          </a:bodyPr>
          <a:lstStyle/>
          <a:p>
            <a:pPr algn="ctr"/>
            <a:r>
              <a:rPr lang="en-GB" sz="1800" b="1" dirty="0" smtClean="0">
                <a:solidFill>
                  <a:schemeClr val="bg1"/>
                </a:solidFill>
              </a:rPr>
              <a:t>Personal to </a:t>
            </a:r>
            <a:br>
              <a:rPr lang="en-GB" sz="1800" b="1" dirty="0" smtClean="0">
                <a:solidFill>
                  <a:schemeClr val="bg1"/>
                </a:solidFill>
              </a:rPr>
            </a:br>
            <a:r>
              <a:rPr lang="en-GB" sz="1800" b="1" dirty="0" smtClean="0">
                <a:solidFill>
                  <a:schemeClr val="bg1"/>
                </a:solidFill>
              </a:rPr>
              <a:t>Institutional Use</a:t>
            </a:r>
            <a:endParaRPr lang="en-GB" sz="1800" b="1" dirty="0">
              <a:solidFill>
                <a:schemeClr val="bg1"/>
              </a:solidFill>
            </a:endParaRPr>
          </a:p>
        </p:txBody>
      </p:sp>
      <p:sp>
        <p:nvSpPr>
          <p:cNvPr id="23" name="TextBox 22"/>
          <p:cNvSpPr txBox="1"/>
          <p:nvPr/>
        </p:nvSpPr>
        <p:spPr>
          <a:xfrm>
            <a:off x="6924169" y="4606022"/>
            <a:ext cx="1877438" cy="646331"/>
          </a:xfrm>
          <a:prstGeom prst="rect">
            <a:avLst/>
          </a:prstGeom>
          <a:noFill/>
        </p:spPr>
        <p:txBody>
          <a:bodyPr wrap="none" rtlCol="0">
            <a:spAutoFit/>
          </a:bodyPr>
          <a:lstStyle/>
          <a:p>
            <a:pPr algn="ctr"/>
            <a:r>
              <a:rPr lang="en-GB" sz="1800" b="1" dirty="0" smtClean="0">
                <a:solidFill>
                  <a:schemeClr val="bg1"/>
                </a:solidFill>
              </a:rPr>
              <a:t>Understanding</a:t>
            </a:r>
            <a:br>
              <a:rPr lang="en-GB" sz="1800" b="1" dirty="0" smtClean="0">
                <a:solidFill>
                  <a:schemeClr val="bg1"/>
                </a:solidFill>
              </a:rPr>
            </a:br>
            <a:r>
              <a:rPr lang="en-GB" sz="1800" b="1" dirty="0" smtClean="0">
                <a:solidFill>
                  <a:schemeClr val="bg1"/>
                </a:solidFill>
              </a:rPr>
              <a:t>Patterns of Use</a:t>
            </a:r>
            <a:endParaRPr lang="en-GB" sz="1800" b="1" dirty="0">
              <a:solidFill>
                <a:schemeClr val="bg1"/>
              </a:solidFill>
            </a:endParaRPr>
          </a:p>
        </p:txBody>
      </p:sp>
      <p:sp>
        <p:nvSpPr>
          <p:cNvPr id="24" name="TextBox 23"/>
          <p:cNvSpPr txBox="1"/>
          <p:nvPr/>
        </p:nvSpPr>
        <p:spPr>
          <a:xfrm>
            <a:off x="4705110" y="5833159"/>
            <a:ext cx="1390124" cy="646331"/>
          </a:xfrm>
          <a:prstGeom prst="rect">
            <a:avLst/>
          </a:prstGeom>
          <a:noFill/>
        </p:spPr>
        <p:txBody>
          <a:bodyPr wrap="none" rtlCol="0">
            <a:spAutoFit/>
          </a:bodyPr>
          <a:lstStyle/>
          <a:p>
            <a:pPr algn="ctr"/>
            <a:r>
              <a:rPr lang="en-GB" sz="1800" b="1" dirty="0" smtClean="0">
                <a:solidFill>
                  <a:schemeClr val="bg1"/>
                </a:solidFill>
              </a:rPr>
              <a:t>Observing </a:t>
            </a:r>
            <a:br>
              <a:rPr lang="en-GB" sz="1800" b="1" dirty="0" smtClean="0">
                <a:solidFill>
                  <a:schemeClr val="bg1"/>
                </a:solidFill>
              </a:rPr>
            </a:br>
            <a:r>
              <a:rPr lang="en-GB" sz="1800" b="1" dirty="0" smtClean="0">
                <a:solidFill>
                  <a:schemeClr val="bg1"/>
                </a:solidFill>
              </a:rPr>
              <a:t>Trends</a:t>
            </a:r>
            <a:endParaRPr lang="en-GB" sz="1800" b="1" dirty="0">
              <a:solidFill>
                <a:schemeClr val="bg1"/>
              </a:solidFill>
            </a:endParaRPr>
          </a:p>
        </p:txBody>
      </p:sp>
      <p:sp>
        <p:nvSpPr>
          <p:cNvPr id="26" name="TextBox 25"/>
          <p:cNvSpPr txBox="1"/>
          <p:nvPr/>
        </p:nvSpPr>
        <p:spPr>
          <a:xfrm>
            <a:off x="1734745" y="5350559"/>
            <a:ext cx="1877502" cy="646331"/>
          </a:xfrm>
          <a:prstGeom prst="rect">
            <a:avLst/>
          </a:prstGeom>
          <a:noFill/>
        </p:spPr>
        <p:txBody>
          <a:bodyPr wrap="none" rtlCol="0">
            <a:spAutoFit/>
          </a:bodyPr>
          <a:lstStyle/>
          <a:p>
            <a:pPr algn="ctr"/>
            <a:r>
              <a:rPr lang="en-GB" sz="1800" b="1" dirty="0" smtClean="0">
                <a:solidFill>
                  <a:schemeClr val="bg1"/>
                </a:solidFill>
              </a:rPr>
              <a:t>What About </a:t>
            </a:r>
            <a:br>
              <a:rPr lang="en-GB" sz="1800" b="1" dirty="0" smtClean="0">
                <a:solidFill>
                  <a:schemeClr val="bg1"/>
                </a:solidFill>
              </a:rPr>
            </a:br>
            <a:r>
              <a:rPr lang="en-GB" sz="1800" b="1" dirty="0" smtClean="0">
                <a:solidFill>
                  <a:schemeClr val="bg1"/>
                </a:solidFill>
              </a:rPr>
              <a:t>Value and ROI?</a:t>
            </a:r>
            <a:endParaRPr lang="en-GB" sz="1800" b="1" dirty="0">
              <a:solidFill>
                <a:schemeClr val="bg1"/>
              </a:solidFill>
            </a:endParaRPr>
          </a:p>
        </p:txBody>
      </p:sp>
      <p:sp>
        <p:nvSpPr>
          <p:cNvPr id="27" name="TextBox 26"/>
          <p:cNvSpPr txBox="1"/>
          <p:nvPr/>
        </p:nvSpPr>
        <p:spPr>
          <a:xfrm>
            <a:off x="412212" y="3959691"/>
            <a:ext cx="1556836" cy="646331"/>
          </a:xfrm>
          <a:prstGeom prst="rect">
            <a:avLst/>
          </a:prstGeom>
          <a:noFill/>
        </p:spPr>
        <p:txBody>
          <a:bodyPr wrap="none" rtlCol="0">
            <a:spAutoFit/>
          </a:bodyPr>
          <a:lstStyle/>
          <a:p>
            <a:pPr algn="ctr"/>
            <a:r>
              <a:rPr lang="en-GB" sz="1800" b="1" dirty="0" smtClean="0">
                <a:solidFill>
                  <a:schemeClr val="bg1"/>
                </a:solidFill>
              </a:rPr>
              <a:t>Institutional </a:t>
            </a:r>
            <a:br>
              <a:rPr lang="en-GB" sz="1800" b="1" dirty="0" smtClean="0">
                <a:solidFill>
                  <a:schemeClr val="bg1"/>
                </a:solidFill>
              </a:rPr>
            </a:br>
            <a:r>
              <a:rPr lang="en-GB" sz="1800" b="1" dirty="0" smtClean="0">
                <a:solidFill>
                  <a:schemeClr val="bg1"/>
                </a:solidFill>
              </a:rPr>
              <a:t>Dashboards</a:t>
            </a:r>
            <a:endParaRPr lang="en-GB" sz="1800" b="1" dirty="0">
              <a:solidFill>
                <a:schemeClr val="bg1"/>
              </a:solidFill>
            </a:endParaRPr>
          </a:p>
        </p:txBody>
      </p:sp>
      <p:sp>
        <p:nvSpPr>
          <p:cNvPr id="28" name="TextBox 27"/>
          <p:cNvSpPr txBox="1"/>
          <p:nvPr/>
        </p:nvSpPr>
        <p:spPr>
          <a:xfrm>
            <a:off x="1217613" y="2308989"/>
            <a:ext cx="1725152" cy="400110"/>
          </a:xfrm>
          <a:prstGeom prst="rect">
            <a:avLst/>
          </a:prstGeom>
          <a:noFill/>
        </p:spPr>
        <p:txBody>
          <a:bodyPr wrap="none" rtlCol="0">
            <a:spAutoFit/>
          </a:bodyPr>
          <a:lstStyle/>
          <a:p>
            <a:r>
              <a:rPr lang="en-GB" sz="2000" b="1" dirty="0" smtClean="0">
                <a:solidFill>
                  <a:schemeClr val="bg1"/>
                </a:solidFill>
              </a:rPr>
              <a:t>Conclusions</a:t>
            </a:r>
            <a:endParaRPr lang="en-GB" sz="2000" b="1" dirty="0">
              <a:solidFill>
                <a:schemeClr val="bg1"/>
              </a:solidFill>
            </a:endParaRPr>
          </a:p>
        </p:txBody>
      </p:sp>
      <p:sp>
        <p:nvSpPr>
          <p:cNvPr id="29" name="TextBox 28"/>
          <p:cNvSpPr txBox="1"/>
          <p:nvPr/>
        </p:nvSpPr>
        <p:spPr>
          <a:xfrm>
            <a:off x="4106863" y="3353151"/>
            <a:ext cx="1506031" cy="1015663"/>
          </a:xfrm>
          <a:prstGeom prst="rect">
            <a:avLst/>
          </a:prstGeom>
          <a:noFill/>
        </p:spPr>
        <p:txBody>
          <a:bodyPr wrap="square" rtlCol="0">
            <a:spAutoFit/>
          </a:bodyPr>
          <a:lstStyle/>
          <a:p>
            <a:pPr algn="ctr"/>
            <a:r>
              <a:rPr lang="en-GB" sz="2000" b="1" dirty="0" smtClean="0">
                <a:solidFill>
                  <a:schemeClr val="bg1"/>
                </a:solidFill>
              </a:rPr>
              <a:t>Evidence, Impact, Metrics</a:t>
            </a:r>
            <a:endParaRPr lang="en-GB" sz="20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CC1B00E-C6A8-498C-A48F-ED4AEF154475}" type="slidenum">
              <a:rPr lang="en-US" altLang="en-US" sz="1000" smtClean="0"/>
              <a:pPr eaLnBrk="1" hangingPunct="1"/>
              <a:t>5</a:t>
            </a:fld>
            <a:endParaRPr lang="en-US" altLang="en-US" sz="1000" smtClean="0"/>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r="-287"/>
          <a:stretch>
            <a:fillRect/>
          </a:stretch>
        </p:blipFill>
        <p:spPr bwMode="auto">
          <a:xfrm>
            <a:off x="0" y="0"/>
            <a:ext cx="9553575" cy="8001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pic>
      <p:sp>
        <p:nvSpPr>
          <p:cNvPr id="4101" name="Rectangle 4"/>
          <p:cNvSpPr>
            <a:spLocks noGrp="1" noChangeArrowheads="1"/>
          </p:cNvSpPr>
          <p:nvPr>
            <p:ph type="body" idx="1"/>
          </p:nvPr>
        </p:nvSpPr>
        <p:spPr/>
        <p:txBody>
          <a:bodyPr/>
          <a:lstStyle/>
          <a:p>
            <a:pPr marL="0" indent="0" eaLnBrk="1" hangingPunct="1">
              <a:buNone/>
            </a:pPr>
            <a:r>
              <a:rPr lang="en-US" dirty="0" smtClean="0"/>
              <a:t> </a:t>
            </a:r>
          </a:p>
        </p:txBody>
      </p:sp>
      <p:sp>
        <p:nvSpPr>
          <p:cNvPr id="2" name="Title 1"/>
          <p:cNvSpPr>
            <a:spLocks noGrp="1"/>
          </p:cNvSpPr>
          <p:nvPr>
            <p:ph type="title"/>
          </p:nvPr>
        </p:nvSpPr>
        <p:spPr/>
        <p:txBody>
          <a:bodyPr/>
          <a:lstStyle/>
          <a:p>
            <a:r>
              <a:rPr lang="en-GB" dirty="0" smtClean="0"/>
              <a:t> </a:t>
            </a:r>
            <a:endParaRPr lang="en-GB" dirty="0"/>
          </a:p>
        </p:txBody>
      </p:sp>
      <p:grpSp>
        <p:nvGrpSpPr>
          <p:cNvPr id="9" name="Group 8"/>
          <p:cNvGrpSpPr/>
          <p:nvPr/>
        </p:nvGrpSpPr>
        <p:grpSpPr>
          <a:xfrm>
            <a:off x="0" y="6182061"/>
            <a:ext cx="696422" cy="675939"/>
            <a:chOff x="2449482" y="4977463"/>
            <a:chExt cx="696422" cy="675939"/>
          </a:xfrm>
        </p:grpSpPr>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9482" y="4977463"/>
              <a:ext cx="696422" cy="67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a:stCxn id="10" idx="1"/>
              <a:endCxn id="10" idx="3"/>
            </p:cNvCxnSpPr>
            <p:nvPr/>
          </p:nvCxnSpPr>
          <p:spPr bwMode="auto">
            <a:xfrm>
              <a:off x="2449482" y="5315433"/>
              <a:ext cx="696422" cy="0"/>
            </a:xfrm>
            <a:prstGeom prst="line">
              <a:avLst/>
            </a:prstGeom>
            <a:solidFill>
              <a:schemeClr val="accent1"/>
            </a:solidFill>
            <a:ln w="63500" cap="flat" cmpd="sng" algn="ctr">
              <a:solidFill>
                <a:srgbClr val="FF0000"/>
              </a:solidFill>
              <a:prstDash val="solid"/>
              <a:round/>
              <a:headEnd type="none" w="sm" len="sm"/>
              <a:tailEnd type="none" w="sm" len="sm"/>
            </a:ln>
            <a:effectLst/>
          </p:spPr>
        </p:cxnSp>
      </p:grpSp>
    </p:spTree>
    <p:extLst>
      <p:ext uri="{BB962C8B-B14F-4D97-AF65-F5344CB8AC3E}">
        <p14:creationId xmlns:p14="http://schemas.microsoft.com/office/powerpoint/2010/main" val="1487429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p:txBody>
          <a:bodyPr/>
          <a:lstStyle/>
          <a:p>
            <a:pPr eaLnBrk="1" hangingPunct="1"/>
            <a:r>
              <a:rPr lang="en-GB" sz="4000" dirty="0" smtClean="0"/>
              <a:t>It’s About The Individual!</a:t>
            </a:r>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37CBEC0-5EA8-493A-A470-395F3DBACC88}" type="slidenum">
              <a:rPr lang="en-US" altLang="en-US" sz="1000" smtClean="0"/>
              <a:pPr eaLnBrk="1" hangingPunct="1"/>
              <a:t>6</a:t>
            </a:fld>
            <a:endParaRPr lang="en-US" altLang="en-US" sz="1000" smtClean="0"/>
          </a:p>
        </p:txBody>
      </p:sp>
      <p:pic>
        <p:nvPicPr>
          <p:cNvPr id="7171" name="Picture 2" descr="SocialWebMap1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923"/>
            <a:ext cx="9192972" cy="694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5">
            <a:hlinkClick r:id="rId4"/>
          </p:cNvPr>
          <p:cNvSpPr>
            <a:spLocks noChangeArrowheads="1"/>
          </p:cNvSpPr>
          <p:nvPr/>
        </p:nvSpPr>
        <p:spPr bwMode="auto">
          <a:xfrm>
            <a:off x="8780463" y="6611938"/>
            <a:ext cx="363537" cy="246062"/>
          </a:xfrm>
          <a:prstGeom prst="rightArrow">
            <a:avLst>
              <a:gd name="adj1" fmla="val 50000"/>
              <a:gd name="adj2" fmla="val 3693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 name="Group 1"/>
          <p:cNvGrpSpPr/>
          <p:nvPr/>
        </p:nvGrpSpPr>
        <p:grpSpPr>
          <a:xfrm>
            <a:off x="0" y="6182061"/>
            <a:ext cx="696422" cy="675939"/>
            <a:chOff x="2601882" y="5129863"/>
            <a:chExt cx="696422" cy="675939"/>
          </a:xfrm>
        </p:grpSpPr>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1882" y="5129863"/>
              <a:ext cx="696422" cy="67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a:stCxn id="8" idx="1"/>
              <a:endCxn id="8" idx="3"/>
            </p:cNvCxnSpPr>
            <p:nvPr/>
          </p:nvCxnSpPr>
          <p:spPr bwMode="auto">
            <a:xfrm>
              <a:off x="2601882" y="5467833"/>
              <a:ext cx="696422" cy="0"/>
            </a:xfrm>
            <a:prstGeom prst="line">
              <a:avLst/>
            </a:prstGeom>
            <a:solidFill>
              <a:schemeClr val="accent1"/>
            </a:solidFill>
            <a:ln w="63500" cap="flat" cmpd="sng" algn="ctr">
              <a:solidFill>
                <a:srgbClr val="FF0000"/>
              </a:solidFill>
              <a:prstDash val="solid"/>
              <a:round/>
              <a:headEnd type="none" w="sm" len="sm"/>
              <a:tailEnd type="none" w="sm" len="sm"/>
            </a:ln>
            <a:effectLst/>
          </p:spPr>
        </p:cxnSp>
      </p:grpSp>
      <p:sp>
        <p:nvSpPr>
          <p:cNvPr id="3" name="Content Placeholder 2"/>
          <p:cNvSpPr>
            <a:spLocks noGrp="1"/>
          </p:cNvSpPr>
          <p:nvPr>
            <p:ph idx="1"/>
          </p:nvPr>
        </p:nvSpPr>
        <p:spPr/>
        <p:txBody>
          <a:bodyPr/>
          <a:lstStyle/>
          <a:p>
            <a:pPr marL="0" indent="0">
              <a:buNone/>
            </a:pPr>
            <a:r>
              <a:rPr lang="en-GB" dirty="0" smtClean="0"/>
              <a:t> </a:t>
            </a:r>
            <a:endParaRPr lang="en-GB" dirty="0"/>
          </a:p>
        </p:txBody>
      </p:sp>
    </p:spTree>
    <p:extLst>
      <p:ext uri="{BB962C8B-B14F-4D97-AF65-F5344CB8AC3E}">
        <p14:creationId xmlns:p14="http://schemas.microsoft.com/office/powerpoint/2010/main" val="1779483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Observing Patterns</a:t>
            </a:r>
            <a:endParaRPr lang="en-GB" dirty="0"/>
          </a:p>
        </p:txBody>
      </p:sp>
      <p:sp>
        <p:nvSpPr>
          <p:cNvPr id="3" name="Content Placeholder 2"/>
          <p:cNvSpPr>
            <a:spLocks noGrp="1"/>
          </p:cNvSpPr>
          <p:nvPr>
            <p:ph idx="1"/>
          </p:nvPr>
        </p:nvSpPr>
        <p:spPr>
          <a:xfrm>
            <a:off x="1187449" y="1196975"/>
            <a:ext cx="7754327" cy="5051425"/>
          </a:xfrm>
        </p:spPr>
        <p:txBody>
          <a:bodyPr/>
          <a:lstStyle/>
          <a:p>
            <a:pPr marL="0" indent="0">
              <a:buNone/>
            </a:pPr>
            <a:r>
              <a:rPr lang="en-GB" dirty="0" smtClean="0"/>
              <a:t>We have seen:</a:t>
            </a:r>
          </a:p>
          <a:p>
            <a:pPr lvl="1"/>
            <a:r>
              <a:rPr lang="en-GB" dirty="0" smtClean="0"/>
              <a:t>Initial use of Social Web (blogs, Twitter, sharing services, …) by early adopters</a:t>
            </a:r>
          </a:p>
          <a:p>
            <a:pPr lvl="1"/>
            <a:r>
              <a:rPr lang="en-GB" dirty="0" smtClean="0"/>
              <a:t>Awareness of benefits and take-up by early mainstream users</a:t>
            </a:r>
          </a:p>
          <a:p>
            <a:pPr lvl="1"/>
            <a:r>
              <a:rPr lang="en-GB" dirty="0" smtClean="0"/>
              <a:t>Awareness of possible benefits for use in institutional context</a:t>
            </a:r>
          </a:p>
          <a:p>
            <a:pPr marL="57150" indent="0">
              <a:buNone/>
            </a:pPr>
            <a:r>
              <a:rPr lang="en-GB" dirty="0" smtClean="0"/>
              <a:t>We now have a requirement to:</a:t>
            </a:r>
          </a:p>
          <a:p>
            <a:pPr lvl="1"/>
            <a:r>
              <a:rPr lang="en-GB" dirty="0" smtClean="0"/>
              <a:t>Understand institutional patterns of use</a:t>
            </a:r>
          </a:p>
          <a:p>
            <a:pPr lvl="1"/>
            <a:r>
              <a:rPr lang="en-GB" dirty="0" smtClean="0"/>
              <a:t>Be able to demonstrate value and ROI</a:t>
            </a:r>
            <a:endParaRPr lang="en-GB"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7</a:t>
            </a:fld>
            <a:endParaRPr lang="en-US" altLang="en-US"/>
          </a:p>
        </p:txBody>
      </p:sp>
    </p:spTree>
    <p:extLst>
      <p:ext uri="{BB962C8B-B14F-4D97-AF65-F5344CB8AC3E}">
        <p14:creationId xmlns:p14="http://schemas.microsoft.com/office/powerpoint/2010/main" val="1023582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260350"/>
            <a:ext cx="7842250" cy="668338"/>
          </a:xfrm>
        </p:spPr>
        <p:txBody>
          <a:bodyPr/>
          <a:lstStyle/>
          <a:p>
            <a:r>
              <a:rPr lang="en-GB" sz="4000" dirty="0" smtClean="0"/>
              <a:t>Understanding Individual Uses</a:t>
            </a:r>
            <a:endParaRPr lang="en-GB" sz="4000" dirty="0"/>
          </a:p>
        </p:txBody>
      </p:sp>
      <p:sp>
        <p:nvSpPr>
          <p:cNvPr id="3" name="Content Placeholder 2"/>
          <p:cNvSpPr>
            <a:spLocks noGrp="1"/>
          </p:cNvSpPr>
          <p:nvPr>
            <p:ph idx="1"/>
          </p:nvPr>
        </p:nvSpPr>
        <p:spPr>
          <a:xfrm>
            <a:off x="5234721" y="1196976"/>
            <a:ext cx="3689471" cy="2900240"/>
          </a:xfrm>
        </p:spPr>
        <p:txBody>
          <a:bodyPr/>
          <a:lstStyle/>
          <a:p>
            <a:pPr marL="0" indent="0">
              <a:buNone/>
            </a:pPr>
            <a:r>
              <a:rPr lang="en-GB" sz="2400" b="1" dirty="0" smtClean="0">
                <a:solidFill>
                  <a:srgbClr val="002060"/>
                </a:solidFill>
              </a:rPr>
              <a:t>How Service is Used</a:t>
            </a:r>
          </a:p>
          <a:p>
            <a:pPr marL="0" lvl="1" indent="0">
              <a:buNone/>
            </a:pPr>
            <a:r>
              <a:rPr lang="en-GB" sz="2400" dirty="0" smtClean="0"/>
              <a:t>Need to understand how services are used:</a:t>
            </a:r>
          </a:p>
          <a:p>
            <a:pPr marL="360363" lvl="1" indent="0">
              <a:buNone/>
            </a:pPr>
            <a:r>
              <a:rPr lang="en-GB" sz="2400" b="1" dirty="0" smtClean="0"/>
              <a:t>Belief</a:t>
            </a:r>
            <a:r>
              <a:rPr lang="en-GB" sz="2400" dirty="0" smtClean="0"/>
              <a:t>: Twitter used regularly since 2007</a:t>
            </a:r>
          </a:p>
          <a:p>
            <a:pPr marL="360363" lvl="1" indent="0">
              <a:buNone/>
            </a:pPr>
            <a:r>
              <a:rPr lang="en-GB" sz="2400" b="1" dirty="0" smtClean="0"/>
              <a:t>Evidence</a:t>
            </a:r>
            <a:r>
              <a:rPr lang="en-GB" sz="2400" dirty="0" smtClean="0"/>
              <a:t>: Dabbled for first year</a:t>
            </a:r>
          </a:p>
          <a:p>
            <a:pPr marL="0" indent="0">
              <a:buNone/>
            </a:pPr>
            <a:endParaRPr lang="en-GB" sz="2400" dirty="0" smtClean="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8</a:t>
            </a:fld>
            <a:endParaRPr lang="en-US" altLang="en-US"/>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96" y="1289905"/>
            <a:ext cx="50006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bwMode="auto">
          <a:xfrm>
            <a:off x="169334" y="3597886"/>
            <a:ext cx="5176390" cy="318098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888E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8888E2"/>
              </a:buClr>
              <a:buChar char="•"/>
              <a:defRPr sz="2800">
                <a:solidFill>
                  <a:schemeClr val="tx1"/>
                </a:solidFill>
                <a:latin typeface="+mn-lt"/>
              </a:defRPr>
            </a:lvl2pPr>
            <a:lvl3pPr marL="1143000" indent="-228600" algn="l" rtl="0" eaLnBrk="1" fontAlgn="base" hangingPunct="1">
              <a:spcBef>
                <a:spcPct val="20000"/>
              </a:spcBef>
              <a:spcAft>
                <a:spcPct val="0"/>
              </a:spcAft>
              <a:buClr>
                <a:srgbClr val="8888E2"/>
              </a:buClr>
              <a:buChar char="•"/>
              <a:defRPr sz="2400">
                <a:solidFill>
                  <a:schemeClr val="tx1"/>
                </a:solidFill>
                <a:latin typeface="+mn-lt"/>
              </a:defRPr>
            </a:lvl3pPr>
            <a:lvl4pPr marL="1600200" indent="-228600" algn="l" rtl="0" eaLnBrk="1" fontAlgn="base" hangingPunct="1">
              <a:spcBef>
                <a:spcPct val="20000"/>
              </a:spcBef>
              <a:spcAft>
                <a:spcPct val="0"/>
              </a:spcAft>
              <a:buClr>
                <a:srgbClr val="8888E2"/>
              </a:buClr>
              <a:buChar char="–"/>
              <a:defRPr sz="2000">
                <a:solidFill>
                  <a:schemeClr val="tx1"/>
                </a:solidFill>
                <a:latin typeface="+mn-lt"/>
              </a:defRPr>
            </a:lvl4pPr>
            <a:lvl5pPr marL="2057400" indent="-228600" algn="l" rtl="0" eaLnBrk="1" fontAlgn="base" hangingPunct="1">
              <a:spcBef>
                <a:spcPct val="20000"/>
              </a:spcBef>
              <a:spcAft>
                <a:spcPct val="0"/>
              </a:spcAft>
              <a:buClr>
                <a:srgbClr val="8888E2"/>
              </a:buClr>
              <a:buChar char="»"/>
              <a:defRPr sz="2000">
                <a:solidFill>
                  <a:schemeClr val="tx1"/>
                </a:solidFill>
                <a:latin typeface="+mn-lt"/>
              </a:defRPr>
            </a:lvl5pPr>
            <a:lvl6pPr marL="2514600" indent="-228600" algn="l" rtl="0" eaLnBrk="1" fontAlgn="base" hangingPunct="1">
              <a:spcBef>
                <a:spcPct val="20000"/>
              </a:spcBef>
              <a:spcAft>
                <a:spcPct val="0"/>
              </a:spcAft>
              <a:buClr>
                <a:srgbClr val="8888E2"/>
              </a:buClr>
              <a:buChar char="»"/>
              <a:defRPr sz="2000">
                <a:solidFill>
                  <a:schemeClr val="tx1"/>
                </a:solidFill>
                <a:latin typeface="+mn-lt"/>
              </a:defRPr>
            </a:lvl6pPr>
            <a:lvl7pPr marL="2971800" indent="-228600" algn="l" rtl="0" eaLnBrk="1" fontAlgn="base" hangingPunct="1">
              <a:spcBef>
                <a:spcPct val="20000"/>
              </a:spcBef>
              <a:spcAft>
                <a:spcPct val="0"/>
              </a:spcAft>
              <a:buClr>
                <a:srgbClr val="8888E2"/>
              </a:buClr>
              <a:buChar char="»"/>
              <a:defRPr sz="2000">
                <a:solidFill>
                  <a:schemeClr val="tx1"/>
                </a:solidFill>
                <a:latin typeface="+mn-lt"/>
              </a:defRPr>
            </a:lvl7pPr>
            <a:lvl8pPr marL="3429000" indent="-228600" algn="l" rtl="0" eaLnBrk="1" fontAlgn="base" hangingPunct="1">
              <a:spcBef>
                <a:spcPct val="20000"/>
              </a:spcBef>
              <a:spcAft>
                <a:spcPct val="0"/>
              </a:spcAft>
              <a:buClr>
                <a:srgbClr val="8888E2"/>
              </a:buClr>
              <a:buChar char="»"/>
              <a:defRPr sz="2000">
                <a:solidFill>
                  <a:schemeClr val="tx1"/>
                </a:solidFill>
                <a:latin typeface="+mn-lt"/>
              </a:defRPr>
            </a:lvl8pPr>
            <a:lvl9pPr marL="3886200" indent="-228600" algn="l" rtl="0" eaLnBrk="1" fontAlgn="base" hangingPunct="1">
              <a:spcBef>
                <a:spcPct val="20000"/>
              </a:spcBef>
              <a:spcAft>
                <a:spcPct val="0"/>
              </a:spcAft>
              <a:buClr>
                <a:srgbClr val="8888E2"/>
              </a:buClr>
              <a:buChar char="»"/>
              <a:defRPr sz="2000">
                <a:solidFill>
                  <a:schemeClr val="tx1"/>
                </a:solidFill>
                <a:latin typeface="+mn-lt"/>
              </a:defRPr>
            </a:lvl9pPr>
          </a:lstStyle>
          <a:p>
            <a:pPr marL="0" indent="0">
              <a:buFontTx/>
              <a:buNone/>
            </a:pPr>
            <a:r>
              <a:rPr lang="en-GB" sz="2400" b="1" dirty="0" smtClean="0">
                <a:solidFill>
                  <a:srgbClr val="002060"/>
                </a:solidFill>
              </a:rPr>
              <a:t>Limitations of Analysis Tools</a:t>
            </a:r>
          </a:p>
          <a:p>
            <a:pPr marL="0" indent="0">
              <a:buFontTx/>
              <a:buNone/>
            </a:pPr>
            <a:r>
              <a:rPr lang="en-GB" sz="2400" dirty="0" smtClean="0"/>
              <a:t>Need to understand limitations of analysis tools:</a:t>
            </a:r>
          </a:p>
          <a:p>
            <a:pPr marL="360363" lvl="1" indent="0">
              <a:buFontTx/>
              <a:buNone/>
            </a:pPr>
            <a:r>
              <a:rPr lang="en-GB" sz="2400" b="1" dirty="0" smtClean="0"/>
              <a:t>Evidence</a:t>
            </a:r>
            <a:r>
              <a:rPr lang="en-GB" sz="2400" dirty="0" smtClean="0"/>
              <a:t>: Twitter not used from Mar-May 2008</a:t>
            </a:r>
          </a:p>
          <a:p>
            <a:pPr marL="360363" lvl="1" indent="0">
              <a:buFontTx/>
              <a:buNone/>
            </a:pPr>
            <a:r>
              <a:rPr lang="en-GB" sz="2400" b="1" dirty="0" smtClean="0"/>
              <a:t>Reality</a:t>
            </a:r>
            <a:r>
              <a:rPr lang="en-GB" sz="2400" dirty="0" smtClean="0"/>
              <a:t>: First significant use made at MW2008 in April 2008. </a:t>
            </a:r>
            <a:br>
              <a:rPr lang="en-GB" sz="2400" dirty="0" smtClean="0"/>
            </a:br>
            <a:r>
              <a:rPr lang="en-GB" sz="2400" dirty="0" smtClean="0"/>
              <a:t>Data harvesters may be flawed</a:t>
            </a:r>
          </a:p>
        </p:txBody>
      </p:sp>
      <p:sp>
        <p:nvSpPr>
          <p:cNvPr id="7" name="AutoShape 33">
            <a:hlinkClick r:id="rId4"/>
          </p:cNvPr>
          <p:cNvSpPr>
            <a:spLocks noChangeArrowheads="1"/>
          </p:cNvSpPr>
          <p:nvPr/>
        </p:nvSpPr>
        <p:spPr bwMode="auto">
          <a:xfrm>
            <a:off x="6986222" y="3751384"/>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8" name="AutoShape 33">
            <a:hlinkClick r:id="rId5"/>
          </p:cNvPr>
          <p:cNvSpPr>
            <a:spLocks noChangeArrowheads="1"/>
          </p:cNvSpPr>
          <p:nvPr/>
        </p:nvSpPr>
        <p:spPr bwMode="auto">
          <a:xfrm>
            <a:off x="4217948" y="6155427"/>
            <a:ext cx="296863" cy="190500"/>
          </a:xfrm>
          <a:prstGeom prst="rightArrow">
            <a:avLst>
              <a:gd name="adj1" fmla="val 50000"/>
              <a:gd name="adj2" fmla="val 3693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5" name="TextBox 4"/>
          <p:cNvSpPr txBox="1"/>
          <p:nvPr/>
        </p:nvSpPr>
        <p:spPr>
          <a:xfrm>
            <a:off x="5472214" y="4189670"/>
            <a:ext cx="3621741" cy="2677656"/>
          </a:xfrm>
          <a:prstGeom prst="rect">
            <a:avLst/>
          </a:prstGeom>
          <a:noFill/>
          <a:ln>
            <a:solidFill>
              <a:schemeClr val="tx1"/>
            </a:solidFill>
          </a:ln>
        </p:spPr>
        <p:txBody>
          <a:bodyPr wrap="square" rtlCol="0">
            <a:spAutoFit/>
          </a:bodyPr>
          <a:lstStyle/>
          <a:p>
            <a:r>
              <a:rPr lang="en-GB" b="1" dirty="0" smtClean="0">
                <a:solidFill>
                  <a:srgbClr val="002060"/>
                </a:solidFill>
              </a:rPr>
              <a:t>My new understanding</a:t>
            </a:r>
            <a:r>
              <a:rPr lang="en-GB" dirty="0" smtClean="0"/>
              <a:t>:</a:t>
            </a:r>
          </a:p>
          <a:p>
            <a:pPr marL="268288" lvl="1" indent="-169863">
              <a:buClr>
                <a:schemeClr val="accent6"/>
              </a:buClr>
              <a:buFont typeface="Arial" pitchFamily="34" charset="0"/>
              <a:buChar char="•"/>
            </a:pPr>
            <a:r>
              <a:rPr lang="en-GB" dirty="0" smtClean="0"/>
              <a:t>Social Web tools need critical mass to be effective.</a:t>
            </a:r>
          </a:p>
          <a:p>
            <a:pPr marL="268288" lvl="1" indent="-169863">
              <a:buClr>
                <a:schemeClr val="accent6"/>
              </a:buClr>
              <a:buFont typeface="Arial" pitchFamily="34" charset="0"/>
              <a:buChar char="•"/>
            </a:pPr>
            <a:r>
              <a:rPr lang="en-GB" dirty="0" smtClean="0"/>
              <a:t>Being an early adopter makes it easier to grow nos. of followers</a:t>
            </a:r>
            <a:endParaRPr lang="en-GB" dirty="0"/>
          </a:p>
        </p:txBody>
      </p:sp>
    </p:spTree>
    <p:extLst>
      <p:ext uri="{BB962C8B-B14F-4D97-AF65-F5344CB8AC3E}">
        <p14:creationId xmlns:p14="http://schemas.microsoft.com/office/powerpoint/2010/main" val="391683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Impact, Value</a:t>
            </a:r>
            <a:endParaRPr lang="en-GB" dirty="0"/>
          </a:p>
        </p:txBody>
      </p:sp>
      <p:sp>
        <p:nvSpPr>
          <p:cNvPr id="3" name="Content Placeholder 2"/>
          <p:cNvSpPr>
            <a:spLocks noGrp="1"/>
          </p:cNvSpPr>
          <p:nvPr>
            <p:ph idx="1"/>
          </p:nvPr>
        </p:nvSpPr>
        <p:spPr>
          <a:xfrm>
            <a:off x="1187450" y="1196975"/>
            <a:ext cx="7632700" cy="5581894"/>
          </a:xfrm>
        </p:spPr>
        <p:txBody>
          <a:bodyPr/>
          <a:lstStyle/>
          <a:p>
            <a:pPr marL="0" indent="0">
              <a:buNone/>
            </a:pPr>
            <a:r>
              <a:rPr lang="en-GB" sz="2400" b="1" dirty="0" smtClean="0"/>
              <a:t>Background</a:t>
            </a:r>
          </a:p>
          <a:p>
            <a:pPr lvl="1"/>
            <a:r>
              <a:rPr lang="en-GB" sz="2400" dirty="0" smtClean="0"/>
              <a:t>UKOLN activity to support JISC and JISC community</a:t>
            </a:r>
          </a:p>
          <a:p>
            <a:pPr lvl="1"/>
            <a:r>
              <a:rPr lang="en-GB" sz="2400" dirty="0" smtClean="0"/>
              <a:t>How should we go about gathering evidence of the impact of networked services in order to demonstrate their impact and value?</a:t>
            </a:r>
            <a:endParaRPr lang="en-GB" sz="2400" dirty="0"/>
          </a:p>
          <a:p>
            <a:pPr marL="0" indent="0">
              <a:buNone/>
            </a:pPr>
            <a:r>
              <a:rPr lang="en-GB" sz="2400" b="1" dirty="0" smtClean="0"/>
              <a:t>Update</a:t>
            </a:r>
          </a:p>
          <a:p>
            <a:pPr lvl="1"/>
            <a:r>
              <a:rPr lang="en-GB" sz="2400" dirty="0" smtClean="0"/>
              <a:t>Two workshops (Glasgow &amp; London) on use of institutional Web services and institutional use of Social Web</a:t>
            </a:r>
          </a:p>
          <a:p>
            <a:pPr lvl="1"/>
            <a:r>
              <a:rPr lang="en-GB" sz="2400" dirty="0" smtClean="0"/>
              <a:t>Concerns over metrics (‘bean-counting’)</a:t>
            </a:r>
          </a:p>
          <a:p>
            <a:pPr lvl="1"/>
            <a:r>
              <a:rPr lang="en-GB" sz="2400" dirty="0" smtClean="0"/>
              <a:t>Awareness that changed political &amp; economic context will necessitate work in this area</a:t>
            </a:r>
          </a:p>
          <a:p>
            <a:endParaRPr lang="en-GB" sz="2400" dirty="0"/>
          </a:p>
        </p:txBody>
      </p:sp>
      <p:sp>
        <p:nvSpPr>
          <p:cNvPr id="4" name="Slide Number Placeholder 3"/>
          <p:cNvSpPr>
            <a:spLocks noGrp="1"/>
          </p:cNvSpPr>
          <p:nvPr>
            <p:ph type="sldNum" sz="quarter" idx="10"/>
          </p:nvPr>
        </p:nvSpPr>
        <p:spPr/>
        <p:txBody>
          <a:bodyPr/>
          <a:lstStyle/>
          <a:p>
            <a:pPr>
              <a:defRPr/>
            </a:pPr>
            <a:fld id="{434F1571-B68D-4768-A982-205DC532094F}" type="slidenum">
              <a:rPr lang="en-US" altLang="en-US" smtClean="0"/>
              <a:pPr>
                <a:defRPr/>
              </a:pPr>
              <a:t>9</a:t>
            </a:fld>
            <a:endParaRPr lang="en-US" altLang="en-US"/>
          </a:p>
        </p:txBody>
      </p:sp>
    </p:spTree>
    <p:extLst>
      <p:ext uri="{BB962C8B-B14F-4D97-AF65-F5344CB8AC3E}">
        <p14:creationId xmlns:p14="http://schemas.microsoft.com/office/powerpoint/2010/main" val="2056197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011">
  <a:themeElements>
    <a:clrScheme name="UKOLN-standard-slide-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KOLN-standard-slide-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UKOLN-standard-slide-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KOLN-standard-slide-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KOLN-standard-slide-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KOLN-standard-slide-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KOLN-standard-slide-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KOLN-standard-slide-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KOLN-standard-slide-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powerpoint-template-2011</Template>
  <TotalTime>931</TotalTime>
  <Words>1791</Words>
  <Application>Microsoft Office PowerPoint</Application>
  <PresentationFormat>On-screen Show (4:3)</PresentationFormat>
  <Paragraphs>315</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powerpoint-template-2011</vt:lpstr>
      <vt:lpstr>Evidence, Impact, Value: Metrics for Understanding Personal and Institutional Use of the Social Web</vt:lpstr>
      <vt:lpstr>PowerPoint Presentation</vt:lpstr>
      <vt:lpstr>About Me</vt:lpstr>
      <vt:lpstr>About This Talk</vt:lpstr>
      <vt:lpstr> </vt:lpstr>
      <vt:lpstr>It’s About The Individual!</vt:lpstr>
      <vt:lpstr>Observing Patterns</vt:lpstr>
      <vt:lpstr>Understanding Individual Uses</vt:lpstr>
      <vt:lpstr>Evidence, Impact, Value</vt:lpstr>
      <vt:lpstr>Surveys</vt:lpstr>
      <vt:lpstr>Facebook Usage Patterns 1 </vt:lpstr>
      <vt:lpstr>Facebook Usage Patterns 2</vt:lpstr>
      <vt:lpstr>Facebook Usage Patterns 3</vt:lpstr>
      <vt:lpstr>Discussion</vt:lpstr>
      <vt:lpstr>Twitter Usage Patterns </vt:lpstr>
      <vt:lpstr>Use of iTunes in UK HEIs</vt:lpstr>
      <vt:lpstr>Use of YouTube in UK HEIs</vt:lpstr>
      <vt:lpstr>Reflections</vt:lpstr>
      <vt:lpstr>Risks of Doing Nothing</vt:lpstr>
      <vt:lpstr>Article on University-Website Cost is Unbalanced</vt:lpstr>
      <vt:lpstr>Dashboard</vt:lpstr>
      <vt:lpstr>Opportunities and Concerns</vt:lpstr>
      <vt:lpstr>We May Have The Data</vt:lpstr>
      <vt:lpstr>Social Web Auditing Tools</vt:lpstr>
      <vt:lpstr>Blog Metrics (1)</vt:lpstr>
      <vt:lpstr>Blog Metrics (2)</vt:lpstr>
      <vt:lpstr>Yer, But No But, …</vt:lpstr>
      <vt:lpstr>What’s Missing</vt:lpstr>
      <vt:lpstr>“Impact of JISC PoWR”</vt:lpstr>
      <vt:lpstr>Conclusions</vt:lpstr>
      <vt:lpstr>Questions</vt:lpstr>
      <vt:lpstr>Note</vt:lpstr>
    </vt:vector>
  </TitlesOfParts>
  <Company>University of Bath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Impact, Value: Metrics for Understanding Personal and Institutional Use and Impact of the Social Web</dc:title>
  <dc:subject>Accessibility</dc:subject>
  <dc:creator>ulpc-bk</dc:creator>
  <cp:keywords>UKOLN</cp:keywords>
  <cp:lastModifiedBy>ulpc-bk</cp:lastModifiedBy>
  <cp:revision>62</cp:revision>
  <cp:lastPrinted>2011-02-24T15:35:25Z</cp:lastPrinted>
  <dcterms:created xsi:type="dcterms:W3CDTF">2011-04-11T10:35:08Z</dcterms:created>
  <dcterms:modified xsi:type="dcterms:W3CDTF">2011-05-26T15:25:32Z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DF_LAST_URL">
    <vt:lpwstr>W:\www.ukoln.ac.uk\web-focus\events\conferences\ili-2007\masterclass\talk-1-introduction.odp</vt:lpwstr>
  </property>
</Properties>
</file>