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376" r:id="rId2"/>
    <p:sldId id="282" r:id="rId3"/>
    <p:sldId id="360" r:id="rId4"/>
    <p:sldId id="377" r:id="rId5"/>
    <p:sldId id="378" r:id="rId6"/>
    <p:sldId id="416" r:id="rId7"/>
    <p:sldId id="381" r:id="rId8"/>
    <p:sldId id="380" r:id="rId9"/>
    <p:sldId id="382" r:id="rId10"/>
    <p:sldId id="383" r:id="rId11"/>
    <p:sldId id="386" r:id="rId12"/>
    <p:sldId id="388" r:id="rId13"/>
    <p:sldId id="389" r:id="rId14"/>
    <p:sldId id="390" r:id="rId15"/>
    <p:sldId id="391" r:id="rId16"/>
    <p:sldId id="392" r:id="rId17"/>
    <p:sldId id="394" r:id="rId18"/>
    <p:sldId id="397" r:id="rId19"/>
    <p:sldId id="401" r:id="rId20"/>
    <p:sldId id="399" r:id="rId21"/>
    <p:sldId id="400" r:id="rId22"/>
    <p:sldId id="402" r:id="rId23"/>
    <p:sldId id="403" r:id="rId24"/>
    <p:sldId id="404" r:id="rId25"/>
    <p:sldId id="405" r:id="rId26"/>
    <p:sldId id="406" r:id="rId27"/>
    <p:sldId id="407" r:id="rId28"/>
    <p:sldId id="410" r:id="rId29"/>
    <p:sldId id="408" r:id="rId30"/>
    <p:sldId id="409" r:id="rId31"/>
    <p:sldId id="411" r:id="rId32"/>
    <p:sldId id="413" r:id="rId33"/>
    <p:sldId id="414" r:id="rId34"/>
    <p:sldId id="415" r:id="rId35"/>
    <p:sldId id="417" r:id="rId36"/>
    <p:sldId id="418" r:id="rId37"/>
    <p:sldId id="419" r:id="rId38"/>
    <p:sldId id="420" r:id="rId39"/>
    <p:sldId id="427" r:id="rId40"/>
    <p:sldId id="426" r:id="rId41"/>
    <p:sldId id="428" r:id="rId42"/>
    <p:sldId id="439" r:id="rId43"/>
    <p:sldId id="451" r:id="rId44"/>
    <p:sldId id="438" r:id="rId45"/>
    <p:sldId id="452" r:id="rId46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6666FF"/>
    <a:srgbClr val="0033CC"/>
    <a:srgbClr val="DDDDDD"/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9" autoAdjust="0"/>
    <p:restoredTop sz="95601" autoAdjust="0"/>
  </p:normalViewPr>
  <p:slideViewPr>
    <p:cSldViewPr snapToGrid="0">
      <p:cViewPr>
        <p:scale>
          <a:sx n="106" d="100"/>
          <a:sy n="106" d="100"/>
        </p:scale>
        <p:origin x="-648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3048" y="-10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590"/>
            <a:ext cx="530234" cy="12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t" anchorCtr="0" compatLnSpc="1">
            <a:prstTxWarp prst="textNoShape">
              <a:avLst/>
            </a:prstTxWarp>
          </a:bodyPr>
          <a:lstStyle>
            <a:lvl1pPr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07139" y="-1590"/>
            <a:ext cx="604824" cy="1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t" anchorCtr="0" compatLnSpc="1">
            <a:prstTxWarp prst="textNoShape">
              <a:avLst/>
            </a:prstTxWarp>
          </a:bodyPr>
          <a:lstStyle>
            <a:lvl1pPr algn="r"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4499"/>
            <a:ext cx="6811963" cy="1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b" anchorCtr="0" compatLnSpc="1">
            <a:prstTxWarp prst="textNoShape">
              <a:avLst/>
            </a:prstTxWarp>
          </a:bodyPr>
          <a:lstStyle>
            <a:lvl1pPr algn="ctr" defTabSz="955044" eaLnBrk="0" hangingPunct="0">
              <a:defRPr sz="1200" dirty="0"/>
            </a:lvl1pPr>
          </a:lstStyle>
          <a:p>
            <a:pPr>
              <a:defRPr/>
            </a:pPr>
            <a:r>
              <a:rPr lang="en-GB" dirty="0"/>
              <a:t>&lt;http://</a:t>
            </a:r>
            <a:r>
              <a:rPr lang="en-GB" dirty="0" smtClean="0"/>
              <a:t>www.ukoln.ac.uk/web-focus/events/seminars/salford-open-access-week-2012/&gt;</a:t>
            </a:r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320853" y="8998182"/>
            <a:ext cx="204310" cy="2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b" anchorCtr="0" compatLnSpc="1">
            <a:prstTxWarp prst="textNoShape">
              <a:avLst/>
            </a:prstTxWarp>
          </a:bodyPr>
          <a:lstStyle>
            <a:lvl1pPr algn="r" defTabSz="955044" eaLnBrk="0" hangingPunct="0">
              <a:defRPr sz="1000"/>
            </a:lvl1pPr>
          </a:lstStyle>
          <a:p>
            <a:pPr>
              <a:defRPr/>
            </a:pPr>
            <a:fld id="{E9EEA93F-5BE7-48A7-ADD7-39F2BC5EB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88589" y="152620"/>
            <a:ext cx="5754738" cy="8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61" tIns="47879" rIns="94161" bIns="47879">
            <a:spAutoFit/>
          </a:bodyPr>
          <a:lstStyle/>
          <a:p>
            <a:pPr marL="84138"/>
            <a:r>
              <a:rPr lang="en-GB" sz="2600" b="1" dirty="0"/>
              <a:t>Open Practices and Social Media for the Connected Researcher</a:t>
            </a:r>
          </a:p>
        </p:txBody>
      </p:sp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69" y="8988643"/>
            <a:ext cx="856157" cy="29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9" descr="ukoln-logo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6" y="152620"/>
            <a:ext cx="567528" cy="88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0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90"/>
            <a:ext cx="681034" cy="24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t" anchorCtr="0" compatLnSpc="1">
            <a:prstTxWarp prst="textNoShape">
              <a:avLst/>
            </a:prstTxWarp>
          </a:bodyPr>
          <a:lstStyle>
            <a:lvl1pPr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129307" y="-1590"/>
            <a:ext cx="681034" cy="24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t" anchorCtr="0" compatLnSpc="1">
            <a:prstTxWarp prst="textNoShape">
              <a:avLst/>
            </a:prstTxWarp>
          </a:bodyPr>
          <a:lstStyle>
            <a:lvl1pPr algn="r"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52475"/>
            <a:ext cx="4953000" cy="3714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46" y="4721661"/>
            <a:ext cx="4995872" cy="44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1" tIns="47879" rIns="94161" bIns="47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91327"/>
            <a:ext cx="681034" cy="24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b" anchorCtr="0" compatLnSpc="1">
            <a:prstTxWarp prst="textNoShape">
              <a:avLst/>
            </a:prstTxWarp>
          </a:bodyPr>
          <a:lstStyle>
            <a:lvl1pPr defTabSz="955044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4371" y="9527580"/>
            <a:ext cx="377811" cy="1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1" tIns="0" rIns="19151" bIns="0" numCol="1" anchor="b" anchorCtr="0" compatLnSpc="1">
            <a:prstTxWarp prst="textNoShape">
              <a:avLst/>
            </a:prstTxWarp>
          </a:bodyPr>
          <a:lstStyle>
            <a:lvl1pPr algn="r" defTabSz="955044" eaLnBrk="0" hangingPunct="0">
              <a:defRPr sz="1000"/>
            </a:lvl1pPr>
          </a:lstStyle>
          <a:p>
            <a:pPr>
              <a:defRPr/>
            </a:pPr>
            <a:fld id="{FBBE663E-4E6A-425F-AB5A-77E555BF4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99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61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818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91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868" indent="-288411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642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5100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557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801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469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927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238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4450A90-14DD-43E1-80DD-11C66C2B3A9F}" type="slidenum">
              <a:rPr lang="en-US" sz="1000"/>
              <a:pPr/>
              <a:t>12</a:t>
            </a:fld>
            <a:endParaRPr lang="en-US"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61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868" indent="-288411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642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5100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557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801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469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927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238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E8679C-8FC9-4A3E-AC3A-DEF8505CB000}" type="slidenum">
              <a:rPr lang="en-US" sz="1000"/>
              <a:pPr/>
              <a:t>14</a:t>
            </a:fld>
            <a:endParaRPr lang="en-US"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2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52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77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4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7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9934" indent="-288436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3744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5242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6740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8237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99735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1233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2730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6E5190-8078-40D7-9BA7-A3343F7B2D00}" type="slidenum">
              <a:rPr lang="en-GB" sz="1000"/>
              <a:pPr/>
              <a:t>2</a:t>
            </a:fld>
            <a:endParaRPr lang="en-GB" sz="10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642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2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92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88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66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11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020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2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819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6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9934" indent="-288436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3744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5242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6740" indent="-230749" defTabSz="95504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8237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99735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1233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2730" indent="-230749" defTabSz="955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E41AA0-84FE-4ABF-8FDC-01846E0C5875}" type="slidenum">
              <a:rPr lang="en-GB" sz="1200">
                <a:latin typeface="Times New Roman" pitchFamily="18" charset="0"/>
              </a:rPr>
              <a:pPr eaLnBrk="1" hangingPunct="1"/>
              <a:t>3</a:t>
            </a:fld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91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819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8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596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22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358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358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358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762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84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868" indent="-288411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642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5100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557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801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469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927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238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81C74AB-A734-44FE-8951-5241A66F5786}" type="slidenum">
              <a:rPr lang="en-GB" sz="1000"/>
              <a:pPr/>
              <a:t>4</a:t>
            </a:fld>
            <a:endParaRPr lang="en-GB" sz="10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22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01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569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22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766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6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3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17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7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0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18276-C72B-4A40-9044-606A4195A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0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383FB-1116-4C30-A5D4-4371DBA3A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72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1975" y="260350"/>
            <a:ext cx="1908175" cy="5988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72125" cy="5988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6ADDB-F6F7-4F2C-B8FC-9DB9D9FD4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35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DE041-529E-45FC-8338-7D1E56D32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37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2" y="97451"/>
            <a:ext cx="7772400" cy="681148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1131683"/>
            <a:ext cx="7785981" cy="558598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C4FD4-707E-4E4E-B68A-DCD8601E0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61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3F4D4-3699-4BAF-99BB-DFA8B0EFB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18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50D3-D57A-40E2-BC2A-880C7CB7B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38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DF092-CBBE-45B9-B252-C4F592158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88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1E39-7B05-46F5-97CA-E66A23067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97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EBDE0-2700-4014-9D34-2F0F276FF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45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7C982-ED0A-443D-BD8E-C19F35DDE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09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76327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327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0"/>
            <a:ext cx="704850" cy="5543550"/>
          </a:xfrm>
          <a:prstGeom prst="rect">
            <a:avLst/>
          </a:prstGeom>
          <a:gradFill rotWithShape="0">
            <a:gsLst>
              <a:gs pos="0">
                <a:srgbClr val="2F9FEB"/>
              </a:gs>
              <a:gs pos="100000">
                <a:srgbClr val="016C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1187450" y="6407150"/>
            <a:ext cx="7632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	</a:t>
            </a:r>
            <a:endParaRPr lang="en-GB" sz="1400" b="1" smtClean="0">
              <a:solidFill>
                <a:srgbClr val="0066CC"/>
              </a:solidFill>
            </a:endParaRPr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6700"/>
            <a:ext cx="3603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7B9C3EF-8833-4E7F-9879-CB20D14D2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KOLN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624513"/>
            <a:ext cx="719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kwebfocus.wordpress.com/2012/09/06/if-a-tree-falls-in-a-forest-2/" TargetMode="External"/><Relationship Id="rId5" Type="http://schemas.openxmlformats.org/officeDocument/2006/relationships/hyperlink" Target="http://opus.bath.ac.uk/11263/" TargetMode="Externa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pus.bath.ac.uk/1526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hyperlink" Target="http://opus.bath.ac.uk/cgi/irstats.cgi?page=get_view2&amp;divisionss=dummy&amp;research_centress=dummy&amp;subjectss=dummy&amp;IRS_epchoice=creators_name&amp;creators_names=creators_name_28b1f609f6ea5c7ccddf6aed2d130969&amp;eprint=&amp;period=-3m&amp;IRS_datechoice=range&amp;start_day=1&amp;start_month=6&amp;start_year=2009&amp;end_day=31&amp;end_month=12&amp;end_year=2012&amp;view=MonthlyDownloadsGrap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pus.bath.ac.uk/2919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lideshare.net/sloandr/w4a12-coopersloankellylewthwait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://www.ukoln.ac.uk/web-focus/events/seminars/salford-open-access-week-201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oln.ac.uk/web-focus/events/resources/standard/cc-licence/" TargetMode="External"/><Relationship Id="rId5" Type="http://schemas.openxmlformats.org/officeDocument/2006/relationships/hyperlink" Target="http://creativecommons.org/licenses/by-nc/2.0/uk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pus.bath.ac.uk/cgi/irstats.cgi?page=get_view2&amp;IRS_epchoice=All&amp;divisionss=dummy&amp;research_centress=dummy&amp;subjectss=dummy&amp;creators_names=dummy&amp;eprint=&amp;period=-3m&amp;IRS_datechoice=range&amp;start_day=1&amp;start_month=1&amp;start_year=2012&amp;end_day=31&amp;end_month=12&amp;end_year=2012&amp;view=AllItemsTabl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opsy.com/s?q=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opsy.com/www.slideshare.net/sloandr/w4a12-coopersloankellylewthwait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opsy.com/opus.bath.ac.uk/29190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pus.bath.ac.uk/cgi/irstats.cgi?IRS_epchoice=EPrint&amp;page=dashboard&amp;eprint=29190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pus.bath.ac.uk/view/person_id/588.date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profile/view?id=6223824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blog.openwetware.org/scienceintheopen/2009/06/30/some-slides-for-granting-permissions-or-not-in-presentations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hyperlink" Target="http://www.slideshare.net/CameronNeylon/permiss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ath.academia.edu/BrianKelly/Papers" TargetMode="External"/><Relationship Id="rId7" Type="http://schemas.openxmlformats.org/officeDocument/2006/relationships/hyperlink" Target="http://bath.academia.edu/BrianKelly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koln.ac.uk/web-focus/papers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kwebfocus.wordpress.com/paper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kwebfocus.wordpress.com/papers/forcing-standardization-or-accommodating-diversity-a-framework-for-applying-the-wcag-in-the-real-world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pus.bath.ac.uk/30226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opus.bath.ac.uk/28713/" TargetMode="Externa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ukwebfocus.wordpress.com/2012/08/29/majesticseo-analysis-of-russell-group-university-repositories/" TargetMode="Externa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ukwebfocus.wordpress.com/2012/08/17/celebrating-10000-followers-social-media-is-about-nodes-and-connections/" TargetMode="External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kwebfocus.wordpress.com/2012/09/04/findings-of-a-survey-on-tweetchats/" TargetMode="External"/><Relationship Id="rId5" Type="http://schemas.openxmlformats.org/officeDocument/2006/relationships/hyperlink" Target="https://ukwebfocus.wordpress.com/2012/08/21/uklibchat-ecrchat-phdchat-and-other-tweetchats/" TargetMode="External"/><Relationship Id="rId4" Type="http://schemas.openxmlformats.org/officeDocument/2006/relationships/hyperlink" Target="http://www.hashtracking.com/fast-report/?hashtag=phdchat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oln.ac.uk/web-focus/events/seminars/salford-open-access-week-2012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kwebfocus.wordpress.com/2012/04/13/are-you-a-marxist-in-your-research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pus.bath.ac.uk/view/person_id/588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pus.bath.ac.uk/cgi/irstats.cgi?page=get_view2&amp;divisionss=dummy&amp;research_centress=dummy&amp;subjectss=dummy&amp;IRS_epchoice=creators_name&amp;creators_names=creators_name_28b1f609f6ea5c7ccddf6aed2d130969&amp;eprint=&amp;period=-3m&amp;IRS_datechoice=range&amp;start_day=1&amp;start_month=1&amp;start_year=2005&amp;end_day=31&amp;end_month=12&amp;end_year=2012&amp;view=AllItemsTabl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pus.bath.ac.uk/cgi/irstats.cgi?page=get_view2&amp;IRS_epchoice=All&amp;divisionss=dummy&amp;research_centress=dummy&amp;subjectss=dummy&amp;creators_names=creators_name_28b1f609f6ea5c7ccddf6aed2d130969&amp;eprint=&amp;period=-3m&amp;IRS_datechoice=range&amp;start_day=1&amp;start_month=1&amp;start_year=2005&amp;end_day=31&amp;end_month=12&amp;end_year=2012&amp;view=TopTenAuthorsTable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opus.bath.ac.uk/1126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29"/>
            <a:ext cx="7874159" cy="1397423"/>
          </a:xfrm>
          <a:solidFill>
            <a:schemeClr val="tx1"/>
          </a:solidFill>
        </p:spPr>
        <p:txBody>
          <a:bodyPr/>
          <a:lstStyle/>
          <a:p>
            <a:pPr marL="84138"/>
            <a:r>
              <a:rPr lang="en-GB" dirty="0">
                <a:solidFill>
                  <a:schemeClr val="bg1"/>
                </a:solidFill>
              </a:rPr>
              <a:t>Open Practices for the Connected Researcher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204" y="5372077"/>
            <a:ext cx="8207498" cy="937314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Presentation by Brian Kelly, UKOLN </a:t>
            </a:r>
            <a:r>
              <a:rPr lang="en-GB" sz="2400" dirty="0">
                <a:solidFill>
                  <a:schemeClr val="bg1"/>
                </a:solidFill>
              </a:rPr>
              <a:t>on 25 October </a:t>
            </a:r>
            <a:r>
              <a:rPr lang="en-GB" sz="2400" dirty="0" smtClean="0">
                <a:solidFill>
                  <a:schemeClr val="bg1"/>
                </a:solidFill>
              </a:rPr>
              <a:t>2012 for an Open Access Week event at the University of Exeter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endParaRPr lang="en-GB" sz="3600" b="1" dirty="0" smtClean="0">
              <a:solidFill>
                <a:schemeClr val="bg1"/>
              </a:solidFill>
            </a:endParaRPr>
          </a:p>
          <a:p>
            <a:pPr marL="84138"/>
            <a:endParaRPr lang="en-GB" sz="3600" b="1" dirty="0" smtClean="0">
              <a:solidFill>
                <a:schemeClr val="bg1"/>
              </a:solidFill>
            </a:endParaRPr>
          </a:p>
          <a:p>
            <a:pPr marL="84138"/>
            <a:endParaRPr lang="en-GB" sz="3600" b="1" dirty="0" smtClean="0">
              <a:solidFill>
                <a:schemeClr val="bg1"/>
              </a:solidFill>
            </a:endParaRPr>
          </a:p>
          <a:p>
            <a:pPr marL="84138" algn="ctr"/>
            <a:r>
              <a:rPr lang="en-GB" sz="4400" b="1" dirty="0" smtClean="0">
                <a:solidFill>
                  <a:schemeClr val="bg1"/>
                </a:solidFill>
              </a:rPr>
              <a:t>Open Practices and Social Media </a:t>
            </a:r>
            <a:r>
              <a:rPr lang="en-GB" sz="4400" b="1" dirty="0">
                <a:solidFill>
                  <a:schemeClr val="bg1"/>
                </a:solidFill>
              </a:rPr>
              <a:t>for the Connected </a:t>
            </a:r>
            <a:r>
              <a:rPr lang="en-GB" sz="4400" b="1" dirty="0" smtClean="0">
                <a:solidFill>
                  <a:schemeClr val="bg1"/>
                </a:solidFill>
              </a:rPr>
              <a:t>Researcher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3" y="188640"/>
            <a:ext cx="8564171" cy="2838846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510139" y="5524477"/>
            <a:ext cx="8413963" cy="93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</a:rPr>
              <a:t>Presentation by Brian Kelly, UKOLN on </a:t>
            </a:r>
            <a:r>
              <a:rPr lang="en-GB" sz="2400" dirty="0" smtClean="0">
                <a:solidFill>
                  <a:schemeClr val="bg1"/>
                </a:solidFill>
              </a:rPr>
              <a:t>25 </a:t>
            </a:r>
            <a:r>
              <a:rPr lang="en-GB" sz="2400" dirty="0" smtClean="0">
                <a:solidFill>
                  <a:schemeClr val="bg1"/>
                </a:solidFill>
              </a:rPr>
              <a:t>October 2012 for an Open Access Week event at the University of Salford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from Mistakes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7"/>
            <a:ext cx="7791705" cy="3736964"/>
          </a:xfrm>
        </p:spPr>
        <p:txBody>
          <a:bodyPr/>
          <a:lstStyle/>
          <a:p>
            <a:r>
              <a:rPr lang="en-GB" sz="2400" dirty="0" smtClean="0"/>
              <a:t>“</a:t>
            </a:r>
            <a:r>
              <a:rPr lang="en-GB" sz="2400" i="1" dirty="0" smtClean="0"/>
              <a:t>Using Context to Support Effective Application of Web Content Accessibility Guidelines</a:t>
            </a:r>
            <a:r>
              <a:rPr lang="en-GB" sz="2400" dirty="0" smtClean="0"/>
              <a:t>”, Sloan, Kelly </a:t>
            </a:r>
            <a:r>
              <a:rPr lang="en-GB" sz="2400" i="1" dirty="0" smtClean="0"/>
              <a:t>et al</a:t>
            </a:r>
            <a:r>
              <a:rPr lang="en-GB" sz="2400" dirty="0" smtClean="0"/>
              <a:t>, JWE (5), 2006 </a:t>
            </a:r>
          </a:p>
          <a:p>
            <a:pPr marL="622300" lvl="1" indent="-165100">
              <a:buFont typeface="Arial" pitchFamily="34" charset="0"/>
              <a:buChar char="•"/>
            </a:pPr>
            <a:r>
              <a:rPr lang="en-GB" sz="2000" dirty="0" smtClean="0"/>
              <a:t>Submitted in July 2005</a:t>
            </a:r>
          </a:p>
          <a:p>
            <a:pPr marL="622300" lvl="1" indent="-165100">
              <a:buFont typeface="Arial" pitchFamily="34" charset="0"/>
              <a:buChar char="•"/>
            </a:pPr>
            <a:r>
              <a:rPr lang="en-GB" sz="2000" dirty="0" smtClean="0"/>
              <a:t>Reviewers comments received in April 2006</a:t>
            </a:r>
          </a:p>
          <a:p>
            <a:pPr marL="622300" lvl="1" indent="-165100">
              <a:buFont typeface="Arial" pitchFamily="34" charset="0"/>
              <a:buChar char="•"/>
            </a:pPr>
            <a:r>
              <a:rPr lang="en-GB" sz="2000" dirty="0" smtClean="0"/>
              <a:t>Published in JWE in December 2006</a:t>
            </a:r>
          </a:p>
          <a:p>
            <a:pPr marL="622300" lvl="1" indent="-165100">
              <a:buFont typeface="Arial" pitchFamily="34" charset="0"/>
              <a:buChar char="•"/>
            </a:pPr>
            <a:r>
              <a:rPr lang="en-GB" sz="2000" dirty="0" smtClean="0"/>
              <a:t>PDF uploaded to repository in May 2012</a:t>
            </a:r>
          </a:p>
          <a:p>
            <a:pPr marL="622300" lvl="1" indent="-165100">
              <a:buFont typeface="Arial" pitchFamily="34" charset="0"/>
              <a:buChar char="•"/>
            </a:pPr>
            <a:r>
              <a:rPr lang="en-GB" sz="2000" dirty="0" smtClean="0"/>
              <a:t>Forgotten paper </a:t>
            </a:r>
            <a:br>
              <a:rPr lang="en-GB" sz="2000" dirty="0" smtClean="0"/>
            </a:br>
            <a:r>
              <a:rPr lang="en-GB" sz="2000" dirty="0" smtClean="0"/>
              <a:t>when bulk uploads </a:t>
            </a:r>
            <a:br>
              <a:rPr lang="en-GB" sz="2000" dirty="0" smtClean="0"/>
            </a:br>
            <a:r>
              <a:rPr lang="en-GB" sz="2000" dirty="0" smtClean="0"/>
              <a:t>made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40" y="4009627"/>
            <a:ext cx="4725060" cy="2848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t="-3635" r="-369" b="-7759"/>
          <a:stretch/>
        </p:blipFill>
        <p:spPr>
          <a:xfrm>
            <a:off x="298956" y="3823035"/>
            <a:ext cx="5277587" cy="30349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3306384" y="2085465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76543" y="4178774"/>
            <a:ext cx="3297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Reflections on implications given in “</a:t>
            </a:r>
            <a:r>
              <a:rPr lang="en-GB" sz="2000" i="1" dirty="0" smtClean="0"/>
              <a:t>If a Tree Falls in a Forest</a:t>
            </a:r>
            <a:r>
              <a:rPr lang="en-GB" sz="2000" dirty="0" smtClean="0"/>
              <a:t>” post</a:t>
            </a:r>
            <a:endParaRPr lang="en-GB" sz="2000" dirty="0"/>
          </a:p>
        </p:txBody>
      </p:sp>
      <p:sp>
        <p:nvSpPr>
          <p:cNvPr id="9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7077087" y="4897524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4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From Success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7"/>
            <a:ext cx="7772400" cy="931550"/>
          </a:xfrm>
        </p:spPr>
        <p:txBody>
          <a:bodyPr/>
          <a:lstStyle/>
          <a:p>
            <a:r>
              <a:rPr lang="en-GB" dirty="0" smtClean="0"/>
              <a:t>“</a:t>
            </a:r>
            <a:r>
              <a:rPr lang="en-GB" i="1" dirty="0" smtClean="0"/>
              <a:t>Library </a:t>
            </a:r>
            <a:r>
              <a:rPr lang="en-GB" i="1" dirty="0"/>
              <a:t>2.0: balancing the risks and benefits to maximise the dividends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1" y="2136237"/>
            <a:ext cx="4791744" cy="2857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7066" y="2136237"/>
            <a:ext cx="37260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Sixth most downloaded paper in repository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 smtClean="0"/>
          </a:p>
          <a:p>
            <a:pPr marL="342900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But only recent download statistics available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</a:t>
            </a:r>
            <a:endParaRPr lang="en-GB" dirty="0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234546" y="1772816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75079" y="4666465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2012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390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opyright Shutterstock. Used under licence.  http://www.shutterstock.com/pic.mhtml?id=shutterstock_46679812" title="Computer buttons Blog isolated on white backgrou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59063"/>
            <a:ext cx="17557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sz="2400" dirty="0" smtClean="0">
                <a:ea typeface="+mn-ea"/>
              </a:rPr>
              <a:t>How do we find out more?</a:t>
            </a:r>
          </a:p>
          <a:p>
            <a:pPr marL="630238" lvl="1" indent="-206375" eaLnBrk="1" hangingPunct="1">
              <a:defRPr/>
            </a:pPr>
            <a:r>
              <a:rPr lang="en-GB" sz="2400" dirty="0"/>
              <a:t>Peak statistics for repository </a:t>
            </a:r>
            <a:br>
              <a:rPr lang="en-GB" sz="2400" dirty="0"/>
            </a:br>
            <a:r>
              <a:rPr lang="en-GB" sz="2400" dirty="0"/>
              <a:t>only available for 1 year</a:t>
            </a:r>
            <a:endParaRPr lang="en-GB" sz="2400" dirty="0">
              <a:sym typeface="Wingdings" pitchFamily="2" charset="2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sz="2400" dirty="0" smtClean="0">
                <a:ea typeface="+mn-ea"/>
                <a:sym typeface="Wingdings" pitchFamily="2" charset="2"/>
              </a:rPr>
              <a:t>But:</a:t>
            </a:r>
          </a:p>
          <a:p>
            <a:pPr lvl="1" indent="-206375" eaLnBrk="1" hangingPunct="1">
              <a:defRPr/>
            </a:pPr>
            <a:r>
              <a:rPr lang="en-GB" sz="2400" dirty="0" smtClean="0">
                <a:sym typeface="Wingdings" pitchFamily="2" charset="2"/>
              </a:rPr>
              <a:t>Blog post about availability in Opus published on 11 August 2009</a:t>
            </a:r>
          </a:p>
          <a:p>
            <a:pPr lvl="1" indent="-342900" eaLnBrk="1" hangingPunct="1">
              <a:defRPr/>
            </a:pPr>
            <a:endParaRPr lang="en-GB" sz="2400" dirty="0" smtClean="0">
              <a:sym typeface="Wingdings" pitchFamily="2" charset="2"/>
            </a:endParaRPr>
          </a:p>
          <a:p>
            <a:pPr eaLnBrk="1" hangingPunct="1">
              <a:defRPr/>
            </a:pPr>
            <a:endParaRPr lang="en-GB" sz="2400" dirty="0">
              <a:ea typeface="+mn-ea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8657A6C-82A4-4A87-89B0-2FC920C0D422}" type="slidenum">
              <a:rPr lang="en-US" sz="1000"/>
              <a:pPr eaLnBrk="1" hangingPunct="1"/>
              <a:t>12</a:t>
            </a:fld>
            <a:endParaRPr lang="en-US" sz="1000"/>
          </a:p>
        </p:txBody>
      </p:sp>
      <p:pic>
        <p:nvPicPr>
          <p:cNvPr id="378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778250"/>
            <a:ext cx="91440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-9525" y="6323013"/>
            <a:ext cx="91344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 dirty="0"/>
              <a:t>Conclusion</a:t>
            </a:r>
            <a:r>
              <a:rPr lang="en-GB" dirty="0"/>
              <a:t>: Blog post responsible for initial popularity </a:t>
            </a:r>
          </a:p>
        </p:txBody>
      </p:sp>
      <p:pic>
        <p:nvPicPr>
          <p:cNvPr id="3789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650875"/>
            <a:ext cx="3395662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pyright Shutterstock. Used under licence.  http://www.shutterstock.com/pic.mhtml?id=73799686&#10;" title="analysi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8475" y="4092575"/>
            <a:ext cx="17811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Box 3"/>
          <p:cNvSpPr txBox="1">
            <a:spLocks noChangeArrowheads="1"/>
          </p:cNvSpPr>
          <p:nvPr/>
        </p:nvSpPr>
        <p:spPr bwMode="auto">
          <a:xfrm>
            <a:off x="4473544" y="4208393"/>
            <a:ext cx="4308475" cy="1877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sz="2000" dirty="0" smtClean="0"/>
          </a:p>
          <a:p>
            <a:pPr eaLnBrk="1" hangingPunct="1"/>
            <a:r>
              <a:rPr lang="en-GB" dirty="0" smtClean="0"/>
              <a:t>Further </a:t>
            </a:r>
            <a:r>
              <a:rPr lang="en-GB" dirty="0"/>
              <a:t>investigation (of </a:t>
            </a:r>
            <a:r>
              <a:rPr lang="en-GB" b="1" dirty="0"/>
              <a:t>all</a:t>
            </a:r>
            <a:r>
              <a:rPr lang="en-GB" dirty="0"/>
              <a:t> my paper downloads) confirms large peak in August </a:t>
            </a:r>
            <a:r>
              <a:rPr lang="en-GB" dirty="0" smtClean="0"/>
              <a:t>2009</a:t>
            </a:r>
          </a:p>
          <a:p>
            <a:pPr eaLnBrk="1" hangingPunct="1"/>
            <a:endParaRPr lang="en-GB" dirty="0"/>
          </a:p>
        </p:txBody>
      </p:sp>
      <p:sp>
        <p:nvSpPr>
          <p:cNvPr id="37899" name="AutoShape 29">
            <a:hlinkClick r:id="rId7"/>
          </p:cNvPr>
          <p:cNvSpPr>
            <a:spLocks noChangeArrowheads="1"/>
          </p:cNvSpPr>
          <p:nvPr/>
        </p:nvSpPr>
        <p:spPr bwMode="auto">
          <a:xfrm>
            <a:off x="8225766" y="5376069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61" y="4417256"/>
            <a:ext cx="2856150" cy="170910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1201271" y="4208393"/>
            <a:ext cx="1999129" cy="6684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78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8" grpId="0" animBg="1"/>
      <p:bldP spid="378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the Edge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5"/>
            <a:ext cx="7820364" cy="492172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Little-downloaded paper:</a:t>
            </a:r>
          </a:p>
          <a:p>
            <a:pPr lvl="1"/>
            <a:r>
              <a:rPr lang="en-GB" sz="2000" dirty="0" smtClean="0"/>
              <a:t>Uploaded to repository 6 years after paper written</a:t>
            </a:r>
          </a:p>
          <a:p>
            <a:pPr lvl="1"/>
            <a:r>
              <a:rPr lang="en-GB" sz="2000" dirty="0" smtClean="0"/>
              <a:t>I was not lead author</a:t>
            </a:r>
          </a:p>
          <a:p>
            <a:pPr lvl="1"/>
            <a:r>
              <a:rPr lang="en-GB" sz="2000" dirty="0" smtClean="0"/>
              <a:t>Only PDF version uploaded</a:t>
            </a:r>
          </a:p>
          <a:p>
            <a:pPr lvl="1"/>
            <a:r>
              <a:rPr lang="en-GB" sz="2000" dirty="0" smtClean="0"/>
              <a:t>Never blogged about; never tweeted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000" dirty="0" smtClean="0"/>
              <a:t>Most popular paper:</a:t>
            </a:r>
          </a:p>
          <a:p>
            <a:pPr lvl="1"/>
            <a:r>
              <a:rPr lang="en-GB" sz="2000" dirty="0" smtClean="0"/>
              <a:t>Available in IR on launch of journal issue</a:t>
            </a:r>
          </a:p>
          <a:p>
            <a:pPr lvl="1"/>
            <a:r>
              <a:rPr lang="en-GB" sz="2000" dirty="0" smtClean="0"/>
              <a:t>I was lead author</a:t>
            </a:r>
          </a:p>
          <a:p>
            <a:pPr lvl="1"/>
            <a:r>
              <a:rPr lang="en-GB" sz="2000" dirty="0" smtClean="0"/>
              <a:t>Blog post published on day of launch</a:t>
            </a:r>
          </a:p>
          <a:p>
            <a:pPr lvl="1"/>
            <a:r>
              <a:rPr lang="en-GB" sz="2000" dirty="0" smtClean="0"/>
              <a:t>Available in PDF, MS Word &amp; HTML formats</a:t>
            </a:r>
          </a:p>
          <a:p>
            <a:pPr lvl="1"/>
            <a:r>
              <a:rPr lang="en-GB" sz="2000" dirty="0" smtClean="0"/>
              <a:t>Link to paper subsequently tweeted &amp; </a:t>
            </a:r>
            <a:r>
              <a:rPr lang="en-GB" sz="2000" dirty="0" err="1" smtClean="0"/>
              <a:t>retweeted</a:t>
            </a:r>
            <a:endParaRPr lang="en-GB" sz="2000" dirty="0" smtClean="0"/>
          </a:p>
          <a:p>
            <a:pPr lvl="1"/>
            <a:r>
              <a:rPr lang="en-GB" sz="2000" dirty="0" smtClean="0"/>
              <a:t>About Web 2.0, so likely to be read by bloggers </a:t>
            </a:r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95334" y="6139987"/>
            <a:ext cx="55402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But what about the majority of papers?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73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SEO or SMO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187450" y="1196975"/>
            <a:ext cx="7523163" cy="37607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b="1" smtClean="0">
                <a:ea typeface="ＭＳ Ｐゴシック" pitchFamily="34" charset="-128"/>
              </a:rPr>
              <a:t>SEO</a:t>
            </a:r>
            <a:r>
              <a:rPr lang="en-GB" sz="2400" smtClean="0">
                <a:ea typeface="ＭＳ Ｐゴシック" pitchFamily="34" charset="-128"/>
              </a:rPr>
              <a:t>:</a:t>
            </a:r>
          </a:p>
          <a:p>
            <a:pPr marL="400050" lvl="1" indent="0" eaLnBrk="1" hangingPunct="1">
              <a:buFontTx/>
              <a:buNone/>
            </a:pPr>
            <a:r>
              <a:rPr lang="en-GB" sz="2400" smtClean="0">
                <a:ea typeface="ＭＳ Ｐゴシック" pitchFamily="34" charset="-128"/>
              </a:rPr>
              <a:t>Helping Google find your papers through:</a:t>
            </a:r>
          </a:p>
          <a:p>
            <a:pPr marL="1031875" lvl="2" indent="-231775" eaLnBrk="1" hangingPunct="1"/>
            <a:r>
              <a:rPr lang="en-GB" smtClean="0">
                <a:ea typeface="ＭＳ Ｐゴシック" pitchFamily="34" charset="-128"/>
              </a:rPr>
              <a:t>Writing style, document structure, …</a:t>
            </a:r>
          </a:p>
          <a:p>
            <a:pPr marL="1031875" lvl="2" indent="-231775" eaLnBrk="1" hangingPunct="1"/>
            <a:r>
              <a:rPr lang="en-GB" smtClean="0">
                <a:ea typeface="ＭＳ Ｐゴシック" pitchFamily="34" charset="-128"/>
              </a:rPr>
              <a:t>In-bound links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ea typeface="ＭＳ Ｐゴシック" pitchFamily="34" charset="-128"/>
              </a:rPr>
              <a:t>SMO</a:t>
            </a:r>
            <a:r>
              <a:rPr lang="en-GB" sz="2400" smtClean="0">
                <a:ea typeface="ＭＳ Ｐゴシック" pitchFamily="34" charset="-128"/>
              </a:rPr>
              <a:t>:</a:t>
            </a:r>
          </a:p>
          <a:p>
            <a:pPr marL="400050" lvl="1" indent="0" eaLnBrk="1" hangingPunct="1">
              <a:buFontTx/>
              <a:buNone/>
            </a:pPr>
            <a:r>
              <a:rPr lang="en-GB" sz="2400" smtClean="0">
                <a:ea typeface="ＭＳ Ｐゴシック" pitchFamily="34" charset="-128"/>
              </a:rPr>
              <a:t>Helping other people find your papers through:</a:t>
            </a:r>
          </a:p>
          <a:p>
            <a:pPr marL="1031875" lvl="2" indent="-231775" eaLnBrk="1" hangingPunct="1"/>
            <a:r>
              <a:rPr lang="en-GB" smtClean="0">
                <a:ea typeface="ＭＳ Ｐゴシック" pitchFamily="34" charset="-128"/>
              </a:rPr>
              <a:t>Viral marketing</a:t>
            </a:r>
          </a:p>
          <a:p>
            <a:pPr marL="1031875" lvl="2" indent="-231775" eaLnBrk="1" hangingPunct="1"/>
            <a:r>
              <a:rPr lang="en-GB" smtClean="0">
                <a:ea typeface="ＭＳ Ｐゴシック" pitchFamily="34" charset="-128"/>
              </a:rPr>
              <a:t>Sharing on social media services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6C2A7BF-F1E4-4C1A-891C-27E667C5D936}" type="slidenum">
              <a:rPr lang="en-US" sz="1000"/>
              <a:pPr eaLnBrk="1" hangingPunct="1"/>
              <a:t>14</a:t>
            </a:fld>
            <a:endParaRPr lang="en-US" sz="1000"/>
          </a:p>
        </p:txBody>
      </p:sp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1141413" y="5165725"/>
            <a:ext cx="7823200" cy="1570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895350" indent="-8953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dirty="0"/>
              <a:t>SMO:	Good for new papers, but not relevant for popular papers written from 2004-8</a:t>
            </a:r>
          </a:p>
          <a:p>
            <a:pPr eaLnBrk="1" hangingPunct="1"/>
            <a:r>
              <a:rPr lang="en-GB" dirty="0"/>
              <a:t>SEO:	Document structure consistent. Difference appears to be significant nos. of in-bound links	</a:t>
            </a:r>
          </a:p>
        </p:txBody>
      </p:sp>
      <p:pic>
        <p:nvPicPr>
          <p:cNvPr id="2" name="Picture 1" descr="Copyright Shutterstock. Used under licence.  http://www.shutterstock.com/pic.mhtml?id=52733221" title="Id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813" y="134938"/>
            <a:ext cx="1828800" cy="12160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Tip No. 1: Be Pro-active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344367"/>
            <a:ext cx="6721137" cy="26167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Tip No. 1: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	Be pro-active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W4A 2012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49" y="1196974"/>
            <a:ext cx="7878730" cy="5661025"/>
          </a:xfrm>
        </p:spPr>
        <p:txBody>
          <a:bodyPr/>
          <a:lstStyle/>
          <a:p>
            <a:pPr marL="0" indent="0">
              <a:buNone/>
            </a:pPr>
            <a:r>
              <a:rPr lang="en-GB" sz="2300" dirty="0" smtClean="0"/>
              <a:t>Case study:</a:t>
            </a:r>
          </a:p>
          <a:p>
            <a:pPr lvl="1"/>
            <a:r>
              <a:rPr lang="en-GB" sz="2300" dirty="0" smtClean="0"/>
              <a:t>Paper on “</a:t>
            </a:r>
            <a:r>
              <a:rPr lang="en-GB" sz="2300" i="1" dirty="0" smtClean="0"/>
              <a:t>A </a:t>
            </a:r>
            <a:r>
              <a:rPr lang="en-GB" sz="2300" i="1" dirty="0"/>
              <a:t>challenge to web accessibility metrics and guidelines: putting people and processes first</a:t>
            </a:r>
            <a:r>
              <a:rPr lang="en-GB" sz="2300" dirty="0" smtClean="0"/>
              <a:t>” given at W4A 2012 conference in Lyon in Apr 2012</a:t>
            </a:r>
          </a:p>
          <a:p>
            <a:pPr marL="0" indent="0">
              <a:buNone/>
            </a:pPr>
            <a:r>
              <a:rPr lang="en-GB" sz="2300" dirty="0" smtClean="0"/>
              <a:t>Four co-authors agreed:</a:t>
            </a:r>
          </a:p>
          <a:p>
            <a:pPr lvl="1"/>
            <a:r>
              <a:rPr lang="en-GB" sz="2300" dirty="0" smtClean="0"/>
              <a:t>To collaborate in raising awareness of paper and presentation of the paper</a:t>
            </a:r>
          </a:p>
          <a:p>
            <a:pPr marL="57150" indent="0">
              <a:buNone/>
            </a:pPr>
            <a:r>
              <a:rPr lang="en-GB" sz="2300" dirty="0" smtClean="0"/>
              <a:t>How:</a:t>
            </a:r>
          </a:p>
          <a:p>
            <a:pPr lvl="1"/>
            <a:r>
              <a:rPr lang="en-GB" sz="2300" dirty="0" smtClean="0"/>
              <a:t>Writing blog posts on or just before conference</a:t>
            </a:r>
          </a:p>
          <a:p>
            <a:pPr lvl="1"/>
            <a:r>
              <a:rPr lang="en-GB" sz="2300" dirty="0" smtClean="0"/>
              <a:t>Participate on </a:t>
            </a:r>
            <a:r>
              <a:rPr lang="en-GB" sz="2300" dirty="0"/>
              <a:t>conference Twitter hashtag (e.g</a:t>
            </a:r>
            <a:r>
              <a:rPr lang="en-GB" sz="2300" dirty="0" smtClean="0"/>
              <a:t>. responding to comments while speaker is presenting)</a:t>
            </a:r>
          </a:p>
          <a:p>
            <a:pPr marL="0" indent="0">
              <a:buNone/>
            </a:pPr>
            <a:r>
              <a:rPr lang="en-GB" sz="2300" dirty="0"/>
              <a:t>Benefits:</a:t>
            </a:r>
          </a:p>
          <a:p>
            <a:pPr lvl="1"/>
            <a:r>
              <a:rPr lang="en-GB" sz="2300" dirty="0"/>
              <a:t>Reaching out to a wider audience based on our 4 professional networks </a:t>
            </a:r>
          </a:p>
          <a:p>
            <a:pPr marL="457200" lvl="1" indent="0">
              <a:buNone/>
            </a:pPr>
            <a:endParaRPr lang="en-GB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1131683"/>
            <a:ext cx="7785981" cy="3565445"/>
          </a:xfrm>
        </p:spPr>
        <p:txBody>
          <a:bodyPr/>
          <a:lstStyle/>
          <a:p>
            <a:r>
              <a:rPr lang="en-GB" dirty="0" smtClean="0"/>
              <a:t>We: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Uploaded paper to repository so URL was known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Provided a link to the paper in speaker’s slides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Uploaded holding slide to Slideshare so URL was known (slides were finalised shortly before talk)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We could then: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Prepare blog posts in advance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Create short URLs in advance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63554" y="5601903"/>
            <a:ext cx="479009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Examples of approaches to follow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Opus </a:t>
            </a:r>
            <a:r>
              <a:rPr lang="en-GB" dirty="0" smtClean="0"/>
              <a:t>Repository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Paper uploaded to Opus repository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4867836" y="6340182"/>
            <a:ext cx="415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http://opus.bath.ac.uk/29190/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83" y="814910"/>
            <a:ext cx="7906854" cy="5525272"/>
          </a:xfrm>
          <a:prstGeom prst="rect">
            <a:avLst/>
          </a:prstGeom>
        </p:spPr>
      </p:pic>
      <p:sp>
        <p:nvSpPr>
          <p:cNvPr id="8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724674" y="2310140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4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2" y="97451"/>
            <a:ext cx="340404" cy="677731"/>
          </a:xfrm>
        </p:spPr>
        <p:txBody>
          <a:bodyPr/>
          <a:lstStyle/>
          <a:p>
            <a:endParaRPr lang="en-GB" sz="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6198669"/>
            <a:ext cx="7785981" cy="519002"/>
          </a:xfrm>
        </p:spPr>
        <p:txBody>
          <a:bodyPr/>
          <a:lstStyle/>
          <a:p>
            <a:r>
              <a:rPr lang="en-GB" dirty="0" smtClean="0"/>
              <a:t>Metadata provided to give context to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05" y="775182"/>
            <a:ext cx="6906589" cy="5982535"/>
          </a:xfrm>
          <a:prstGeom prst="rect">
            <a:avLst/>
          </a:prstGeom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115352" y="5885246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56329" y="338554"/>
            <a:ext cx="634701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/>
              <a:t>http://www.slideshare.net/sloandr/w4a12-coopersloankellylewthwaite</a:t>
            </a:r>
          </a:p>
        </p:txBody>
      </p:sp>
    </p:spTree>
    <p:extLst>
      <p:ext uri="{BB962C8B-B14F-4D97-AF65-F5344CB8AC3E}">
        <p14:creationId xmlns:p14="http://schemas.microsoft.com/office/powerpoint/2010/main" val="1427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106488" y="5586413"/>
            <a:ext cx="7778750" cy="915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/>
              <a:t>UKOLN is supported by:</a:t>
            </a:r>
          </a:p>
          <a:p>
            <a:endParaRPr lang="en-GB" sz="1800"/>
          </a:p>
          <a:p>
            <a:endParaRPr lang="en-GB" sz="18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7913" y="647700"/>
            <a:ext cx="7900987" cy="1676400"/>
          </a:xfrm>
        </p:spPr>
        <p:txBody>
          <a:bodyPr lIns="92075" tIns="46038" rIns="92075" bIns="46038"/>
          <a:lstStyle/>
          <a:p>
            <a:pPr algn="ctr"/>
            <a:r>
              <a:rPr lang="en-GB" sz="3600" dirty="0"/>
              <a:t>Open Practices and Social Media for the Connected Researcher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93788" y="2400300"/>
            <a:ext cx="3744912" cy="1612900"/>
          </a:xfrm>
        </p:spPr>
        <p:txBody>
          <a:bodyPr lIns="92075" tIns="46038" rIns="92075" bIns="46038"/>
          <a:lstStyle/>
          <a:p>
            <a:pPr algn="l" eaLnBrk="1" hangingPunct="1">
              <a:tabLst>
                <a:tab pos="4108450" algn="l"/>
              </a:tabLst>
            </a:pPr>
            <a:r>
              <a:rPr lang="en-GB" sz="2200" smtClean="0"/>
              <a:t>Brian Kelly</a:t>
            </a:r>
          </a:p>
          <a:p>
            <a:pPr algn="l" eaLnBrk="1" hangingPunct="1">
              <a:tabLst>
                <a:tab pos="4108450" algn="l"/>
              </a:tabLst>
            </a:pPr>
            <a:r>
              <a:rPr lang="en-GB" sz="2200" smtClean="0"/>
              <a:t>UKOLN</a:t>
            </a:r>
          </a:p>
          <a:p>
            <a:pPr algn="l" eaLnBrk="1" hangingPunct="1">
              <a:tabLst>
                <a:tab pos="4108450" algn="l"/>
              </a:tabLst>
            </a:pPr>
            <a:r>
              <a:rPr lang="en-GB" sz="2200" smtClean="0"/>
              <a:t>University of Bath</a:t>
            </a:r>
          </a:p>
          <a:p>
            <a:pPr algn="l" eaLnBrk="1" hangingPunct="1">
              <a:tabLst>
                <a:tab pos="4108450" algn="l"/>
              </a:tabLst>
            </a:pPr>
            <a:r>
              <a:rPr lang="en-GB" sz="2200" smtClean="0"/>
              <a:t>Bath, UK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1146175" y="5549900"/>
            <a:ext cx="7997825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5" name="Rectangle 28"/>
          <p:cNvSpPr>
            <a:spLocks noChangeArrowheads="1"/>
          </p:cNvSpPr>
          <p:nvPr/>
        </p:nvSpPr>
        <p:spPr bwMode="auto">
          <a:xfrm>
            <a:off x="4292600" y="5689600"/>
            <a:ext cx="4622800" cy="1003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056" name="Picture 29" descr="University of Bat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05513"/>
            <a:ext cx="15319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57" name="Picture 30" descr="JIS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6070600"/>
            <a:ext cx="9255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32"/>
          <p:cNvSpPr txBox="1">
            <a:spLocks noChangeArrowheads="1"/>
          </p:cNvSpPr>
          <p:nvPr/>
        </p:nvSpPr>
        <p:spPr bwMode="auto">
          <a:xfrm>
            <a:off x="6323799" y="6115050"/>
            <a:ext cx="250270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dirty="0"/>
              <a:t>This work is licensed under a </a:t>
            </a:r>
            <a:r>
              <a:rPr lang="en-GB" sz="1200" dirty="0" smtClean="0"/>
              <a:t>Create Commons Attribution </a:t>
            </a:r>
            <a:r>
              <a:rPr lang="en-GB" sz="1200" dirty="0"/>
              <a:t>2.0 licence (but note caveat)</a:t>
            </a:r>
          </a:p>
        </p:txBody>
      </p:sp>
      <p:sp>
        <p:nvSpPr>
          <p:cNvPr id="2059" name="AutoShape 33">
            <a:hlinkClick r:id="rId5"/>
          </p:cNvPr>
          <p:cNvSpPr>
            <a:spLocks noChangeArrowheads="1"/>
          </p:cNvSpPr>
          <p:nvPr/>
        </p:nvSpPr>
        <p:spPr bwMode="auto">
          <a:xfrm>
            <a:off x="5438775" y="5905500"/>
            <a:ext cx="296863" cy="190500"/>
          </a:xfrm>
          <a:prstGeom prst="rightArrow">
            <a:avLst>
              <a:gd name="adj1" fmla="val 50000"/>
              <a:gd name="adj2" fmla="val 3693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0" name="AutoShape 34">
            <a:hlinkClick r:id="rId6"/>
          </p:cNvPr>
          <p:cNvSpPr>
            <a:spLocks noChangeArrowheads="1"/>
          </p:cNvSpPr>
          <p:nvPr/>
        </p:nvSpPr>
        <p:spPr bwMode="auto">
          <a:xfrm>
            <a:off x="8124563" y="6534315"/>
            <a:ext cx="252412" cy="187325"/>
          </a:xfrm>
          <a:prstGeom prst="rightArrow">
            <a:avLst>
              <a:gd name="adj1" fmla="val 50000"/>
              <a:gd name="adj2" fmla="val 36936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1" name="Text Box 41"/>
          <p:cNvSpPr txBox="1">
            <a:spLocks noChangeArrowheads="1"/>
          </p:cNvSpPr>
          <p:nvPr/>
        </p:nvSpPr>
        <p:spPr bwMode="auto">
          <a:xfrm>
            <a:off x="4648200" y="2400300"/>
            <a:ext cx="4267200" cy="163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/>
              <a:t>Acceptable Use Policy</a:t>
            </a:r>
            <a:endParaRPr lang="en-GB" sz="2000"/>
          </a:p>
          <a:p>
            <a:r>
              <a:rPr lang="en-GB" sz="2000"/>
              <a:t>Recording this talk, taking photos, having discussions using Twitter, etc. is encouraged - but try to keep distractions to others minimised.</a:t>
            </a:r>
          </a:p>
        </p:txBody>
      </p:sp>
      <p:sp>
        <p:nvSpPr>
          <p:cNvPr id="2063" name="Text Box 34"/>
          <p:cNvSpPr txBox="1">
            <a:spLocks noChangeArrowheads="1"/>
          </p:cNvSpPr>
          <p:nvPr/>
        </p:nvSpPr>
        <p:spPr bwMode="auto">
          <a:xfrm>
            <a:off x="1104900" y="4259263"/>
            <a:ext cx="41457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b="1" dirty="0"/>
              <a:t>Blog:	</a:t>
            </a:r>
          </a:p>
          <a:p>
            <a:pPr eaLnBrk="1" hangingPunct="1"/>
            <a:r>
              <a:rPr lang="en-GB" sz="1800" dirty="0"/>
              <a:t>http://ukwebfocus.wordpress.com/ </a:t>
            </a:r>
          </a:p>
          <a:p>
            <a:pPr eaLnBrk="1" hangingPunct="1"/>
            <a:r>
              <a:rPr lang="en-GB" sz="1800" b="1" dirty="0"/>
              <a:t>Twitter: </a:t>
            </a:r>
            <a:r>
              <a:rPr lang="en-GB" sz="1800" dirty="0"/>
              <a:t>@briankelly</a:t>
            </a:r>
            <a:r>
              <a:rPr lang="en-GB" sz="1800" b="1" dirty="0"/>
              <a:t> / </a:t>
            </a:r>
            <a:r>
              <a:rPr lang="en-GB" sz="1800" dirty="0"/>
              <a:t>@ukwebfocus</a:t>
            </a:r>
          </a:p>
        </p:txBody>
      </p:sp>
      <p:sp>
        <p:nvSpPr>
          <p:cNvPr id="2064" name="TextBox 17"/>
          <p:cNvSpPr txBox="1">
            <a:spLocks noChangeArrowheads="1"/>
          </p:cNvSpPr>
          <p:nvPr/>
        </p:nvSpPr>
        <p:spPr bwMode="auto">
          <a:xfrm>
            <a:off x="-44604" y="11113"/>
            <a:ext cx="1292533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000" b="1" dirty="0"/>
              <a:t>Twitter: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#</a:t>
            </a:r>
            <a:r>
              <a:rPr lang="en-GB" sz="2000" dirty="0" err="1" smtClean="0"/>
              <a:t>OAweek</a:t>
            </a:r>
            <a:endParaRPr lang="en-GB" sz="2000" dirty="0"/>
          </a:p>
        </p:txBody>
      </p:sp>
      <p:sp>
        <p:nvSpPr>
          <p:cNvPr id="17" name="Rectangle 55">
            <a:hlinkClick r:id="rId7"/>
          </p:cNvPr>
          <p:cNvSpPr>
            <a:spLocks noChangeArrowheads="1"/>
          </p:cNvSpPr>
          <p:nvPr/>
        </p:nvSpPr>
        <p:spPr bwMode="auto">
          <a:xfrm>
            <a:off x="1357313" y="0"/>
            <a:ext cx="7786686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600" dirty="0"/>
              <a:t>http://</a:t>
            </a:r>
            <a:r>
              <a:rPr lang="en-GB" sz="1600" dirty="0" smtClean="0"/>
              <a:t>www.ukoln.ac.uk/web-focus/events/seminars/salford-open-access-week-2012/</a:t>
            </a:r>
            <a:endParaRPr lang="en-GB" sz="1600" dirty="0">
              <a:cs typeface="+mn-cs"/>
            </a:endParaRPr>
          </a:p>
        </p:txBody>
      </p:sp>
      <p:pic>
        <p:nvPicPr>
          <p:cNvPr id="18" name="Picture 18" descr="Creative Commons Licen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77" y="5695315"/>
            <a:ext cx="12112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16" y="5750743"/>
            <a:ext cx="1816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7748745" y="5788285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89" y="6250673"/>
            <a:ext cx="7785981" cy="466998"/>
          </a:xfrm>
        </p:spPr>
        <p:txBody>
          <a:bodyPr/>
          <a:lstStyle/>
          <a:p>
            <a:r>
              <a:rPr lang="en-GB" dirty="0" smtClean="0"/>
              <a:t>Final slide provides (active) links to related 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74" y="86627"/>
            <a:ext cx="7973561" cy="60677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Tip No. 3: Monitor What Works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344367"/>
            <a:ext cx="6721137" cy="26167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Tip No. 2: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	Monitor what works (for you)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17009"/>
            <a:ext cx="6824312" cy="5911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Capture Statistics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4685" y="817010"/>
            <a:ext cx="2329315" cy="3423296"/>
          </a:xfrm>
        </p:spPr>
        <p:txBody>
          <a:bodyPr/>
          <a:lstStyle/>
          <a:p>
            <a:r>
              <a:rPr lang="en-GB" sz="2400" dirty="0" smtClean="0"/>
              <a:t>On 18 Apr 12:</a:t>
            </a:r>
            <a:endParaRPr lang="en-GB" sz="2400" dirty="0"/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1,391 views on Slideshare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Other slides had 3 and 311 views </a:t>
            </a:r>
          </a:p>
          <a:p>
            <a:r>
              <a:rPr lang="en-GB" sz="2400" smtClean="0"/>
              <a:t>By </a:t>
            </a:r>
            <a:r>
              <a:rPr lang="en-GB" sz="2400" smtClean="0"/>
              <a:t>24 Oct </a:t>
            </a:r>
            <a:r>
              <a:rPr lang="en-GB" sz="2400" dirty="0" smtClean="0"/>
              <a:t>12:</a:t>
            </a:r>
          </a:p>
          <a:p>
            <a:pPr marL="273050" lvl="2" indent="-185738">
              <a:spcBef>
                <a:spcPts val="0"/>
              </a:spcBef>
              <a:buFont typeface="Arial" pitchFamily="34" charset="0"/>
              <a:buChar char="•"/>
            </a:pPr>
            <a:r>
              <a:rPr lang="en-GB" sz="2200" dirty="0" smtClean="0"/>
              <a:t>7,247 </a:t>
            </a:r>
            <a:r>
              <a:rPr lang="en-GB" sz="2200" dirty="0"/>
              <a:t>views on Slideshare</a:t>
            </a:r>
          </a:p>
          <a:p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38893" y="5856051"/>
            <a:ext cx="768485" cy="3404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90837" y="4708944"/>
            <a:ext cx="2136622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“</a:t>
            </a:r>
            <a:r>
              <a:rPr lang="en-GB" sz="2000" i="1" dirty="0" smtClean="0"/>
              <a:t>Lies, damned lies &amp; statistics</a:t>
            </a:r>
            <a:r>
              <a:rPr lang="en-GB" sz="2000" dirty="0" smtClean="0"/>
              <a:t>” – but my most downloaded paper in 2012</a:t>
            </a:r>
            <a:endParaRPr lang="en-GB" sz="2000" dirty="0"/>
          </a:p>
        </p:txBody>
      </p: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619832" y="6033533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Topsy</a:t>
            </a:r>
            <a:r>
              <a:rPr lang="en-GB" dirty="0" smtClean="0"/>
              <a:t> and Event Hashtag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9" y="0"/>
            <a:ext cx="8605202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460" y="4766553"/>
            <a:ext cx="2371626" cy="103113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dirty="0" smtClean="0"/>
              <a:t>Buzz around </a:t>
            </a:r>
            <a:r>
              <a:rPr lang="en-GB" sz="2000" b="1" dirty="0" smtClean="0"/>
              <a:t>event hashtag</a:t>
            </a:r>
            <a:r>
              <a:rPr lang="en-GB" sz="2000" dirty="0" smtClean="0"/>
              <a:t> captured by </a:t>
            </a:r>
            <a:r>
              <a:rPr lang="en-GB" sz="2000" dirty="0" err="1" smtClean="0"/>
              <a:t>Topsy</a:t>
            </a:r>
            <a:endParaRPr lang="en-GB" sz="2000" dirty="0"/>
          </a:p>
        </p:txBody>
      </p:sp>
      <p:sp>
        <p:nvSpPr>
          <p:cNvPr id="6" name="Oval 5"/>
          <p:cNvSpPr/>
          <p:nvPr/>
        </p:nvSpPr>
        <p:spPr>
          <a:xfrm>
            <a:off x="4715764" y="3560322"/>
            <a:ext cx="972766" cy="3307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487822" y="108895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1" y="97451"/>
            <a:ext cx="7918601" cy="681148"/>
          </a:xfrm>
        </p:spPr>
        <p:txBody>
          <a:bodyPr/>
          <a:lstStyle/>
          <a:p>
            <a:r>
              <a:rPr lang="en-GB" sz="3600" dirty="0" err="1" smtClean="0"/>
              <a:t>Topsy</a:t>
            </a:r>
            <a:r>
              <a:rPr lang="en-GB" sz="3600" dirty="0" smtClean="0"/>
              <a:t> &amp; Discussion About Slides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8" t="-7226" b="-7226"/>
          <a:stretch/>
        </p:blipFill>
        <p:spPr>
          <a:xfrm>
            <a:off x="0" y="0"/>
            <a:ext cx="8639743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5778" y="2679972"/>
            <a:ext cx="3113001" cy="7587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dirty="0" err="1" smtClean="0"/>
              <a:t>Topsy</a:t>
            </a:r>
            <a:r>
              <a:rPr lang="en-GB" sz="2000" dirty="0" smtClean="0"/>
              <a:t> recorded discussions about </a:t>
            </a:r>
            <a:r>
              <a:rPr lang="en-GB" sz="2000" b="1" dirty="0" smtClean="0"/>
              <a:t>slides</a:t>
            </a:r>
            <a:endParaRPr lang="en-GB" sz="2000" b="1" dirty="0"/>
          </a:p>
        </p:txBody>
      </p:sp>
      <p:sp>
        <p:nvSpPr>
          <p:cNvPr id="7" name="Oval 6"/>
          <p:cNvSpPr/>
          <p:nvPr/>
        </p:nvSpPr>
        <p:spPr>
          <a:xfrm>
            <a:off x="865658" y="1731522"/>
            <a:ext cx="1088269" cy="4630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809903" y="610918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4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771" y="97451"/>
            <a:ext cx="7937851" cy="681148"/>
          </a:xfrm>
        </p:spPr>
        <p:txBody>
          <a:bodyPr/>
          <a:lstStyle/>
          <a:p>
            <a:r>
              <a:rPr lang="en-GB" sz="3600" dirty="0" err="1"/>
              <a:t>Topsy</a:t>
            </a:r>
            <a:r>
              <a:rPr lang="en-GB" sz="3600" dirty="0"/>
              <a:t> &amp; Discussion About </a:t>
            </a:r>
            <a:r>
              <a:rPr lang="en-GB" sz="3600" dirty="0" smtClean="0"/>
              <a:t>Paper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8" y="0"/>
            <a:ext cx="8068802" cy="678274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1689" y="2626365"/>
            <a:ext cx="3015573" cy="71011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dirty="0" err="1" smtClean="0"/>
              <a:t>Topsy</a:t>
            </a:r>
            <a:r>
              <a:rPr lang="en-GB" sz="2000" dirty="0" smtClean="0"/>
              <a:t> recorded discussions about </a:t>
            </a:r>
            <a:r>
              <a:rPr lang="en-GB" sz="2000" b="1" dirty="0" smtClean="0"/>
              <a:t>paper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35978"/>
            <a:ext cx="183842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Note tweets about event (25) and slides (20) more popular than paper (7)</a:t>
            </a:r>
            <a:endParaRPr lang="en-GB" sz="2000" dirty="0"/>
          </a:p>
        </p:txBody>
      </p:sp>
      <p:sp>
        <p:nvSpPr>
          <p:cNvPr id="7" name="Oval 6"/>
          <p:cNvSpPr/>
          <p:nvPr/>
        </p:nvSpPr>
        <p:spPr>
          <a:xfrm>
            <a:off x="586525" y="1173255"/>
            <a:ext cx="1088269" cy="5400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487822" y="108895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Repository Statistics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8"/>
            <a:ext cx="3546227" cy="1791432"/>
          </a:xfrm>
        </p:spPr>
        <p:txBody>
          <a:bodyPr/>
          <a:lstStyle/>
          <a:p>
            <a:r>
              <a:rPr lang="en-GB" sz="2400" dirty="0" smtClean="0"/>
              <a:t>Opus repository stats:</a:t>
            </a:r>
          </a:p>
          <a:p>
            <a:pPr marL="530225" lvl="1" indent="-285750">
              <a:buFont typeface="Arial" pitchFamily="34" charset="0"/>
              <a:buChar char="•"/>
            </a:pPr>
            <a:r>
              <a:rPr lang="en-GB" sz="2000" dirty="0" smtClean="0"/>
              <a:t>Views began in March (before conference). Publish on embargo date didn’t work!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35404" y="2920144"/>
            <a:ext cx="3293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7305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/>
              <a:t>Largest downloads took place on 7 March, day blog post </a:t>
            </a:r>
            <a:r>
              <a:rPr lang="en-GB" sz="2000" dirty="0" smtClean="0"/>
              <a:t>published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35404" y="5842336"/>
            <a:ext cx="3238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7305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 smtClean="0"/>
              <a:t>Post about collaborative tools for writing paper, not contents of paper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13" y="4135276"/>
            <a:ext cx="4258270" cy="2553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13" y="1363699"/>
            <a:ext cx="4258270" cy="25721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84" y="3935808"/>
            <a:ext cx="1981477" cy="1952898"/>
          </a:xfrm>
          <a:prstGeom prst="rect">
            <a:avLst/>
          </a:prstGeom>
        </p:spPr>
      </p:pic>
      <p:sp>
        <p:nvSpPr>
          <p:cNvPr id="11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4272697" y="1363699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7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Tip No. 4: Don’t Forget the Links!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344367"/>
            <a:ext cx="6721137" cy="26167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Tip No. 3: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	Don’t forget the links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1" y="0"/>
            <a:ext cx="7811591" cy="666843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4418" y="768486"/>
            <a:ext cx="3161488" cy="115759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 smtClean="0"/>
              <a:t>Your papers should be hosted on your institutional repository</a:t>
            </a:r>
            <a:endParaRPr lang="en-GB" sz="2400" dirty="0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321409" y="1507135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LinkedIn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Links to paper added to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dirty="0" smtClean="0"/>
              <a:t>LinkedIn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dirty="0" smtClean="0"/>
              <a:t>Academia.edu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dirty="0" smtClean="0"/>
              <a:t>My pages on UKOLN Web site and blog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658767" y="502998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" y="889427"/>
            <a:ext cx="9088119" cy="5849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785" b="31208"/>
          <a:stretch/>
        </p:blipFill>
        <p:spPr>
          <a:xfrm>
            <a:off x="27939" y="3777915"/>
            <a:ext cx="5381459" cy="30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EBBCBA-76FE-4D31-B645-A9FF2A6B8190}" type="slidenum">
              <a:rPr lang="en-US" altLang="en-US" sz="1600" smtClean="0"/>
              <a:pPr eaLnBrk="1" hangingPunct="1"/>
              <a:t>3</a:t>
            </a:fld>
            <a:endParaRPr lang="en-US" altLang="en-US" sz="160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6" name="Slide Number Placeholder 3"/>
          <p:cNvSpPr txBox="1">
            <a:spLocks/>
          </p:cNvSpPr>
          <p:nvPr/>
        </p:nvSpPr>
        <p:spPr bwMode="auto">
          <a:xfrm>
            <a:off x="-188913" y="6386513"/>
            <a:ext cx="549276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2D9D1E7-987B-44CE-9EBB-0E9F9E81116F}" type="slidenum">
              <a:rPr lang="en-US" altLang="en-US" sz="1600"/>
              <a:pPr algn="r" eaLnBrk="1" hangingPunct="1"/>
              <a:t>3</a:t>
            </a:fld>
            <a:endParaRPr lang="en-US" altLang="en-US" sz="1600"/>
          </a:p>
        </p:txBody>
      </p:sp>
      <p:sp>
        <p:nvSpPr>
          <p:cNvPr id="3077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56"/>
            </a:avLst>
          </a:prstGeom>
          <a:gradFill rotWithShape="0">
            <a:gsLst>
              <a:gs pos="0">
                <a:srgbClr val="037F1B">
                  <a:alpha val="68999"/>
                </a:srgbClr>
              </a:gs>
              <a:gs pos="100000">
                <a:srgbClr val="FFFFFF">
                  <a:alpha val="68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3078" name="Oval 2"/>
          <p:cNvSpPr>
            <a:spLocks/>
          </p:cNvSpPr>
          <p:nvPr/>
        </p:nvSpPr>
        <p:spPr bwMode="auto">
          <a:xfrm>
            <a:off x="2678113" y="2387600"/>
            <a:ext cx="715962" cy="7747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sp>
        <p:nvSpPr>
          <p:cNvPr id="3079" name="Oval 3"/>
          <p:cNvSpPr>
            <a:spLocks/>
          </p:cNvSpPr>
          <p:nvPr/>
        </p:nvSpPr>
        <p:spPr bwMode="auto">
          <a:xfrm>
            <a:off x="1700213" y="2387600"/>
            <a:ext cx="703262" cy="762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sp>
        <p:nvSpPr>
          <p:cNvPr id="3080" name="Oval 4"/>
          <p:cNvSpPr>
            <a:spLocks/>
          </p:cNvSpPr>
          <p:nvPr/>
        </p:nvSpPr>
        <p:spPr bwMode="auto">
          <a:xfrm>
            <a:off x="760413" y="2387600"/>
            <a:ext cx="703262" cy="762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pic>
        <p:nvPicPr>
          <p:cNvPr id="308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430463"/>
            <a:ext cx="6334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295400"/>
            <a:ext cx="762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295400"/>
            <a:ext cx="762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424113"/>
            <a:ext cx="598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5" name="Group 9"/>
          <p:cNvGrpSpPr>
            <a:grpSpLocks/>
          </p:cNvGrpSpPr>
          <p:nvPr/>
        </p:nvGrpSpPr>
        <p:grpSpPr bwMode="auto">
          <a:xfrm>
            <a:off x="1687513" y="3492500"/>
            <a:ext cx="715962" cy="774700"/>
            <a:chOff x="0" y="0"/>
            <a:chExt cx="488" cy="488"/>
          </a:xfrm>
        </p:grpSpPr>
        <p:sp>
          <p:nvSpPr>
            <p:cNvPr id="3104" name="Oval 10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  <p:pic>
          <p:nvPicPr>
            <p:cNvPr id="310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6" name="Group 12"/>
          <p:cNvGrpSpPr>
            <a:grpSpLocks/>
          </p:cNvGrpSpPr>
          <p:nvPr/>
        </p:nvGrpSpPr>
        <p:grpSpPr bwMode="auto">
          <a:xfrm>
            <a:off x="2678113" y="3492500"/>
            <a:ext cx="715962" cy="774700"/>
            <a:chOff x="0" y="0"/>
            <a:chExt cx="488" cy="488"/>
          </a:xfrm>
        </p:grpSpPr>
        <p:pic>
          <p:nvPicPr>
            <p:cNvPr id="3102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3" name="Oval 14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</p:grp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747713" y="3492500"/>
            <a:ext cx="715962" cy="774700"/>
            <a:chOff x="0" y="0"/>
            <a:chExt cx="488" cy="488"/>
          </a:xfrm>
        </p:grpSpPr>
        <p:pic>
          <p:nvPicPr>
            <p:cNvPr id="3100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1" name="Oval 17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</p:grpSp>
      <p:pic>
        <p:nvPicPr>
          <p:cNvPr id="3088" name="Picture 1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532063"/>
            <a:ext cx="574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19"/>
          <p:cNvSpPr>
            <a:spLocks/>
          </p:cNvSpPr>
          <p:nvPr/>
        </p:nvSpPr>
        <p:spPr bwMode="auto">
          <a:xfrm>
            <a:off x="119063" y="365125"/>
            <a:ext cx="6891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4800"/>
              <a:t>You are free to:</a:t>
            </a:r>
          </a:p>
        </p:txBody>
      </p:sp>
      <p:sp>
        <p:nvSpPr>
          <p:cNvPr id="3090" name="Rectangle 20"/>
          <p:cNvSpPr>
            <a:spLocks/>
          </p:cNvSpPr>
          <p:nvPr/>
        </p:nvSpPr>
        <p:spPr bwMode="auto">
          <a:xfrm>
            <a:off x="3760788" y="1554163"/>
            <a:ext cx="3686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2000"/>
              <a:t>copy, share, adapt, or re-mix;</a:t>
            </a:r>
          </a:p>
        </p:txBody>
      </p:sp>
      <p:sp>
        <p:nvSpPr>
          <p:cNvPr id="3091" name="Rectangle 21"/>
          <p:cNvSpPr>
            <a:spLocks/>
          </p:cNvSpPr>
          <p:nvPr/>
        </p:nvSpPr>
        <p:spPr bwMode="auto">
          <a:xfrm>
            <a:off x="3760788" y="2595563"/>
            <a:ext cx="3640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2000"/>
              <a:t>photograph, film, or broadcast;</a:t>
            </a:r>
          </a:p>
        </p:txBody>
      </p:sp>
      <p:sp>
        <p:nvSpPr>
          <p:cNvPr id="3092" name="Rectangle 22"/>
          <p:cNvSpPr>
            <a:spLocks/>
          </p:cNvSpPr>
          <p:nvPr/>
        </p:nvSpPr>
        <p:spPr bwMode="auto">
          <a:xfrm>
            <a:off x="3760788" y="3725863"/>
            <a:ext cx="377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2000"/>
              <a:t>blog, live-blog, or post video of</a:t>
            </a:r>
          </a:p>
        </p:txBody>
      </p:sp>
      <p:sp>
        <p:nvSpPr>
          <p:cNvPr id="3093" name="Rectangle 23"/>
          <p:cNvSpPr>
            <a:spLocks/>
          </p:cNvSpPr>
          <p:nvPr/>
        </p:nvSpPr>
        <p:spPr bwMode="auto">
          <a:xfrm>
            <a:off x="138113" y="4418013"/>
            <a:ext cx="81994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4400"/>
              <a:t>this presentation provided that:</a:t>
            </a:r>
          </a:p>
        </p:txBody>
      </p:sp>
      <p:pic>
        <p:nvPicPr>
          <p:cNvPr id="3094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265738"/>
            <a:ext cx="7635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Rectangle 25"/>
          <p:cNvSpPr>
            <a:spLocks/>
          </p:cNvSpPr>
          <p:nvPr/>
        </p:nvSpPr>
        <p:spPr bwMode="auto">
          <a:xfrm>
            <a:off x="1169988" y="5292725"/>
            <a:ext cx="6764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GB" sz="2000"/>
              <a:t>You attribute the work to its author and respect the rights and licences associated with its components.</a:t>
            </a:r>
          </a:p>
        </p:txBody>
      </p:sp>
      <p:sp>
        <p:nvSpPr>
          <p:cNvPr id="3096" name="TextBox 31"/>
          <p:cNvSpPr txBox="1">
            <a:spLocks noChangeArrowheads="1"/>
          </p:cNvSpPr>
          <p:nvPr/>
        </p:nvSpPr>
        <p:spPr bwMode="auto">
          <a:xfrm>
            <a:off x="5260975" y="0"/>
            <a:ext cx="38830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Idea from Cameron Neylon</a:t>
            </a:r>
          </a:p>
        </p:txBody>
      </p:sp>
      <p:sp>
        <p:nvSpPr>
          <p:cNvPr id="3097" name="AutoShape 29">
            <a:hlinkClick r:id="rId12"/>
          </p:cNvPr>
          <p:cNvSpPr>
            <a:spLocks noChangeArrowheads="1"/>
          </p:cNvSpPr>
          <p:nvPr/>
        </p:nvSpPr>
        <p:spPr bwMode="auto">
          <a:xfrm>
            <a:off x="8458200" y="127000"/>
            <a:ext cx="268288" cy="193675"/>
          </a:xfrm>
          <a:prstGeom prst="rightArrow">
            <a:avLst>
              <a:gd name="adj1" fmla="val 50000"/>
              <a:gd name="adj2" fmla="val 36703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TextBox 26"/>
          <p:cNvSpPr txBox="1">
            <a:spLocks noChangeArrowheads="1"/>
          </p:cNvSpPr>
          <p:nvPr/>
        </p:nvSpPr>
        <p:spPr bwMode="auto">
          <a:xfrm>
            <a:off x="376238" y="6211888"/>
            <a:ext cx="8705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/>
              <a:t>Slide Concept by Cameron Neylon, who has waived all copyright and related or neighbouring rights. This slide only </a:t>
            </a:r>
            <a:r>
              <a:rPr lang="en-GB" sz="1200" b="1"/>
              <a:t>CCZero</a:t>
            </a:r>
            <a:r>
              <a:rPr lang="en-GB" sz="1200"/>
              <a:t>.</a:t>
            </a:r>
          </a:p>
          <a:p>
            <a:pPr eaLnBrk="1" hangingPunct="1"/>
            <a:r>
              <a:rPr lang="en-GB" sz="1200"/>
              <a:t>Social Media Icons adapted with permission from originals by Christopher Ross. Original images are available under GPL at:</a:t>
            </a:r>
          </a:p>
          <a:p>
            <a:pPr eaLnBrk="1" hangingPunct="1"/>
            <a:r>
              <a:rPr lang="en-GB" sz="1200" u="sng">
                <a:solidFill>
                  <a:srgbClr val="0000FF"/>
                </a:solidFill>
                <a:latin typeface="Consolas" pitchFamily="-65" charset="0"/>
              </a:rPr>
              <a:t>http://www.thisismyurl.com/free-downloads/15-free-speech-bubble-icons-for-popular-websites</a:t>
            </a:r>
            <a:r>
              <a:rPr lang="en-GB" sz="1200"/>
              <a:t> </a:t>
            </a:r>
          </a:p>
        </p:txBody>
      </p:sp>
      <p:sp>
        <p:nvSpPr>
          <p:cNvPr id="3099" name="AutoShape 29">
            <a:hlinkClick r:id="rId13"/>
          </p:cNvPr>
          <p:cNvSpPr>
            <a:spLocks noChangeArrowheads="1"/>
          </p:cNvSpPr>
          <p:nvPr/>
        </p:nvSpPr>
        <p:spPr bwMode="auto">
          <a:xfrm>
            <a:off x="8748713" y="127000"/>
            <a:ext cx="268287" cy="193675"/>
          </a:xfrm>
          <a:prstGeom prst="rightArrow">
            <a:avLst>
              <a:gd name="adj1" fmla="val 50000"/>
              <a:gd name="adj2" fmla="val 36703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Academia.edu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Academia.edu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691616" y="167031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0702" y="5862120"/>
            <a:ext cx="856091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Note:</a:t>
            </a:r>
          </a:p>
          <a:p>
            <a:pPr marL="271463" lvl="1" indent="-165100">
              <a:buFont typeface="Arial" pitchFamily="34" charset="0"/>
              <a:buChar char="•"/>
            </a:pPr>
            <a:r>
              <a:rPr lang="en-GB" sz="2000" dirty="0" smtClean="0"/>
              <a:t>Links to papers in IR (not uploaded)</a:t>
            </a:r>
          </a:p>
          <a:p>
            <a:pPr marL="271463" lvl="1" indent="-165100">
              <a:buFont typeface="Arial" pitchFamily="34" charset="0"/>
              <a:buChar char="•"/>
            </a:pPr>
            <a:r>
              <a:rPr lang="en-GB" sz="2000" dirty="0" smtClean="0"/>
              <a:t>Importance of tags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6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8993"/>
          <a:stretch/>
        </p:blipFill>
        <p:spPr>
          <a:xfrm>
            <a:off x="2385394" y="1593315"/>
            <a:ext cx="6758605" cy="44773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21" y="1897329"/>
            <a:ext cx="1536579" cy="1213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6264" y="5226784"/>
            <a:ext cx="337221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Academia.edu users may find my papers here and LinkedIn users in LinkedIn. Why would I make it difficult for them?</a:t>
            </a:r>
            <a:endParaRPr lang="en-GB" sz="2000" dirty="0"/>
          </a:p>
        </p:txBody>
      </p:sp>
      <p:sp>
        <p:nvSpPr>
          <p:cNvPr id="12" name="AutoShape 29">
            <a:hlinkClick r:id="rId7"/>
          </p:cNvPr>
          <p:cNvSpPr>
            <a:spLocks noChangeArrowheads="1"/>
          </p:cNvSpPr>
          <p:nvPr/>
        </p:nvSpPr>
        <p:spPr bwMode="auto">
          <a:xfrm>
            <a:off x="8727997" y="673417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Institutional Web Site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0" y="0"/>
            <a:ext cx="7665928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7958" y="2796702"/>
            <a:ext cx="3229582" cy="126459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 smtClean="0"/>
              <a:t>You may also wish to provide links on your institutional Web site</a:t>
            </a:r>
            <a:endParaRPr lang="en-GB" sz="2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029778" y="4922281"/>
            <a:ext cx="3037220" cy="6892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Note direct links to paper in various formats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502568" y="5266904"/>
            <a:ext cx="3527210" cy="11242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" name="Straight Arrow Connector 11"/>
          <p:cNvCxnSpPr>
            <a:stCxn id="7" idx="1"/>
          </p:cNvCxnSpPr>
          <p:nvPr/>
        </p:nvCxnSpPr>
        <p:spPr bwMode="auto">
          <a:xfrm flipH="1">
            <a:off x="3638349" y="5266905"/>
            <a:ext cx="2391429" cy="11242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>
            <a:stCxn id="7" idx="1"/>
          </p:cNvCxnSpPr>
          <p:nvPr/>
        </p:nvCxnSpPr>
        <p:spPr bwMode="auto">
          <a:xfrm flipH="1">
            <a:off x="4456497" y="5266905"/>
            <a:ext cx="1573281" cy="11242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384162" y="879606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Blog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690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2673" y="4235117"/>
            <a:ext cx="2723129" cy="132828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If you have a blog you can provide links to your papers (again to all formats)</a:t>
            </a:r>
            <a:endParaRPr lang="en-GB" dirty="0"/>
          </a:p>
        </p:txBody>
      </p:sp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2470631" y="957505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Commentable</a:t>
            </a:r>
            <a:r>
              <a:rPr lang="en-GB" dirty="0" smtClean="0"/>
              <a:t> Pages on Blog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9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2866" y="5083493"/>
            <a:ext cx="3282213" cy="157718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Recent development:</a:t>
            </a:r>
          </a:p>
          <a:p>
            <a:r>
              <a:rPr lang="en-GB" dirty="0" err="1" smtClean="0"/>
              <a:t>Commentable</a:t>
            </a:r>
            <a:r>
              <a:rPr lang="en-GB" dirty="0" smtClean="0"/>
              <a:t> pages for papers with links to key resources (IR &amp; publisher’s copy, metrics, citations, …)</a:t>
            </a:r>
            <a:endParaRPr lang="en-GB" dirty="0"/>
          </a:p>
        </p:txBody>
      </p:sp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138884" y="1073618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Tip No. 5: Don’t Forget the Google Juice!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344367"/>
            <a:ext cx="6721137" cy="26167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Tip No. 4: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	</a:t>
            </a:r>
            <a:r>
              <a:rPr lang="en-GB" dirty="0">
                <a:solidFill>
                  <a:schemeClr val="bg1"/>
                </a:solidFill>
              </a:rPr>
              <a:t>Don’t </a:t>
            </a:r>
            <a:r>
              <a:rPr lang="en-GB" dirty="0" smtClean="0">
                <a:solidFill>
                  <a:schemeClr val="bg1"/>
                </a:solidFill>
              </a:rPr>
              <a:t>forget the </a:t>
            </a:r>
            <a:r>
              <a:rPr lang="en-GB" dirty="0">
                <a:solidFill>
                  <a:schemeClr val="bg1"/>
                </a:solidFill>
              </a:rPr>
              <a:t>Google </a:t>
            </a:r>
            <a:r>
              <a:rPr lang="en-GB" dirty="0" smtClean="0">
                <a:solidFill>
                  <a:schemeClr val="bg1"/>
                </a:solidFill>
              </a:rPr>
              <a:t>juice</a:t>
            </a:r>
            <a:r>
              <a:rPr lang="en-GB" dirty="0">
                <a:solidFill>
                  <a:schemeClr val="bg1"/>
                </a:solidFill>
              </a:rPr>
              <a:t>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Google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6"/>
            <a:ext cx="7908437" cy="4865374"/>
          </a:xfrm>
        </p:spPr>
        <p:txBody>
          <a:bodyPr/>
          <a:lstStyle/>
          <a:p>
            <a:r>
              <a:rPr lang="en-GB" sz="2400" dirty="0" smtClean="0"/>
              <a:t>Context: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Between 50-80% of traffic to IRs are from Google (may be higher if direct links to PDFs not recorded by Google Analytics)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What provides ‘Google juice’:</a:t>
            </a:r>
            <a:endParaRPr lang="en-GB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On-page SEO techniques </a:t>
            </a:r>
            <a:br>
              <a:rPr lang="en-GB" sz="2400" dirty="0" smtClean="0"/>
            </a:br>
            <a:r>
              <a:rPr lang="en-GB" sz="2400" dirty="0" smtClean="0"/>
              <a:t>(structure, writing style, …)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Links to pages, especially </a:t>
            </a:r>
            <a:br>
              <a:rPr lang="en-GB" sz="2400" dirty="0" smtClean="0"/>
            </a:br>
            <a:r>
              <a:rPr lang="en-GB" sz="2400" dirty="0" smtClean="0"/>
              <a:t>from highly-ranking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Google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6"/>
            <a:ext cx="7908437" cy="5147988"/>
          </a:xfrm>
        </p:spPr>
        <p:txBody>
          <a:bodyPr/>
          <a:lstStyle/>
          <a:p>
            <a:r>
              <a:rPr lang="en-GB" sz="2400" dirty="0" smtClean="0"/>
              <a:t>Context: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Between 50-80% of traffic to IRs are from Google (may be higher if direct links to PDFs not recorded by Google Analytics)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What provides ‘Google juice’:</a:t>
            </a:r>
            <a:endParaRPr lang="en-GB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On-page SEO techniques </a:t>
            </a:r>
            <a:br>
              <a:rPr lang="en-GB" sz="2400" dirty="0" smtClean="0"/>
            </a:br>
            <a:r>
              <a:rPr lang="en-GB" sz="2400" dirty="0" smtClean="0"/>
              <a:t>(structure, writing style, …)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Links to pages, especially </a:t>
            </a:r>
            <a:br>
              <a:rPr lang="en-GB" sz="2400" dirty="0" smtClean="0"/>
            </a:br>
            <a:r>
              <a:rPr lang="en-GB" sz="2400" dirty="0" smtClean="0"/>
              <a:t>from highly-ranking sites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What’s different about IRs?</a:t>
            </a:r>
          </a:p>
          <a:p>
            <a:pPr marL="800100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Same page structure</a:t>
            </a:r>
          </a:p>
          <a:p>
            <a:pPr marL="800100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Therefore importance of links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to repository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27" y="2447309"/>
            <a:ext cx="3029373" cy="4410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765554" y="2950544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Google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6"/>
            <a:ext cx="7986259" cy="5513748"/>
          </a:xfrm>
        </p:spPr>
        <p:txBody>
          <a:bodyPr/>
          <a:lstStyle/>
          <a:p>
            <a:r>
              <a:rPr lang="en-GB" sz="2400" dirty="0" smtClean="0"/>
              <a:t>Context: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Between 50-80% of traffic to IRs are from Google (may be higher if direct links to PDFs not recorded by Google Analytics)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What provides ‘Google juice’:</a:t>
            </a:r>
            <a:endParaRPr lang="en-GB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On-page SEO techniques </a:t>
            </a:r>
            <a:br>
              <a:rPr lang="en-GB" sz="2400" dirty="0" smtClean="0"/>
            </a:br>
            <a:r>
              <a:rPr lang="en-GB" sz="2400" dirty="0" smtClean="0"/>
              <a:t>(structure, writing style, …)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Links to pages, especially </a:t>
            </a:r>
            <a:br>
              <a:rPr lang="en-GB" sz="2400" dirty="0" smtClean="0"/>
            </a:br>
            <a:r>
              <a:rPr lang="en-GB" sz="2400" dirty="0" smtClean="0"/>
              <a:t>from highly-ranking sites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What’s different about IRs?</a:t>
            </a:r>
          </a:p>
          <a:p>
            <a:pPr marL="800100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Same page structure</a:t>
            </a:r>
          </a:p>
          <a:p>
            <a:pPr marL="800100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/>
              <a:t>Therefore importance of links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to repository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27" y="2447309"/>
            <a:ext cx="3029373" cy="4410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27" y="4771734"/>
            <a:ext cx="3000794" cy="20862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8747295" y="6630988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Delivers Google Juice?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1990" y="1204687"/>
            <a:ext cx="5019472" cy="3082484"/>
          </a:xfrm>
        </p:spPr>
        <p:txBody>
          <a:bodyPr/>
          <a:lstStyle/>
          <a:p>
            <a:r>
              <a:rPr lang="en-GB" sz="2400" dirty="0" smtClean="0"/>
              <a:t>Survey of SEO ranking of 24 Russell Group IRs carried out in August 2012.</a:t>
            </a:r>
          </a:p>
          <a:p>
            <a:r>
              <a:rPr lang="en-GB" sz="2400" dirty="0" smtClean="0"/>
              <a:t>Findings:</a:t>
            </a:r>
          </a:p>
          <a:p>
            <a:pPr marL="447675" lvl="1" indent="-273050">
              <a:buFont typeface="Arial" pitchFamily="34" charset="0"/>
              <a:buChar char="•"/>
            </a:pPr>
            <a:r>
              <a:rPr lang="en-GB" sz="2400" dirty="0" smtClean="0"/>
              <a:t>Google, YouTube, </a:t>
            </a:r>
            <a:r>
              <a:rPr lang="en-GB" sz="2400" dirty="0" err="1" smtClean="0"/>
              <a:t>Blogspot</a:t>
            </a:r>
            <a:r>
              <a:rPr lang="en-GB" sz="2400" dirty="0" smtClean="0"/>
              <a:t>, Wikipedia and Microsoft are highest ranking domains with links to IRs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43094" y="4334789"/>
            <a:ext cx="499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Blogspot.com &amp; WordPress.com have significantly larger number of links to IRs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43094" y="5582890"/>
            <a:ext cx="499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Links from institutional domain (e.g. locally-hosted blogs) provide little Google juice!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5" y="1120179"/>
            <a:ext cx="2648320" cy="301984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9883" y="4588659"/>
            <a:ext cx="3147462" cy="2194560"/>
            <a:chOff x="154005" y="4588659"/>
            <a:chExt cx="3147462" cy="2194560"/>
          </a:xfrm>
        </p:grpSpPr>
        <p:grpSp>
          <p:nvGrpSpPr>
            <p:cNvPr id="14" name="Group 13"/>
            <p:cNvGrpSpPr/>
            <p:nvPr/>
          </p:nvGrpSpPr>
          <p:grpSpPr>
            <a:xfrm>
              <a:off x="154005" y="4588659"/>
              <a:ext cx="3147462" cy="2194560"/>
              <a:chOff x="154005" y="4588659"/>
              <a:chExt cx="3147462" cy="2194560"/>
            </a:xfrm>
          </p:grpSpPr>
          <p:pic>
            <p:nvPicPr>
              <p:cNvPr id="3074" name="Picture 2" descr="http://ukwebfocus.files.wordpress.com/2012/08/majesticseo-histogram-of-links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907" r="29543" b="10841"/>
              <a:stretch/>
            </p:blipFill>
            <p:spPr bwMode="auto">
              <a:xfrm>
                <a:off x="154005" y="4588659"/>
                <a:ext cx="3147462" cy="2194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200252" y="4588659"/>
                <a:ext cx="17963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dirty="0"/>
                  <a:t>Blogspot.com</a:t>
                </a:r>
              </a:p>
              <a:p>
                <a:r>
                  <a:rPr lang="en-GB" sz="1800" dirty="0" smtClean="0"/>
                  <a:t>Wordpress.com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 bwMode="auto">
            <a:xfrm flipH="1">
              <a:off x="836711" y="5063138"/>
              <a:ext cx="413887" cy="1704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1043654" y="4764505"/>
              <a:ext cx="267218" cy="852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6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3357602" y="886758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6651057"/>
            <a:ext cx="259883" cy="2069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4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786"/>
          <a:stretch/>
        </p:blipFill>
        <p:spPr>
          <a:xfrm>
            <a:off x="0" y="246395"/>
            <a:ext cx="9144000" cy="6638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8664" y="4614767"/>
            <a:ext cx="1595336" cy="224323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 smtClean="0"/>
              <a:t>UK Web Focus blog has a rotating Featured Paper link</a:t>
            </a:r>
            <a:endParaRPr lang="en-GB" sz="24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652084" y="1963554"/>
            <a:ext cx="9625" cy="26373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6395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0" y="4598819"/>
            <a:ext cx="1595336" cy="2243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UK Web Focus has timely blog posts about papers</a:t>
            </a:r>
            <a:endParaRPr lang="en-GB" sz="24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371600" y="3282215"/>
            <a:ext cx="1963271" cy="13166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3585882" y="331619"/>
            <a:ext cx="5486400" cy="416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UK Web Focus has links to all papers</a:t>
            </a:r>
            <a:endParaRPr lang="en-GB" sz="24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329082" y="748515"/>
            <a:ext cx="116542" cy="2017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971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>
                <a:ea typeface="ＭＳ Ｐゴシック" pitchFamily="34" charset="-128"/>
              </a:rPr>
              <a:t>About Me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196975"/>
            <a:ext cx="7956550" cy="5661025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dirty="0" smtClean="0">
                <a:ea typeface="ＭＳ Ｐゴシック" pitchFamily="34" charset="-128"/>
              </a:rPr>
              <a:t>Brian Kelly: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UK Web Focus: national advisory post to UK HEIs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Long-standing Web evangelist 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Based at UKOLN at the University of Bath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Prolific blogger (1,140+ posts since Nov 2006)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User of various devices to support professional (and social) activities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Prolific speaker (~400 talks from 1996-2012)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Member of UKOLN</a:t>
            </a:r>
            <a:r>
              <a:rPr lang="ja-JP" altLang="en-GB" sz="2400" dirty="0" smtClean="0">
                <a:ea typeface="ＭＳ Ｐゴシック" pitchFamily="34" charset="-128"/>
              </a:rPr>
              <a:t>’</a:t>
            </a:r>
            <a:r>
              <a:rPr lang="en-GB" altLang="ja-JP" sz="2400" dirty="0" smtClean="0">
                <a:ea typeface="ＭＳ Ｐゴシック" pitchFamily="34" charset="-128"/>
              </a:rPr>
              <a:t>s Innovation Support Centre</a:t>
            </a:r>
          </a:p>
          <a:p>
            <a:pPr marL="0" indent="0" eaLnBrk="1" hangingPunct="1">
              <a:buFontTx/>
              <a:buNone/>
            </a:pPr>
            <a:r>
              <a:rPr lang="en-GB" b="1" dirty="0" smtClean="0">
                <a:ea typeface="ＭＳ Ｐゴシック" pitchFamily="34" charset="-128"/>
              </a:rPr>
              <a:t>ISC at UKOLN: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Supporting innovation across higher &amp; further education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Funded by JISC</a:t>
            </a:r>
          </a:p>
        </p:txBody>
      </p:sp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EBEBAF-A0B4-4064-ACB2-84FCFF9A2CB0}" type="slidenum">
              <a:rPr lang="en-US" sz="1000"/>
              <a:pPr eaLnBrk="1" hangingPunct="1"/>
              <a:t>4</a:t>
            </a:fld>
            <a:endParaRPr lang="en-US" sz="10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 rot="-5400000">
            <a:off x="-322263" y="1146176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276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Tip No. 7: Develop Your Network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344367"/>
            <a:ext cx="6721137" cy="26167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Tip No. 5: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	Develop your network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“It’s About Nodes and Connections”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790" y="1131683"/>
            <a:ext cx="5589366" cy="3546195"/>
          </a:xfrm>
        </p:spPr>
        <p:txBody>
          <a:bodyPr/>
          <a:lstStyle/>
          <a:p>
            <a:r>
              <a:rPr lang="en-GB" dirty="0"/>
              <a:t>Cameron </a:t>
            </a:r>
            <a:r>
              <a:rPr lang="en-GB" dirty="0" err="1" smtClean="0"/>
              <a:t>Neylon</a:t>
            </a:r>
            <a:r>
              <a:rPr lang="en-GB" dirty="0" smtClean="0"/>
              <a:t> keynote at OR 2012: </a:t>
            </a:r>
            <a:br>
              <a:rPr lang="en-GB" dirty="0" smtClean="0"/>
            </a:br>
            <a:r>
              <a:rPr lang="en-GB" dirty="0" smtClean="0"/>
              <a:t>“</a:t>
            </a:r>
            <a:r>
              <a:rPr lang="en-GB" b="1" dirty="0"/>
              <a:t>Networks qualitatively change our capacity</a:t>
            </a:r>
            <a:r>
              <a:rPr lang="en-GB" dirty="0" smtClean="0"/>
              <a:t>”</a:t>
            </a:r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/>
              <a:t>W</a:t>
            </a:r>
            <a:r>
              <a:rPr lang="en-GB" sz="2000" dirty="0" smtClean="0"/>
              <a:t>ith </a:t>
            </a:r>
            <a:r>
              <a:rPr lang="en-GB" sz="2000" dirty="0"/>
              <a:t>only 20% of a community </a:t>
            </a:r>
            <a:r>
              <a:rPr lang="en-GB" sz="2000" dirty="0" smtClean="0"/>
              <a:t>connected </a:t>
            </a:r>
            <a:r>
              <a:rPr lang="en-GB" sz="2000" dirty="0"/>
              <a:t>only </a:t>
            </a:r>
            <a:r>
              <a:rPr lang="en-GB" sz="2000" dirty="0" smtClean="0"/>
              <a:t>limited interaction </a:t>
            </a:r>
            <a:r>
              <a:rPr lang="en-GB" sz="2000" dirty="0"/>
              <a:t>can take </a:t>
            </a:r>
            <a:r>
              <a:rPr lang="en-GB" sz="2000" dirty="0" smtClean="0"/>
              <a:t>place </a:t>
            </a:r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 smtClean="0"/>
              <a:t>This </a:t>
            </a:r>
            <a:r>
              <a:rPr lang="en-GB" sz="2000" dirty="0"/>
              <a:t>increases drastically as </a:t>
            </a:r>
            <a:r>
              <a:rPr lang="en-GB" sz="2000" dirty="0" smtClean="0"/>
              <a:t>numbers </a:t>
            </a:r>
            <a:r>
              <a:rPr lang="en-GB" sz="2000" dirty="0"/>
              <a:t>of connected nodes </a:t>
            </a:r>
            <a:r>
              <a:rPr lang="en-GB" sz="2000" dirty="0" smtClean="0"/>
              <a:t>grows</a:t>
            </a:r>
          </a:p>
          <a:p>
            <a:pPr indent="-258763"/>
            <a:r>
              <a:rPr lang="en-GB" sz="2200" dirty="0" smtClean="0"/>
              <a:t>Examples:</a:t>
            </a:r>
            <a:endParaRPr lang="en-GB" sz="2200" dirty="0"/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 smtClean="0"/>
              <a:t>Phone networks (no use with only 1 user!)</a:t>
            </a:r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 smtClean="0"/>
              <a:t>Tweeting at this seminar</a:t>
            </a:r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 smtClean="0"/>
              <a:t>Galaxy Zoo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5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5672623" y="1269872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http://ukwebfocus.files.wordpress.com/2012/08/small-number-of-nod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30" y="1186669"/>
            <a:ext cx="1809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kwebfocus.files.wordpress.com/2012/08/large-number-of-nod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55" y="2872376"/>
            <a:ext cx="180022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135781" y="4882564"/>
            <a:ext cx="7355974" cy="1390651"/>
            <a:chOff x="1135781" y="4882564"/>
            <a:chExt cx="7355974" cy="1390651"/>
          </a:xfrm>
        </p:grpSpPr>
        <p:pic>
          <p:nvPicPr>
            <p:cNvPr id="2054" name="Picture 6" descr="http://ukwebfocus.files.wordpress.com/2012/08/cameron-neylon-filters-block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828" y="4920663"/>
              <a:ext cx="1790700" cy="131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ukwebfocus.files.wordpress.com/2012/08/cameron-naylong-no-single-right-filter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630" y="4882564"/>
              <a:ext cx="1762125" cy="1390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35781" y="4903968"/>
              <a:ext cx="3320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“Filters block. Filters cause friction”</a:t>
              </a:r>
            </a:p>
            <a:p>
              <a:r>
                <a:rPr lang="en-GB" sz="2000" dirty="0" smtClean="0"/>
                <a:t>Need for client-side, not supply-side filters. 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56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Tweetchat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1" y="143979"/>
            <a:ext cx="2743200" cy="6564829"/>
          </a:xfrm>
        </p:spPr>
        <p:txBody>
          <a:bodyPr/>
          <a:lstStyle/>
          <a:p>
            <a:r>
              <a:rPr lang="en-GB" b="1" dirty="0" err="1" smtClean="0"/>
              <a:t>Tweetchats</a:t>
            </a:r>
            <a:r>
              <a:rPr lang="en-GB" dirty="0" smtClean="0"/>
              <a:t>:</a:t>
            </a:r>
          </a:p>
          <a:p>
            <a:pPr marL="269875" lvl="1" indent="-157163">
              <a:buFont typeface="Arial" pitchFamily="34" charset="0"/>
              <a:buChar char="•"/>
            </a:pPr>
            <a:r>
              <a:rPr lang="en-GB" dirty="0" smtClean="0"/>
              <a:t>Discussions on Twitter</a:t>
            </a:r>
          </a:p>
          <a:p>
            <a:pPr marL="269875" lvl="1" indent="-157163">
              <a:buFont typeface="Arial" pitchFamily="34" charset="0"/>
              <a:buChar char="•"/>
            </a:pPr>
            <a:r>
              <a:rPr lang="en-GB" dirty="0" smtClean="0"/>
              <a:t>Specific topic covered at specified time</a:t>
            </a:r>
          </a:p>
          <a:p>
            <a:pPr marL="269875" lvl="1" indent="-157163">
              <a:buFont typeface="Arial" pitchFamily="34" charset="0"/>
              <a:buChar char="•"/>
            </a:pPr>
            <a:r>
              <a:rPr lang="en-GB" dirty="0" smtClean="0"/>
              <a:t>Use hashtags e.g. #</a:t>
            </a:r>
            <a:r>
              <a:rPr lang="en-GB" dirty="0" err="1" smtClean="0"/>
              <a:t>PhDchat</a:t>
            </a:r>
            <a:r>
              <a:rPr lang="en-GB" dirty="0" smtClean="0"/>
              <a:t>, #</a:t>
            </a:r>
            <a:r>
              <a:rPr lang="en-GB" dirty="0" err="1" smtClean="0"/>
              <a:t>ECRchat</a:t>
            </a:r>
            <a:r>
              <a:rPr lang="en-GB" dirty="0" smtClean="0"/>
              <a:t> Summary at 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en-GB" dirty="0" smtClean="0"/>
              <a:t>Survey findings:</a:t>
            </a:r>
          </a:p>
          <a:p>
            <a:pPr marL="187325" lvl="1"/>
            <a:r>
              <a:rPr lang="en-GB" dirty="0" smtClean="0"/>
              <a:t>“</a:t>
            </a:r>
            <a:r>
              <a:rPr lang="en-GB" i="1" dirty="0" smtClean="0"/>
              <a:t>give a </a:t>
            </a:r>
            <a:r>
              <a:rPr lang="en-GB" i="1" dirty="0"/>
              <a:t>community </a:t>
            </a:r>
            <a:r>
              <a:rPr lang="en-GB" i="1" dirty="0" smtClean="0"/>
              <a:t>&amp; shared </a:t>
            </a:r>
            <a:r>
              <a:rPr lang="en-GB" i="1" dirty="0"/>
              <a:t>space to explore </a:t>
            </a:r>
            <a:r>
              <a:rPr lang="en-GB" i="1" dirty="0" smtClean="0"/>
              <a:t>ideas</a:t>
            </a:r>
            <a:r>
              <a:rPr lang="en-GB" dirty="0" smtClean="0"/>
              <a:t>”</a:t>
            </a:r>
          </a:p>
          <a:p>
            <a:pPr marL="187325" lvl="1"/>
            <a:r>
              <a:rPr lang="en-GB" dirty="0" smtClean="0"/>
              <a:t>“</a:t>
            </a:r>
            <a:r>
              <a:rPr lang="en-GB" i="1" dirty="0" smtClean="0"/>
              <a:t>regular opportunity </a:t>
            </a:r>
            <a:r>
              <a:rPr lang="en-GB" i="1" dirty="0"/>
              <a:t>to network with a wide range of people I </a:t>
            </a:r>
            <a:r>
              <a:rPr lang="en-GB" i="1" dirty="0" smtClean="0"/>
              <a:t>wouldn’t </a:t>
            </a:r>
            <a:r>
              <a:rPr lang="en-GB" i="1" dirty="0"/>
              <a:t>otherwise meet</a:t>
            </a:r>
            <a:r>
              <a:rPr lang="en-GB" dirty="0" smtClean="0"/>
              <a:t>”</a:t>
            </a:r>
          </a:p>
          <a:p>
            <a:pPr marL="187325" lvl="1"/>
            <a:r>
              <a:rPr lang="en-GB" dirty="0" smtClean="0"/>
              <a:t>“</a:t>
            </a:r>
            <a:r>
              <a:rPr lang="en-GB" i="1" dirty="0"/>
              <a:t>have very interesting and thought-provoking </a:t>
            </a:r>
            <a:r>
              <a:rPr lang="en-GB" i="1" dirty="0" smtClean="0"/>
              <a:t>discussions/debate</a:t>
            </a:r>
            <a:r>
              <a:rPr lang="en-GB" dirty="0" smtClean="0"/>
              <a:t>”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7" b="-5307"/>
          <a:stretch/>
        </p:blipFill>
        <p:spPr>
          <a:xfrm>
            <a:off x="0" y="0"/>
            <a:ext cx="6496957" cy="69301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3511563" y="278470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8055962" y="2071159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8352824" y="253156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8942938" y="77002"/>
            <a:ext cx="104809" cy="1048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49" y="260350"/>
            <a:ext cx="7859273" cy="66833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Health Warning!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344367"/>
            <a:ext cx="7300136" cy="261674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Suggestions given can help to enhance the visibility of one’s research.  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Highly visible and popular research is not necessarily an indication of quality!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C5AB-BB7A-4F7E-BC77-62440D42992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8638" indent="-528638">
              <a:buAutoNum type="arabicPlain"/>
            </a:pPr>
            <a:r>
              <a:rPr lang="en-GB" sz="2800" dirty="0" smtClean="0"/>
              <a:t>Be pro-active</a:t>
            </a:r>
          </a:p>
          <a:p>
            <a:pPr marL="528638" indent="-528638">
              <a:buAutoNum type="arabicPlain"/>
            </a:pPr>
            <a:r>
              <a:rPr lang="en-GB" sz="2800" dirty="0" smtClean="0"/>
              <a:t>Monitor what works for you</a:t>
            </a:r>
          </a:p>
          <a:p>
            <a:pPr marL="528638" indent="-528638">
              <a:buAutoNum type="arabicPlain"/>
            </a:pPr>
            <a:r>
              <a:rPr lang="en-GB" sz="2800" dirty="0" smtClean="0"/>
              <a:t>Don’t forget the links</a:t>
            </a:r>
          </a:p>
          <a:p>
            <a:pPr marL="528638" indent="-528638">
              <a:buAutoNum type="arabicPlain"/>
            </a:pPr>
            <a:r>
              <a:rPr lang="en-GB" sz="2800" dirty="0" smtClean="0"/>
              <a:t>Don’t forget the Google juice</a:t>
            </a:r>
          </a:p>
          <a:p>
            <a:pPr marL="528638" indent="-528638">
              <a:buAutoNum type="arabicPlain"/>
            </a:pPr>
            <a:r>
              <a:rPr lang="en-GB" sz="2800" dirty="0" smtClean="0"/>
              <a:t>Develop your network</a:t>
            </a:r>
          </a:p>
          <a:p>
            <a:pPr marL="528638" indent="-528638"/>
            <a:r>
              <a:rPr lang="en-GB" sz="2800" b="1" dirty="0" smtClean="0"/>
              <a:t>Other important tips:</a:t>
            </a:r>
          </a:p>
          <a:p>
            <a:pPr marL="528638" indent="-528638">
              <a:buFont typeface="+mj-lt"/>
              <a:buAutoNum type="arabicPeriod" startAt="6"/>
            </a:pPr>
            <a:r>
              <a:rPr lang="en-GB" sz="2800" dirty="0"/>
              <a:t>Encourage feedback and discussion </a:t>
            </a:r>
            <a:endParaRPr lang="en-GB" sz="2800" dirty="0" smtClean="0"/>
          </a:p>
          <a:p>
            <a:pPr marL="528638" indent="-528638">
              <a:buAutoNum type="arabicPeriod" startAt="6"/>
            </a:pPr>
            <a:r>
              <a:rPr lang="en-GB" sz="2800" dirty="0" smtClean="0"/>
              <a:t>Understand your network</a:t>
            </a:r>
          </a:p>
          <a:p>
            <a:pPr marL="528638" indent="-528638">
              <a:buAutoNum type="arabicPeriod" startAt="6"/>
            </a:pPr>
            <a:r>
              <a:rPr lang="en-GB" sz="2800" dirty="0" smtClean="0"/>
              <a:t>Know your limits</a:t>
            </a:r>
          </a:p>
          <a:p>
            <a:pPr marL="528638" indent="-528638">
              <a:buAutoNum type="arabicPeriod" startAt="6"/>
            </a:pPr>
            <a:r>
              <a:rPr lang="en-GB" sz="2800" dirty="0" smtClean="0"/>
              <a:t>Seek improvements</a:t>
            </a:r>
          </a:p>
          <a:p>
            <a:pPr marL="528638" indent="-528638">
              <a:buAutoNum type="arabicPeriod" startAt="6"/>
            </a:pPr>
            <a:r>
              <a:rPr lang="en-GB" sz="2800" dirty="0" smtClean="0"/>
              <a:t>Be ethical</a:t>
            </a:r>
          </a:p>
          <a:p>
            <a:pPr marL="528638" indent="-528638">
              <a:buAutoNum type="arabicPeriod" startAt="6"/>
            </a:pPr>
            <a:r>
              <a:rPr lang="en-GB" sz="2800" dirty="0" smtClean="0"/>
              <a:t>Participate</a:t>
            </a:r>
          </a:p>
          <a:p>
            <a:pPr marL="457200" indent="-457200">
              <a:buAutoNum type="arabicPeriod" startAt="6"/>
            </a:pPr>
            <a:endParaRPr lang="en-GB" sz="2800" dirty="0" smtClean="0"/>
          </a:p>
          <a:p>
            <a:pPr marL="457200" indent="-457200">
              <a:buAutoNum type="arabicPeriod" startAt="6"/>
            </a:pPr>
            <a:endParaRPr lang="en-GB" sz="2800" dirty="0" smtClean="0"/>
          </a:p>
          <a:p>
            <a:pPr marL="457200" indent="-457200">
              <a:buAutoNum type="arabicPeriod" startAt="6"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62282" y="5136776"/>
            <a:ext cx="379207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More comprehensive version of this talk is available at </a:t>
            </a:r>
            <a:r>
              <a:rPr lang="en-GB" sz="1800" dirty="0"/>
              <a:t>http://</a:t>
            </a:r>
            <a:r>
              <a:rPr lang="en-GB" sz="1800" dirty="0" smtClean="0"/>
              <a:t>www.ukoln.ac.uk/web-focus/events/seminars/exeter-open-access-week-2012/ </a:t>
            </a:r>
            <a:endParaRPr lang="en-GB" sz="1800" dirty="0"/>
          </a:p>
        </p:txBody>
      </p:sp>
      <p:sp>
        <p:nvSpPr>
          <p:cNvPr id="6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8055962" y="6302500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Cartoon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0" y="2120793"/>
            <a:ext cx="8564171" cy="2867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878" y="276745"/>
            <a:ext cx="7772400" cy="68114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Any Questions?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This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49" y="1196975"/>
            <a:ext cx="7764045" cy="463593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Open access: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Benefits for researchers understood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Arguments will continue</a:t>
            </a:r>
          </a:p>
          <a:p>
            <a:pPr marL="0" indent="0">
              <a:buNone/>
            </a:pPr>
            <a:r>
              <a:rPr lang="en-GB" sz="2400" dirty="0" smtClean="0"/>
              <a:t>This seminar goes beyond open access: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 smtClean="0"/>
              <a:t>Open practices</a:t>
            </a:r>
            <a:r>
              <a:rPr lang="en-GB" sz="2400" dirty="0" smtClean="0"/>
              <a:t>: sharing ideas on blogs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 smtClean="0"/>
              <a:t>Open engagement</a:t>
            </a:r>
            <a:r>
              <a:rPr lang="en-GB" sz="2400" dirty="0" smtClean="0"/>
              <a:t>: the role of Twitter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 smtClean="0"/>
              <a:t>Dissemination</a:t>
            </a:r>
            <a:r>
              <a:rPr lang="en-GB" sz="2400" dirty="0" smtClean="0"/>
              <a:t>: getting your research read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 smtClean="0"/>
              <a:t>Gathering the evidence</a:t>
            </a:r>
            <a:r>
              <a:rPr lang="en-GB" sz="2400" dirty="0" smtClean="0"/>
              <a:t>: social media metrics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 smtClean="0"/>
              <a:t>Making it work</a:t>
            </a:r>
            <a:r>
              <a:rPr lang="en-GB" sz="2400" dirty="0" smtClean="0"/>
              <a:t>: identifying best practices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GB" sz="2400" dirty="0" smtClean="0"/>
              <a:t>This talk provides </a:t>
            </a:r>
            <a:r>
              <a:rPr lang="en-GB" sz="2400" dirty="0"/>
              <a:t>5</a:t>
            </a:r>
            <a:r>
              <a:rPr lang="en-GB" sz="2400" dirty="0" smtClean="0"/>
              <a:t> tips for the connected researcher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18276-C72B-4A40-9044-606A4195A3C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31640" y="5949280"/>
            <a:ext cx="75328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Based on evidence gained from personal experiences</a:t>
            </a:r>
            <a:endParaRPr lang="en-GB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-5400000">
            <a:off x="-322263" y="1146176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8459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You A Marxist?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907" y="1131683"/>
            <a:ext cx="7960093" cy="267786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300" dirty="0"/>
              <a:t>“</a:t>
            </a:r>
            <a:r>
              <a:rPr lang="en-GB" sz="2300" i="1" dirty="0"/>
              <a:t>Hitherto, philosophers have sought to </a:t>
            </a:r>
            <a:r>
              <a:rPr lang="en-GB" sz="2300" i="1" dirty="0" smtClean="0"/>
              <a:t/>
            </a:r>
            <a:br>
              <a:rPr lang="en-GB" sz="2300" i="1" dirty="0" smtClean="0"/>
            </a:br>
            <a:r>
              <a:rPr lang="en-GB" sz="2300" i="1" dirty="0" smtClean="0"/>
              <a:t>understand </a:t>
            </a:r>
            <a:r>
              <a:rPr lang="en-GB" sz="2300" i="1" dirty="0"/>
              <a:t> </a:t>
            </a:r>
            <a:r>
              <a:rPr lang="en-GB" sz="2300" i="1" dirty="0" smtClean="0"/>
              <a:t>the </a:t>
            </a:r>
            <a:r>
              <a:rPr lang="en-GB" sz="2300" i="1" dirty="0"/>
              <a:t>world; the point, however, </a:t>
            </a:r>
            <a:r>
              <a:rPr lang="en-GB" sz="2300" i="1" dirty="0" smtClean="0"/>
              <a:t>is </a:t>
            </a:r>
            <a:r>
              <a:rPr lang="en-GB" sz="2300" i="1" dirty="0"/>
              <a:t>to change it</a:t>
            </a:r>
            <a:r>
              <a:rPr lang="en-GB" sz="2300" dirty="0"/>
              <a:t>” </a:t>
            </a:r>
            <a:endParaRPr lang="en-GB" sz="2300" dirty="0" smtClean="0"/>
          </a:p>
          <a:p>
            <a:pPr>
              <a:spcBef>
                <a:spcPts val="1200"/>
              </a:spcBef>
            </a:pPr>
            <a:r>
              <a:rPr lang="en-GB" sz="2400" dirty="0" smtClean="0"/>
              <a:t>Do you seek to change the world through your research or simply understand the world: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GB" sz="2200" dirty="0" smtClean="0"/>
              <a:t>Will you want to market your research?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GB" sz="2200" dirty="0" smtClean="0"/>
              <a:t>Will you want others to market your research?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GB" sz="2200" dirty="0" smtClean="0"/>
              <a:t>Will you have a detached view of your research?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026" name="Picture 2" descr="http://ukwebfocus.files.wordpress.com/2012/04/karl-marx-201204.jpg?w=192&amp;h=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67" y="102669"/>
            <a:ext cx="18288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7"/>
          <a:stretch/>
        </p:blipFill>
        <p:spPr>
          <a:xfrm>
            <a:off x="5645805" y="3809544"/>
            <a:ext cx="2431362" cy="3048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37" y="3895309"/>
            <a:ext cx="2600688" cy="2962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6145374" y="358991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-5400000">
            <a:off x="-322263" y="1146176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28559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Papers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My papers in the University of Bath Opus repository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6" t="-1643" r="1" b="-1643"/>
          <a:stretch/>
        </p:blipFill>
        <p:spPr>
          <a:xfrm>
            <a:off x="0" y="0"/>
            <a:ext cx="889715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643002" y="1700808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Largets</a:t>
            </a:r>
            <a:r>
              <a:rPr lang="en-GB" dirty="0" smtClean="0"/>
              <a:t> downloads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0" b="-1689"/>
          <a:stretch/>
        </p:blipFill>
        <p:spPr>
          <a:xfrm>
            <a:off x="80683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884368" y="116632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8" y="116632"/>
            <a:ext cx="4203250" cy="383812"/>
          </a:xfrm>
          <a:solidFill>
            <a:schemeClr val="bg1"/>
          </a:solidFill>
        </p:spPr>
        <p:txBody>
          <a:bodyPr/>
          <a:lstStyle/>
          <a:p>
            <a:r>
              <a:rPr lang="en-GB" sz="2000" dirty="0" smtClean="0"/>
              <a:t>Open Access enhances access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449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Least Downloaded Papers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2037" y="2621448"/>
            <a:ext cx="2154414" cy="423655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400" dirty="0" smtClean="0"/>
              <a:t>Will papers in a repository be seldom seen?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What can be learn from approaches taken for the popular and unpopular papers?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4" y="2621448"/>
            <a:ext cx="6597633" cy="4236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084757" y="3068960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224450" y="3688359"/>
            <a:ext cx="1643777" cy="3032704"/>
            <a:chOff x="5224450" y="3688359"/>
            <a:chExt cx="1643777" cy="30327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4450" y="3688359"/>
              <a:ext cx="1643777" cy="30327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200956" y="3688359"/>
              <a:ext cx="667271" cy="197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6372200" y="3688359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" y="1058980"/>
            <a:ext cx="8554645" cy="14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powerpoint-template-2011">
  <a:themeElements>
    <a:clrScheme name="UKOLN-standard-slide-200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KOLN-standard-slide-20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KOLN-standard-slide-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OLN-standard-slide-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1699</Words>
  <Application>Microsoft Office PowerPoint</Application>
  <PresentationFormat>On-screen Show (4:3)</PresentationFormat>
  <Paragraphs>363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powerpoint-template-2011</vt:lpstr>
      <vt:lpstr>Open Practices for the Connected Researcher</vt:lpstr>
      <vt:lpstr>Open Practices and Social Media for the Connected Researcher</vt:lpstr>
      <vt:lpstr>PowerPoint Presentation</vt:lpstr>
      <vt:lpstr>About Me</vt:lpstr>
      <vt:lpstr>About This Talk</vt:lpstr>
      <vt:lpstr>Are You A Marxist?</vt:lpstr>
      <vt:lpstr>My Papers</vt:lpstr>
      <vt:lpstr>Open Access enhances access</vt:lpstr>
      <vt:lpstr>Least Downloaded Papers</vt:lpstr>
      <vt:lpstr>Learning from Mistakes</vt:lpstr>
      <vt:lpstr>Learning From Success</vt:lpstr>
      <vt:lpstr>Evidence</vt:lpstr>
      <vt:lpstr>Beyond the Edge Cases</vt:lpstr>
      <vt:lpstr>SEO or SMO</vt:lpstr>
      <vt:lpstr>Tip No. 1: Be Pro-active</vt:lpstr>
      <vt:lpstr>W4A 2012 Paper</vt:lpstr>
      <vt:lpstr>Preparation</vt:lpstr>
      <vt:lpstr>Opus Repository</vt:lpstr>
      <vt:lpstr>PowerPoint Presentation</vt:lpstr>
      <vt:lpstr>PowerPoint Presentation</vt:lpstr>
      <vt:lpstr>Tip No. 3: Monitor What Works</vt:lpstr>
      <vt:lpstr>Capture Statistics</vt:lpstr>
      <vt:lpstr>Topsy and Event Hashtag</vt:lpstr>
      <vt:lpstr>Topsy &amp; Discussion About Slides</vt:lpstr>
      <vt:lpstr>Topsy &amp; Discussion About Paper</vt:lpstr>
      <vt:lpstr>Repository Statistics</vt:lpstr>
      <vt:lpstr>Tip No. 4: Don’t Forget the Links!</vt:lpstr>
      <vt:lpstr>The IR</vt:lpstr>
      <vt:lpstr>LinkedIn</vt:lpstr>
      <vt:lpstr>Academia.edu</vt:lpstr>
      <vt:lpstr>The Institutional Web Site </vt:lpstr>
      <vt:lpstr>The Blog</vt:lpstr>
      <vt:lpstr>Commentable Pages on Blog</vt:lpstr>
      <vt:lpstr>Tip No. 5: Don’t Forget the Google Juice!</vt:lpstr>
      <vt:lpstr>Importance of Google</vt:lpstr>
      <vt:lpstr>Importance of Google</vt:lpstr>
      <vt:lpstr>Importance of Google</vt:lpstr>
      <vt:lpstr>What Delivers Google Juice?</vt:lpstr>
      <vt:lpstr>PowerPoint Presentation</vt:lpstr>
      <vt:lpstr>Tip No. 7: Develop Your Network</vt:lpstr>
      <vt:lpstr>“It’s About Nodes and Connections”</vt:lpstr>
      <vt:lpstr>Tweetchat</vt:lpstr>
      <vt:lpstr>Health Warning!</vt:lpstr>
      <vt:lpstr>Conclusions</vt:lpstr>
      <vt:lpstr>Any Questions?</vt:lpstr>
    </vt:vector>
  </TitlesOfParts>
  <Company>University of Bath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Practices and Social Media for the Connected Researcher</dc:title>
  <dc:subject>Accessibility</dc:subject>
  <dc:creator>ulpc-bk</dc:creator>
  <cp:keywords>UKOLN</cp:keywords>
  <cp:lastModifiedBy>ulpc-bk</cp:lastModifiedBy>
  <cp:revision>41</cp:revision>
  <cp:lastPrinted>2012-10-18T12:54:19Z</cp:lastPrinted>
  <dcterms:created xsi:type="dcterms:W3CDTF">2012-09-05T14:23:54Z</dcterms:created>
  <dcterms:modified xsi:type="dcterms:W3CDTF">2012-10-24T06:57:35Z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DF_LAST_URL">
    <vt:lpwstr>W:\www.ukoln.ac.uk\web-focus\events\conferences\ili-2007\masterclass\talk-1-introduction.odp</vt:lpwstr>
  </property>
</Properties>
</file>