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262" r:id="rId2"/>
    <p:sldId id="256" r:id="rId3"/>
    <p:sldId id="309" r:id="rId4"/>
    <p:sldId id="310" r:id="rId5"/>
    <p:sldId id="311" r:id="rId6"/>
    <p:sldId id="312" r:id="rId7"/>
    <p:sldId id="314" r:id="rId8"/>
    <p:sldId id="315" r:id="rId9"/>
    <p:sldId id="316" r:id="rId10"/>
    <p:sldId id="313" r:id="rId11"/>
    <p:sldId id="317"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7" r:id="rId50"/>
    <p:sldId id="358" r:id="rId51"/>
    <p:sldId id="360" r:id="rId52"/>
    <p:sldId id="361" r:id="rId53"/>
    <p:sldId id="362" r:id="rId54"/>
    <p:sldId id="363" r:id="rId55"/>
    <p:sldId id="364" r:id="rId56"/>
    <p:sldId id="366" r:id="rId57"/>
    <p:sldId id="365" r:id="rId58"/>
    <p:sldId id="367" r:id="rId59"/>
    <p:sldId id="369" r:id="rId60"/>
    <p:sldId id="370" r:id="rId61"/>
    <p:sldId id="371" r:id="rId62"/>
    <p:sldId id="372" r:id="rId63"/>
    <p:sldId id="356" r:id="rId64"/>
    <p:sldId id="373" r:id="rId65"/>
  </p:sldIdLst>
  <p:sldSz cx="9144000" cy="6858000" type="screen4x3"/>
  <p:notesSz cx="6811963" cy="9942513"/>
  <p:defaultTextStyle>
    <a:defPPr>
      <a:defRPr lang="en-GB"/>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8A7"/>
    <a:srgbClr val="005392"/>
    <a:srgbClr val="FF0000"/>
    <a:srgbClr val="CCECFF"/>
    <a:srgbClr val="99CCFF"/>
    <a:srgbClr val="0066CC"/>
    <a:srgbClr val="FF0066"/>
    <a:srgbClr val="23238F"/>
    <a:srgbClr val="8888E2"/>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636" y="-96"/>
      </p:cViewPr>
      <p:guideLst>
        <p:guide orient="horz" pos="2160"/>
        <p:guide pos="2880"/>
      </p:guideLst>
    </p:cSldViewPr>
  </p:slideViewPr>
  <p:outlineViewPr>
    <p:cViewPr>
      <p:scale>
        <a:sx n="33" d="100"/>
        <a:sy n="33" d="100"/>
      </p:scale>
      <p:origin x="0" y="1179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2418" y="47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814388" y="0"/>
            <a:ext cx="5784850" cy="103505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defRPr sz="2800" b="1" i="1">
                <a:ea typeface="+mn-ea"/>
                <a:cs typeface="+mn-cs"/>
              </a:defRPr>
            </a:lvl1pPr>
          </a:lstStyle>
          <a:p>
            <a:pPr>
              <a:defRPr/>
            </a:pPr>
            <a:r>
              <a:rPr lang="en-GB" sz="2000" dirty="0"/>
              <a:t>Being a ‘Connected Educator': the Role of Social Media in Facilitating Collaboration and Enhancing Impact</a:t>
            </a:r>
          </a:p>
        </p:txBody>
      </p:sp>
      <p:sp>
        <p:nvSpPr>
          <p:cNvPr id="20483" name="Rectangle 3"/>
          <p:cNvSpPr>
            <a:spLocks noGrp="1" noChangeArrowheads="1"/>
          </p:cNvSpPr>
          <p:nvPr>
            <p:ph type="dt" sz="quarter" idx="1"/>
          </p:nvPr>
        </p:nvSpPr>
        <p:spPr bwMode="auto">
          <a:xfrm>
            <a:off x="5837238" y="350838"/>
            <a:ext cx="974725" cy="2365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a:defRPr sz="1200">
                <a:ea typeface="+mn-ea"/>
                <a:cs typeface="+mn-cs"/>
              </a:defRPr>
            </a:lvl1pPr>
          </a:lstStyle>
          <a:p>
            <a:pPr>
              <a:defRPr/>
            </a:pPr>
            <a:endParaRPr lang="en-GB"/>
          </a:p>
        </p:txBody>
      </p:sp>
      <p:sp>
        <p:nvSpPr>
          <p:cNvPr id="20484" name="Rectangle 4"/>
          <p:cNvSpPr>
            <a:spLocks noGrp="1" noChangeArrowheads="1"/>
          </p:cNvSpPr>
          <p:nvPr>
            <p:ph type="ftr" sz="quarter" idx="2"/>
          </p:nvPr>
        </p:nvSpPr>
        <p:spPr bwMode="auto">
          <a:xfrm>
            <a:off x="227013" y="9442450"/>
            <a:ext cx="6383337" cy="277813"/>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ctr">
              <a:defRPr sz="1200">
                <a:ea typeface="+mn-ea"/>
                <a:cs typeface="+mn-cs"/>
              </a:defRPr>
            </a:lvl1pPr>
          </a:lstStyle>
          <a:p>
            <a:pPr marL="0" lvl="1" algn="ctr">
              <a:defRPr/>
            </a:pPr>
            <a:r>
              <a:rPr lang="en-GB" sz="1400" dirty="0"/>
              <a:t>&lt;http://www.ukoln.ac.uk/web-focus/events/seminars/dundee-2012/&gt;</a:t>
            </a:r>
          </a:p>
        </p:txBody>
      </p:sp>
      <p:sp>
        <p:nvSpPr>
          <p:cNvPr id="20485" name="Rectangle 5"/>
          <p:cNvSpPr>
            <a:spLocks noGrp="1" noChangeArrowheads="1"/>
          </p:cNvSpPr>
          <p:nvPr>
            <p:ph type="sldNum" sz="quarter" idx="3"/>
          </p:nvPr>
        </p:nvSpPr>
        <p:spPr bwMode="auto">
          <a:xfrm>
            <a:off x="3119438" y="9007475"/>
            <a:ext cx="471487" cy="271463"/>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a:defRPr sz="1200" smtClean="0">
                <a:cs typeface="+mn-cs"/>
              </a:defRPr>
            </a:lvl1pPr>
          </a:lstStyle>
          <a:p>
            <a:pPr>
              <a:defRPr/>
            </a:pPr>
            <a:fld id="{94835358-E5EC-0245-803F-4388B19E9020}" type="slidenum">
              <a:rPr lang="en-GB"/>
              <a:pPr>
                <a:defRPr/>
              </a:pPr>
              <a:t>‹#›</a:t>
            </a:fld>
            <a:endParaRPr lang="en-GB"/>
          </a:p>
        </p:txBody>
      </p:sp>
      <p:pic>
        <p:nvPicPr>
          <p:cNvPr id="13319" name="Picture 8" descr="UKOLN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575" y="0"/>
            <a:ext cx="65881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Creative Commons Lic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8973395"/>
            <a:ext cx="1006998" cy="3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58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974725" y="273050"/>
            <a:ext cx="4433888" cy="496888"/>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GB"/>
          </a:p>
        </p:txBody>
      </p:sp>
      <p:sp>
        <p:nvSpPr>
          <p:cNvPr id="26627" name="Rectangle 3"/>
          <p:cNvSpPr>
            <a:spLocks noGrp="1" noChangeArrowheads="1"/>
          </p:cNvSpPr>
          <p:nvPr>
            <p:ph type="dt" idx="1"/>
          </p:nvPr>
        </p:nvSpPr>
        <p:spPr bwMode="auto">
          <a:xfrm>
            <a:off x="5837238" y="0"/>
            <a:ext cx="973137" cy="42862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919163" y="746125"/>
            <a:ext cx="4973637"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9" name="Rectangle 5"/>
          <p:cNvSpPr>
            <a:spLocks noGrp="1" noChangeArrowheads="1"/>
          </p:cNvSpPr>
          <p:nvPr>
            <p:ph type="body" sz="quarter" idx="3"/>
          </p:nvPr>
        </p:nvSpPr>
        <p:spPr bwMode="auto">
          <a:xfrm>
            <a:off x="681038" y="4722813"/>
            <a:ext cx="5449887" cy="44735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6630" name="Rectangle 6"/>
          <p:cNvSpPr>
            <a:spLocks noGrp="1" noChangeArrowheads="1"/>
          </p:cNvSpPr>
          <p:nvPr>
            <p:ph type="ftr" sz="quarter" idx="4"/>
          </p:nvPr>
        </p:nvSpPr>
        <p:spPr bwMode="auto">
          <a:xfrm>
            <a:off x="615950" y="9591675"/>
            <a:ext cx="5580063" cy="350838"/>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GB"/>
          </a:p>
        </p:txBody>
      </p:sp>
      <p:sp>
        <p:nvSpPr>
          <p:cNvPr id="26631" name="Rectangle 7"/>
          <p:cNvSpPr>
            <a:spLocks noGrp="1" noChangeArrowheads="1"/>
          </p:cNvSpPr>
          <p:nvPr>
            <p:ph type="sldNum" sz="quarter" idx="5"/>
          </p:nvPr>
        </p:nvSpPr>
        <p:spPr bwMode="auto">
          <a:xfrm>
            <a:off x="2832100" y="9277350"/>
            <a:ext cx="406400" cy="265113"/>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a:defRPr sz="1200" smtClean="0">
                <a:latin typeface="Times New Roman" charset="0"/>
                <a:cs typeface="+mn-cs"/>
              </a:defRPr>
            </a:lvl1pPr>
          </a:lstStyle>
          <a:p>
            <a:pPr>
              <a:defRPr/>
            </a:pPr>
            <a:fld id="{ABCCBB48-F4CB-244C-A901-1F30FED1FB46}" type="slidenum">
              <a:rPr lang="en-GB"/>
              <a:pPr>
                <a:defRPr/>
              </a:pPr>
              <a:t>‹#›</a:t>
            </a:fld>
            <a:endParaRPr lang="en-GB"/>
          </a:p>
        </p:txBody>
      </p:sp>
      <p:pic>
        <p:nvPicPr>
          <p:cNvPr id="14344" name="Picture 8" descr="logo-new-ju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 y="0"/>
            <a:ext cx="76676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0279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a:t>
            </a:fld>
            <a:endParaRPr lang="en-GB"/>
          </a:p>
        </p:txBody>
      </p:sp>
    </p:spTree>
    <p:extLst>
      <p:ext uri="{BB962C8B-B14F-4D97-AF65-F5344CB8AC3E}">
        <p14:creationId xmlns:p14="http://schemas.microsoft.com/office/powerpoint/2010/main" val="25546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10</a:t>
            </a:fld>
            <a:endParaRPr lang="en-GB"/>
          </a:p>
        </p:txBody>
      </p:sp>
    </p:spTree>
    <p:extLst>
      <p:ext uri="{BB962C8B-B14F-4D97-AF65-F5344CB8AC3E}">
        <p14:creationId xmlns:p14="http://schemas.microsoft.com/office/powerpoint/2010/main" val="438677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11</a:t>
            </a:fld>
            <a:endParaRPr lang="en-US"/>
          </a:p>
        </p:txBody>
      </p:sp>
    </p:spTree>
    <p:extLst>
      <p:ext uri="{BB962C8B-B14F-4D97-AF65-F5344CB8AC3E}">
        <p14:creationId xmlns:p14="http://schemas.microsoft.com/office/powerpoint/2010/main" val="2081432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12</a:t>
            </a:fld>
            <a:endParaRPr lang="en-GB"/>
          </a:p>
        </p:txBody>
      </p:sp>
    </p:spTree>
    <p:extLst>
      <p:ext uri="{BB962C8B-B14F-4D97-AF65-F5344CB8AC3E}">
        <p14:creationId xmlns:p14="http://schemas.microsoft.com/office/powerpoint/2010/main" val="3517117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13</a:t>
            </a:fld>
            <a:endParaRPr lang="en-US"/>
          </a:p>
        </p:txBody>
      </p:sp>
    </p:spTree>
    <p:extLst>
      <p:ext uri="{BB962C8B-B14F-4D97-AF65-F5344CB8AC3E}">
        <p14:creationId xmlns:p14="http://schemas.microsoft.com/office/powerpoint/2010/main" val="1666272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14</a:t>
            </a:fld>
            <a:endParaRPr lang="en-GB"/>
          </a:p>
        </p:txBody>
      </p:sp>
    </p:spTree>
    <p:extLst>
      <p:ext uri="{BB962C8B-B14F-4D97-AF65-F5344CB8AC3E}">
        <p14:creationId xmlns:p14="http://schemas.microsoft.com/office/powerpoint/2010/main" val="2230404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15</a:t>
            </a:fld>
            <a:endParaRPr lang="en-GB"/>
          </a:p>
        </p:txBody>
      </p:sp>
    </p:spTree>
    <p:extLst>
      <p:ext uri="{BB962C8B-B14F-4D97-AF65-F5344CB8AC3E}">
        <p14:creationId xmlns:p14="http://schemas.microsoft.com/office/powerpoint/2010/main" val="1502818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16</a:t>
            </a:fld>
            <a:endParaRPr lang="en-GB"/>
          </a:p>
        </p:txBody>
      </p:sp>
    </p:spTree>
    <p:extLst>
      <p:ext uri="{BB962C8B-B14F-4D97-AF65-F5344CB8AC3E}">
        <p14:creationId xmlns:p14="http://schemas.microsoft.com/office/powerpoint/2010/main" val="4045491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960" eaLnBrk="0" hangingPunct="0">
              <a:defRPr sz="2400">
                <a:solidFill>
                  <a:schemeClr val="tx1"/>
                </a:solidFill>
                <a:latin typeface="Arial" pitchFamily="34" charset="0"/>
                <a:ea typeface="ＭＳ Ｐゴシック" pitchFamily="34" charset="-128"/>
              </a:defRPr>
            </a:lvl1pPr>
            <a:lvl2pPr marL="749868" indent="-288411" defTabSz="954960" eaLnBrk="0" hangingPunct="0">
              <a:defRPr sz="2400">
                <a:solidFill>
                  <a:schemeClr val="tx1"/>
                </a:solidFill>
                <a:latin typeface="Arial" pitchFamily="34" charset="0"/>
                <a:ea typeface="ＭＳ Ｐゴシック" pitchFamily="34" charset="-128"/>
              </a:defRPr>
            </a:lvl2pPr>
            <a:lvl3pPr marL="1153642" indent="-230729" defTabSz="954960" eaLnBrk="0" hangingPunct="0">
              <a:defRPr sz="2400">
                <a:solidFill>
                  <a:schemeClr val="tx1"/>
                </a:solidFill>
                <a:latin typeface="Arial" pitchFamily="34" charset="0"/>
                <a:ea typeface="ＭＳ Ｐゴシック" pitchFamily="34" charset="-128"/>
              </a:defRPr>
            </a:lvl3pPr>
            <a:lvl4pPr marL="1615100" indent="-230729" defTabSz="954960" eaLnBrk="0" hangingPunct="0">
              <a:defRPr sz="2400">
                <a:solidFill>
                  <a:schemeClr val="tx1"/>
                </a:solidFill>
                <a:latin typeface="Arial" pitchFamily="34" charset="0"/>
                <a:ea typeface="ＭＳ Ｐゴシック" pitchFamily="34" charset="-128"/>
              </a:defRPr>
            </a:lvl4pPr>
            <a:lvl5pPr marL="2076557" indent="-230729" defTabSz="954960" eaLnBrk="0" hangingPunct="0">
              <a:defRPr sz="2400">
                <a:solidFill>
                  <a:schemeClr val="tx1"/>
                </a:solidFill>
                <a:latin typeface="Arial" pitchFamily="34" charset="0"/>
                <a:ea typeface="ＭＳ Ｐゴシック" pitchFamily="34" charset="-128"/>
              </a:defRPr>
            </a:lvl5pPr>
            <a:lvl6pPr marL="2538013"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9469"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0927"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2383"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4450A90-14DD-43E1-80DD-11C66C2B3A9F}" type="slidenum">
              <a:rPr lang="en-US" sz="1000"/>
              <a:pPr/>
              <a:t>17</a:t>
            </a:fld>
            <a:endParaRPr lang="en-US"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18</a:t>
            </a:fld>
            <a:endParaRPr lang="en-GB"/>
          </a:p>
        </p:txBody>
      </p:sp>
    </p:spTree>
    <p:extLst>
      <p:ext uri="{BB962C8B-B14F-4D97-AF65-F5344CB8AC3E}">
        <p14:creationId xmlns:p14="http://schemas.microsoft.com/office/powerpoint/2010/main" val="836061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960" eaLnBrk="0" hangingPunct="0">
              <a:defRPr sz="2400">
                <a:solidFill>
                  <a:schemeClr val="tx1"/>
                </a:solidFill>
                <a:latin typeface="Arial" pitchFamily="34" charset="0"/>
                <a:ea typeface="ＭＳ Ｐゴシック" pitchFamily="34" charset="-128"/>
              </a:defRPr>
            </a:lvl1pPr>
            <a:lvl2pPr marL="749868" indent="-288411" defTabSz="954960" eaLnBrk="0" hangingPunct="0">
              <a:defRPr sz="2400">
                <a:solidFill>
                  <a:schemeClr val="tx1"/>
                </a:solidFill>
                <a:latin typeface="Arial" pitchFamily="34" charset="0"/>
                <a:ea typeface="ＭＳ Ｐゴシック" pitchFamily="34" charset="-128"/>
              </a:defRPr>
            </a:lvl2pPr>
            <a:lvl3pPr marL="1153642" indent="-230729" defTabSz="954960" eaLnBrk="0" hangingPunct="0">
              <a:defRPr sz="2400">
                <a:solidFill>
                  <a:schemeClr val="tx1"/>
                </a:solidFill>
                <a:latin typeface="Arial" pitchFamily="34" charset="0"/>
                <a:ea typeface="ＭＳ Ｐゴシック" pitchFamily="34" charset="-128"/>
              </a:defRPr>
            </a:lvl3pPr>
            <a:lvl4pPr marL="1615100" indent="-230729" defTabSz="954960" eaLnBrk="0" hangingPunct="0">
              <a:defRPr sz="2400">
                <a:solidFill>
                  <a:schemeClr val="tx1"/>
                </a:solidFill>
                <a:latin typeface="Arial" pitchFamily="34" charset="0"/>
                <a:ea typeface="ＭＳ Ｐゴシック" pitchFamily="34" charset="-128"/>
              </a:defRPr>
            </a:lvl4pPr>
            <a:lvl5pPr marL="2076557" indent="-230729" defTabSz="954960" eaLnBrk="0" hangingPunct="0">
              <a:defRPr sz="2400">
                <a:solidFill>
                  <a:schemeClr val="tx1"/>
                </a:solidFill>
                <a:latin typeface="Arial" pitchFamily="34" charset="0"/>
                <a:ea typeface="ＭＳ Ｐゴシック" pitchFamily="34" charset="-128"/>
              </a:defRPr>
            </a:lvl5pPr>
            <a:lvl6pPr marL="2538013"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9469"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0927"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2383"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EE8679C-8FC9-4A3E-AC3A-DEF8505CB000}" type="slidenum">
              <a:rPr lang="en-US" sz="1000"/>
              <a:pPr/>
              <a:t>19</a:t>
            </a:fld>
            <a:endParaRPr 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03F6DC-DFB4-A941-BFB0-845A661A08DD}" type="slidenum">
              <a:rPr lang="en-GB" sz="1200">
                <a:latin typeface="Times New Roman" charset="0"/>
              </a:rPr>
              <a:pPr eaLnBrk="1" hangingPunct="1"/>
              <a:t>2</a:t>
            </a:fld>
            <a:endParaRPr lang="en-GB" sz="1200">
              <a:latin typeface="Times New Roman"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20</a:t>
            </a:fld>
            <a:endParaRPr lang="en-GB"/>
          </a:p>
        </p:txBody>
      </p:sp>
    </p:spTree>
    <p:extLst>
      <p:ext uri="{BB962C8B-B14F-4D97-AF65-F5344CB8AC3E}">
        <p14:creationId xmlns:p14="http://schemas.microsoft.com/office/powerpoint/2010/main" val="638982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21</a:t>
            </a:fld>
            <a:endParaRPr lang="en-GB"/>
          </a:p>
        </p:txBody>
      </p:sp>
    </p:spTree>
    <p:extLst>
      <p:ext uri="{BB962C8B-B14F-4D97-AF65-F5344CB8AC3E}">
        <p14:creationId xmlns:p14="http://schemas.microsoft.com/office/powerpoint/2010/main" val="106252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22</a:t>
            </a:fld>
            <a:endParaRPr lang="en-GB"/>
          </a:p>
        </p:txBody>
      </p:sp>
    </p:spTree>
    <p:extLst>
      <p:ext uri="{BB962C8B-B14F-4D97-AF65-F5344CB8AC3E}">
        <p14:creationId xmlns:p14="http://schemas.microsoft.com/office/powerpoint/2010/main" val="1716077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23</a:t>
            </a:fld>
            <a:endParaRPr lang="en-GB"/>
          </a:p>
        </p:txBody>
      </p:sp>
    </p:spTree>
    <p:extLst>
      <p:ext uri="{BB962C8B-B14F-4D97-AF65-F5344CB8AC3E}">
        <p14:creationId xmlns:p14="http://schemas.microsoft.com/office/powerpoint/2010/main" val="377884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24</a:t>
            </a:fld>
            <a:endParaRPr lang="en-US"/>
          </a:p>
        </p:txBody>
      </p:sp>
    </p:spTree>
    <p:extLst>
      <p:ext uri="{BB962C8B-B14F-4D97-AF65-F5344CB8AC3E}">
        <p14:creationId xmlns:p14="http://schemas.microsoft.com/office/powerpoint/2010/main" val="3483478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25</a:t>
            </a:fld>
            <a:endParaRPr lang="en-GB"/>
          </a:p>
        </p:txBody>
      </p:sp>
    </p:spTree>
    <p:extLst>
      <p:ext uri="{BB962C8B-B14F-4D97-AF65-F5344CB8AC3E}">
        <p14:creationId xmlns:p14="http://schemas.microsoft.com/office/powerpoint/2010/main" val="1887642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26</a:t>
            </a:fld>
            <a:endParaRPr lang="en-GB"/>
          </a:p>
        </p:txBody>
      </p:sp>
    </p:spTree>
    <p:extLst>
      <p:ext uri="{BB962C8B-B14F-4D97-AF65-F5344CB8AC3E}">
        <p14:creationId xmlns:p14="http://schemas.microsoft.com/office/powerpoint/2010/main" val="638982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27</a:t>
            </a:fld>
            <a:endParaRPr lang="en-GB"/>
          </a:p>
        </p:txBody>
      </p:sp>
    </p:spTree>
    <p:extLst>
      <p:ext uri="{BB962C8B-B14F-4D97-AF65-F5344CB8AC3E}">
        <p14:creationId xmlns:p14="http://schemas.microsoft.com/office/powerpoint/2010/main" val="2484792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28</a:t>
            </a:fld>
            <a:endParaRPr lang="en-GB"/>
          </a:p>
        </p:txBody>
      </p:sp>
    </p:spTree>
    <p:extLst>
      <p:ext uri="{BB962C8B-B14F-4D97-AF65-F5344CB8AC3E}">
        <p14:creationId xmlns:p14="http://schemas.microsoft.com/office/powerpoint/2010/main" val="2735188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29</a:t>
            </a:fld>
            <a:endParaRPr lang="en-GB"/>
          </a:p>
        </p:txBody>
      </p:sp>
    </p:spTree>
    <p:extLst>
      <p:ext uri="{BB962C8B-B14F-4D97-AF65-F5344CB8AC3E}">
        <p14:creationId xmlns:p14="http://schemas.microsoft.com/office/powerpoint/2010/main" val="56666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44" eaLnBrk="0" hangingPunct="0">
              <a:defRPr sz="2400">
                <a:solidFill>
                  <a:schemeClr val="tx1"/>
                </a:solidFill>
                <a:latin typeface="Arial" charset="0"/>
              </a:defRPr>
            </a:lvl1pPr>
            <a:lvl2pPr marL="749934" indent="-288436" defTabSz="955044" eaLnBrk="0" hangingPunct="0">
              <a:defRPr sz="2400">
                <a:solidFill>
                  <a:schemeClr val="tx1"/>
                </a:solidFill>
                <a:latin typeface="Arial" charset="0"/>
              </a:defRPr>
            </a:lvl2pPr>
            <a:lvl3pPr marL="1153744" indent="-230749" defTabSz="955044" eaLnBrk="0" hangingPunct="0">
              <a:defRPr sz="2400">
                <a:solidFill>
                  <a:schemeClr val="tx1"/>
                </a:solidFill>
                <a:latin typeface="Arial" charset="0"/>
              </a:defRPr>
            </a:lvl3pPr>
            <a:lvl4pPr marL="1615242" indent="-230749" defTabSz="955044" eaLnBrk="0" hangingPunct="0">
              <a:defRPr sz="2400">
                <a:solidFill>
                  <a:schemeClr val="tx1"/>
                </a:solidFill>
                <a:latin typeface="Arial" charset="0"/>
              </a:defRPr>
            </a:lvl4pPr>
            <a:lvl5pPr marL="2076740" indent="-230749" defTabSz="955044" eaLnBrk="0" hangingPunct="0">
              <a:defRPr sz="2400">
                <a:solidFill>
                  <a:schemeClr val="tx1"/>
                </a:solidFill>
                <a:latin typeface="Arial" charset="0"/>
              </a:defRPr>
            </a:lvl5pPr>
            <a:lvl6pPr marL="2538237" indent="-230749" defTabSz="955044" eaLnBrk="0" fontAlgn="base" hangingPunct="0">
              <a:spcBef>
                <a:spcPct val="0"/>
              </a:spcBef>
              <a:spcAft>
                <a:spcPct val="0"/>
              </a:spcAft>
              <a:defRPr sz="2400">
                <a:solidFill>
                  <a:schemeClr val="tx1"/>
                </a:solidFill>
                <a:latin typeface="Arial" charset="0"/>
              </a:defRPr>
            </a:lvl6pPr>
            <a:lvl7pPr marL="2999735" indent="-230749" defTabSz="955044" eaLnBrk="0" fontAlgn="base" hangingPunct="0">
              <a:spcBef>
                <a:spcPct val="0"/>
              </a:spcBef>
              <a:spcAft>
                <a:spcPct val="0"/>
              </a:spcAft>
              <a:defRPr sz="2400">
                <a:solidFill>
                  <a:schemeClr val="tx1"/>
                </a:solidFill>
                <a:latin typeface="Arial" charset="0"/>
              </a:defRPr>
            </a:lvl7pPr>
            <a:lvl8pPr marL="3461233" indent="-230749" defTabSz="955044" eaLnBrk="0" fontAlgn="base" hangingPunct="0">
              <a:spcBef>
                <a:spcPct val="0"/>
              </a:spcBef>
              <a:spcAft>
                <a:spcPct val="0"/>
              </a:spcAft>
              <a:defRPr sz="2400">
                <a:solidFill>
                  <a:schemeClr val="tx1"/>
                </a:solidFill>
                <a:latin typeface="Arial" charset="0"/>
              </a:defRPr>
            </a:lvl8pPr>
            <a:lvl9pPr marL="3922730" indent="-230749" defTabSz="955044" eaLnBrk="0" fontAlgn="base" hangingPunct="0">
              <a:spcBef>
                <a:spcPct val="0"/>
              </a:spcBef>
              <a:spcAft>
                <a:spcPct val="0"/>
              </a:spcAft>
              <a:defRPr sz="2400">
                <a:solidFill>
                  <a:schemeClr val="tx1"/>
                </a:solidFill>
                <a:latin typeface="Arial" charset="0"/>
              </a:defRPr>
            </a:lvl9pPr>
          </a:lstStyle>
          <a:p>
            <a:pPr eaLnBrk="1" hangingPunct="1"/>
            <a:fld id="{6AE41AA0-84FE-4ABF-8FDC-01846E0C5875}" type="slidenum">
              <a:rPr lang="en-GB" sz="1200">
                <a:latin typeface="Times New Roman" pitchFamily="18" charset="0"/>
              </a:rPr>
              <a:pPr eaLnBrk="1" hangingPunct="1"/>
              <a:t>3</a:t>
            </a:fld>
            <a:endParaRPr lang="en-GB" sz="120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30</a:t>
            </a:fld>
            <a:endParaRPr lang="en-GB"/>
          </a:p>
        </p:txBody>
      </p:sp>
    </p:spTree>
    <p:extLst>
      <p:ext uri="{BB962C8B-B14F-4D97-AF65-F5344CB8AC3E}">
        <p14:creationId xmlns:p14="http://schemas.microsoft.com/office/powerpoint/2010/main" val="1876611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31</a:t>
            </a:fld>
            <a:endParaRPr lang="en-GB"/>
          </a:p>
        </p:txBody>
      </p:sp>
    </p:spTree>
    <p:extLst>
      <p:ext uri="{BB962C8B-B14F-4D97-AF65-F5344CB8AC3E}">
        <p14:creationId xmlns:p14="http://schemas.microsoft.com/office/powerpoint/2010/main" val="3025020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32</a:t>
            </a:fld>
            <a:endParaRPr lang="en-GB"/>
          </a:p>
        </p:txBody>
      </p:sp>
    </p:spTree>
    <p:extLst>
      <p:ext uri="{BB962C8B-B14F-4D97-AF65-F5344CB8AC3E}">
        <p14:creationId xmlns:p14="http://schemas.microsoft.com/office/powerpoint/2010/main" val="638982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33</a:t>
            </a:fld>
            <a:endParaRPr lang="en-GB"/>
          </a:p>
        </p:txBody>
      </p:sp>
    </p:spTree>
    <p:extLst>
      <p:ext uri="{BB962C8B-B14F-4D97-AF65-F5344CB8AC3E}">
        <p14:creationId xmlns:p14="http://schemas.microsoft.com/office/powerpoint/2010/main" val="2462819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34</a:t>
            </a:fld>
            <a:endParaRPr lang="en-GB"/>
          </a:p>
        </p:txBody>
      </p:sp>
    </p:spTree>
    <p:extLst>
      <p:ext uri="{BB962C8B-B14F-4D97-AF65-F5344CB8AC3E}">
        <p14:creationId xmlns:p14="http://schemas.microsoft.com/office/powerpoint/2010/main" val="2031364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35</a:t>
            </a:fld>
            <a:endParaRPr lang="en-GB"/>
          </a:p>
        </p:txBody>
      </p:sp>
    </p:spTree>
    <p:extLst>
      <p:ext uri="{BB962C8B-B14F-4D97-AF65-F5344CB8AC3E}">
        <p14:creationId xmlns:p14="http://schemas.microsoft.com/office/powerpoint/2010/main" val="164091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36</a:t>
            </a:fld>
            <a:endParaRPr lang="en-GB"/>
          </a:p>
        </p:txBody>
      </p:sp>
    </p:spTree>
    <p:extLst>
      <p:ext uri="{BB962C8B-B14F-4D97-AF65-F5344CB8AC3E}">
        <p14:creationId xmlns:p14="http://schemas.microsoft.com/office/powerpoint/2010/main" val="2462819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37</a:t>
            </a:fld>
            <a:endParaRPr lang="en-GB"/>
          </a:p>
        </p:txBody>
      </p:sp>
    </p:spTree>
    <p:extLst>
      <p:ext uri="{BB962C8B-B14F-4D97-AF65-F5344CB8AC3E}">
        <p14:creationId xmlns:p14="http://schemas.microsoft.com/office/powerpoint/2010/main" val="2989618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38</a:t>
            </a:fld>
            <a:endParaRPr lang="en-GB"/>
          </a:p>
        </p:txBody>
      </p:sp>
    </p:spTree>
    <p:extLst>
      <p:ext uri="{BB962C8B-B14F-4D97-AF65-F5344CB8AC3E}">
        <p14:creationId xmlns:p14="http://schemas.microsoft.com/office/powerpoint/2010/main" val="4132259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39</a:t>
            </a:fld>
            <a:endParaRPr lang="en-GB"/>
          </a:p>
        </p:txBody>
      </p:sp>
    </p:spTree>
    <p:extLst>
      <p:ext uri="{BB962C8B-B14F-4D97-AF65-F5344CB8AC3E}">
        <p14:creationId xmlns:p14="http://schemas.microsoft.com/office/powerpoint/2010/main" val="638982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960" eaLnBrk="0" hangingPunct="0">
              <a:defRPr sz="2400">
                <a:solidFill>
                  <a:schemeClr val="tx1"/>
                </a:solidFill>
                <a:latin typeface="Arial" pitchFamily="34" charset="0"/>
                <a:ea typeface="ＭＳ Ｐゴシック" pitchFamily="34" charset="-128"/>
              </a:defRPr>
            </a:lvl1pPr>
            <a:lvl2pPr marL="749868" indent="-288411" defTabSz="954960" eaLnBrk="0" hangingPunct="0">
              <a:defRPr sz="2400">
                <a:solidFill>
                  <a:schemeClr val="tx1"/>
                </a:solidFill>
                <a:latin typeface="Arial" pitchFamily="34" charset="0"/>
                <a:ea typeface="ＭＳ Ｐゴシック" pitchFamily="34" charset="-128"/>
              </a:defRPr>
            </a:lvl2pPr>
            <a:lvl3pPr marL="1153642" indent="-230729" defTabSz="954960" eaLnBrk="0" hangingPunct="0">
              <a:defRPr sz="2400">
                <a:solidFill>
                  <a:schemeClr val="tx1"/>
                </a:solidFill>
                <a:latin typeface="Arial" pitchFamily="34" charset="0"/>
                <a:ea typeface="ＭＳ Ｐゴシック" pitchFamily="34" charset="-128"/>
              </a:defRPr>
            </a:lvl3pPr>
            <a:lvl4pPr marL="1615100" indent="-230729" defTabSz="954960" eaLnBrk="0" hangingPunct="0">
              <a:defRPr sz="2400">
                <a:solidFill>
                  <a:schemeClr val="tx1"/>
                </a:solidFill>
                <a:latin typeface="Arial" pitchFamily="34" charset="0"/>
                <a:ea typeface="ＭＳ Ｐゴシック" pitchFamily="34" charset="-128"/>
              </a:defRPr>
            </a:lvl4pPr>
            <a:lvl5pPr marL="2076557" indent="-230729" defTabSz="954960" eaLnBrk="0" hangingPunct="0">
              <a:defRPr sz="2400">
                <a:solidFill>
                  <a:schemeClr val="tx1"/>
                </a:solidFill>
                <a:latin typeface="Arial" pitchFamily="34" charset="0"/>
                <a:ea typeface="ＭＳ Ｐゴシック" pitchFamily="34" charset="-128"/>
              </a:defRPr>
            </a:lvl5pPr>
            <a:lvl6pPr marL="2538013"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9469"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0927"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2383"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81C74AB-A734-44FE-8951-5241A66F5786}" type="slidenum">
              <a:rPr lang="en-GB" sz="1000"/>
              <a:pPr/>
              <a:t>4</a:t>
            </a:fld>
            <a:endParaRPr lang="en-GB" sz="10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40</a:t>
            </a:fld>
            <a:endParaRPr lang="en-GB"/>
          </a:p>
        </p:txBody>
      </p:sp>
    </p:spTree>
    <p:extLst>
      <p:ext uri="{BB962C8B-B14F-4D97-AF65-F5344CB8AC3E}">
        <p14:creationId xmlns:p14="http://schemas.microsoft.com/office/powerpoint/2010/main" val="3753635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41</a:t>
            </a:fld>
            <a:endParaRPr lang="en-GB"/>
          </a:p>
        </p:txBody>
      </p:sp>
    </p:spTree>
    <p:extLst>
      <p:ext uri="{BB962C8B-B14F-4D97-AF65-F5344CB8AC3E}">
        <p14:creationId xmlns:p14="http://schemas.microsoft.com/office/powerpoint/2010/main" val="3753635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42</a:t>
            </a:fld>
            <a:endParaRPr lang="en-GB"/>
          </a:p>
        </p:txBody>
      </p:sp>
    </p:spTree>
    <p:extLst>
      <p:ext uri="{BB962C8B-B14F-4D97-AF65-F5344CB8AC3E}">
        <p14:creationId xmlns:p14="http://schemas.microsoft.com/office/powerpoint/2010/main" val="3753635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43</a:t>
            </a:fld>
            <a:endParaRPr lang="en-GB"/>
          </a:p>
        </p:txBody>
      </p:sp>
    </p:spTree>
    <p:extLst>
      <p:ext uri="{BB962C8B-B14F-4D97-AF65-F5344CB8AC3E}">
        <p14:creationId xmlns:p14="http://schemas.microsoft.com/office/powerpoint/2010/main" val="3159762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44</a:t>
            </a:fld>
            <a:endParaRPr lang="en-GB"/>
          </a:p>
        </p:txBody>
      </p:sp>
    </p:spTree>
    <p:extLst>
      <p:ext uri="{BB962C8B-B14F-4D97-AF65-F5344CB8AC3E}">
        <p14:creationId xmlns:p14="http://schemas.microsoft.com/office/powerpoint/2010/main" val="2086884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45</a:t>
            </a:fld>
            <a:endParaRPr lang="en-GB"/>
          </a:p>
        </p:txBody>
      </p:sp>
    </p:spTree>
    <p:extLst>
      <p:ext uri="{BB962C8B-B14F-4D97-AF65-F5344CB8AC3E}">
        <p14:creationId xmlns:p14="http://schemas.microsoft.com/office/powerpoint/2010/main" val="6389822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46</a:t>
            </a:fld>
            <a:endParaRPr lang="en-US"/>
          </a:p>
        </p:txBody>
      </p:sp>
    </p:spTree>
    <p:extLst>
      <p:ext uri="{BB962C8B-B14F-4D97-AF65-F5344CB8AC3E}">
        <p14:creationId xmlns:p14="http://schemas.microsoft.com/office/powerpoint/2010/main" val="41168501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47</a:t>
            </a:fld>
            <a:endParaRPr lang="en-US"/>
          </a:p>
        </p:txBody>
      </p:sp>
    </p:spTree>
    <p:extLst>
      <p:ext uri="{BB962C8B-B14F-4D97-AF65-F5344CB8AC3E}">
        <p14:creationId xmlns:p14="http://schemas.microsoft.com/office/powerpoint/2010/main" val="27833569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48</a:t>
            </a:fld>
            <a:endParaRPr lang="en-GB"/>
          </a:p>
        </p:txBody>
      </p:sp>
    </p:spTree>
    <p:extLst>
      <p:ext uri="{BB962C8B-B14F-4D97-AF65-F5344CB8AC3E}">
        <p14:creationId xmlns:p14="http://schemas.microsoft.com/office/powerpoint/2010/main" val="6389822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49</a:t>
            </a:fld>
            <a:endParaRPr lang="en-GB"/>
          </a:p>
        </p:txBody>
      </p:sp>
    </p:spTree>
    <p:extLst>
      <p:ext uri="{BB962C8B-B14F-4D97-AF65-F5344CB8AC3E}">
        <p14:creationId xmlns:p14="http://schemas.microsoft.com/office/powerpoint/2010/main" val="12687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960" eaLnBrk="0" hangingPunct="0">
              <a:defRPr sz="2400">
                <a:solidFill>
                  <a:schemeClr val="tx1"/>
                </a:solidFill>
                <a:latin typeface="Arial" pitchFamily="34" charset="0"/>
                <a:ea typeface="ＭＳ Ｐゴシック" pitchFamily="34" charset="-128"/>
              </a:defRPr>
            </a:lvl1pPr>
            <a:lvl2pPr marL="749868" indent="-288411" defTabSz="954960" eaLnBrk="0" hangingPunct="0">
              <a:defRPr sz="2400">
                <a:solidFill>
                  <a:schemeClr val="tx1"/>
                </a:solidFill>
                <a:latin typeface="Arial" pitchFamily="34" charset="0"/>
                <a:ea typeface="ＭＳ Ｐゴシック" pitchFamily="34" charset="-128"/>
              </a:defRPr>
            </a:lvl2pPr>
            <a:lvl3pPr marL="1153642" indent="-230729" defTabSz="954960" eaLnBrk="0" hangingPunct="0">
              <a:defRPr sz="2400">
                <a:solidFill>
                  <a:schemeClr val="tx1"/>
                </a:solidFill>
                <a:latin typeface="Arial" pitchFamily="34" charset="0"/>
                <a:ea typeface="ＭＳ Ｐゴシック" pitchFamily="34" charset="-128"/>
              </a:defRPr>
            </a:lvl3pPr>
            <a:lvl4pPr marL="1615100" indent="-230729" defTabSz="954960" eaLnBrk="0" hangingPunct="0">
              <a:defRPr sz="2400">
                <a:solidFill>
                  <a:schemeClr val="tx1"/>
                </a:solidFill>
                <a:latin typeface="Arial" pitchFamily="34" charset="0"/>
                <a:ea typeface="ＭＳ Ｐゴシック" pitchFamily="34" charset="-128"/>
              </a:defRPr>
            </a:lvl4pPr>
            <a:lvl5pPr marL="2076557" indent="-230729" defTabSz="954960" eaLnBrk="0" hangingPunct="0">
              <a:defRPr sz="2400">
                <a:solidFill>
                  <a:schemeClr val="tx1"/>
                </a:solidFill>
                <a:latin typeface="Arial" pitchFamily="34" charset="0"/>
                <a:ea typeface="ＭＳ Ｐゴシック" pitchFamily="34" charset="-128"/>
              </a:defRPr>
            </a:lvl5pPr>
            <a:lvl6pPr marL="2538013"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9469"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0927"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2383"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81C74AB-A734-44FE-8951-5241A66F5786}" type="slidenum">
              <a:rPr lang="en-GB" sz="1000"/>
              <a:pPr/>
              <a:t>5</a:t>
            </a:fld>
            <a:endParaRPr lang="en-GB" sz="10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50</a:t>
            </a:fld>
            <a:endParaRPr lang="en-GB"/>
          </a:p>
        </p:txBody>
      </p:sp>
    </p:spTree>
    <p:extLst>
      <p:ext uri="{BB962C8B-B14F-4D97-AF65-F5344CB8AC3E}">
        <p14:creationId xmlns:p14="http://schemas.microsoft.com/office/powerpoint/2010/main" val="1268717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51</a:t>
            </a:fld>
            <a:endParaRPr lang="en-GB"/>
          </a:p>
        </p:txBody>
      </p:sp>
    </p:spTree>
    <p:extLst>
      <p:ext uri="{BB962C8B-B14F-4D97-AF65-F5344CB8AC3E}">
        <p14:creationId xmlns:p14="http://schemas.microsoft.com/office/powerpoint/2010/main" val="42795257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52</a:t>
            </a:fld>
            <a:endParaRPr lang="en-GB"/>
          </a:p>
        </p:txBody>
      </p:sp>
    </p:spTree>
    <p:extLst>
      <p:ext uri="{BB962C8B-B14F-4D97-AF65-F5344CB8AC3E}">
        <p14:creationId xmlns:p14="http://schemas.microsoft.com/office/powerpoint/2010/main" val="18860192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53</a:t>
            </a:fld>
            <a:endParaRPr lang="en-GB"/>
          </a:p>
        </p:txBody>
      </p:sp>
    </p:spTree>
    <p:extLst>
      <p:ext uri="{BB962C8B-B14F-4D97-AF65-F5344CB8AC3E}">
        <p14:creationId xmlns:p14="http://schemas.microsoft.com/office/powerpoint/2010/main" val="18393640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54</a:t>
            </a:fld>
            <a:endParaRPr lang="en-GB"/>
          </a:p>
        </p:txBody>
      </p:sp>
    </p:spTree>
    <p:extLst>
      <p:ext uri="{BB962C8B-B14F-4D97-AF65-F5344CB8AC3E}">
        <p14:creationId xmlns:p14="http://schemas.microsoft.com/office/powerpoint/2010/main" val="9152807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55</a:t>
            </a:fld>
            <a:endParaRPr lang="en-GB"/>
          </a:p>
        </p:txBody>
      </p:sp>
    </p:spTree>
    <p:extLst>
      <p:ext uri="{BB962C8B-B14F-4D97-AF65-F5344CB8AC3E}">
        <p14:creationId xmlns:p14="http://schemas.microsoft.com/office/powerpoint/2010/main" val="33070841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56</a:t>
            </a:fld>
            <a:endParaRPr lang="en-GB"/>
          </a:p>
        </p:txBody>
      </p:sp>
    </p:spTree>
    <p:extLst>
      <p:ext uri="{BB962C8B-B14F-4D97-AF65-F5344CB8AC3E}">
        <p14:creationId xmlns:p14="http://schemas.microsoft.com/office/powerpoint/2010/main" val="6389822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57</a:t>
            </a:fld>
            <a:endParaRPr lang="en-GB"/>
          </a:p>
        </p:txBody>
      </p:sp>
    </p:spTree>
    <p:extLst>
      <p:ext uri="{BB962C8B-B14F-4D97-AF65-F5344CB8AC3E}">
        <p14:creationId xmlns:p14="http://schemas.microsoft.com/office/powerpoint/2010/main" val="17389828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746A910-5FE1-4BC3-9036-33075A7F509F}" type="slidenum">
              <a:rPr lang="en-GB"/>
              <a:pPr/>
              <a:t>58</a:t>
            </a:fld>
            <a:endParaRPr lang="en-GB"/>
          </a:p>
        </p:txBody>
      </p:sp>
      <p:sp>
        <p:nvSpPr>
          <p:cNvPr id="574466" name="Slide Image Placeholder 1"/>
          <p:cNvSpPr>
            <a:spLocks noGrp="1" noRot="1" noChangeAspect="1" noTextEdit="1"/>
          </p:cNvSpPr>
          <p:nvPr>
            <p:ph type="sldImg"/>
          </p:nvPr>
        </p:nvSpPr>
        <p:spPr>
          <a:ln/>
        </p:spPr>
      </p:sp>
      <p:sp>
        <p:nvSpPr>
          <p:cNvPr id="574467" name="Notes Placeholder 2"/>
          <p:cNvSpPr>
            <a:spLocks noGrp="1"/>
          </p:cNvSpPr>
          <p:nvPr>
            <p:ph type="body" idx="1"/>
          </p:nvPr>
        </p:nvSpPr>
        <p:spPr>
          <a:xfrm>
            <a:off x="681197" y="4722694"/>
            <a:ext cx="5449570" cy="447413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4468" name="Slide Number Placeholder 3"/>
          <p:cNvSpPr txBox="1">
            <a:spLocks noGrp="1"/>
          </p:cNvSpPr>
          <p:nvPr/>
        </p:nvSpPr>
        <p:spPr bwMode="auto">
          <a:xfrm>
            <a:off x="2832011" y="9277954"/>
            <a:ext cx="406826" cy="26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a:fld id="{2C40C738-B66E-4D77-997F-4F9F171F2AC6}" type="slidenum">
              <a:rPr lang="en-GB" sz="1200" b="0"/>
              <a:pPr algn="r"/>
              <a:t>58</a:t>
            </a:fld>
            <a:endParaRPr lang="en-GB" sz="1200" b="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59</a:t>
            </a:fld>
            <a:endParaRPr lang="en-GB"/>
          </a:p>
        </p:txBody>
      </p:sp>
    </p:spTree>
    <p:extLst>
      <p:ext uri="{BB962C8B-B14F-4D97-AF65-F5344CB8AC3E}">
        <p14:creationId xmlns:p14="http://schemas.microsoft.com/office/powerpoint/2010/main" val="173281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960" eaLnBrk="0" hangingPunct="0">
              <a:defRPr sz="2400">
                <a:solidFill>
                  <a:schemeClr val="tx1"/>
                </a:solidFill>
                <a:latin typeface="Arial" pitchFamily="34" charset="0"/>
                <a:ea typeface="ＭＳ Ｐゴシック" pitchFamily="34" charset="-128"/>
              </a:defRPr>
            </a:lvl1pPr>
            <a:lvl2pPr marL="749868" indent="-288411" defTabSz="954960" eaLnBrk="0" hangingPunct="0">
              <a:defRPr sz="2400">
                <a:solidFill>
                  <a:schemeClr val="tx1"/>
                </a:solidFill>
                <a:latin typeface="Arial" pitchFamily="34" charset="0"/>
                <a:ea typeface="ＭＳ Ｐゴシック" pitchFamily="34" charset="-128"/>
              </a:defRPr>
            </a:lvl2pPr>
            <a:lvl3pPr marL="1153642" indent="-230729" defTabSz="954960" eaLnBrk="0" hangingPunct="0">
              <a:defRPr sz="2400">
                <a:solidFill>
                  <a:schemeClr val="tx1"/>
                </a:solidFill>
                <a:latin typeface="Arial" pitchFamily="34" charset="0"/>
                <a:ea typeface="ＭＳ Ｐゴシック" pitchFamily="34" charset="-128"/>
              </a:defRPr>
            </a:lvl3pPr>
            <a:lvl4pPr marL="1615100" indent="-230729" defTabSz="954960" eaLnBrk="0" hangingPunct="0">
              <a:defRPr sz="2400">
                <a:solidFill>
                  <a:schemeClr val="tx1"/>
                </a:solidFill>
                <a:latin typeface="Arial" pitchFamily="34" charset="0"/>
                <a:ea typeface="ＭＳ Ｐゴシック" pitchFamily="34" charset="-128"/>
              </a:defRPr>
            </a:lvl4pPr>
            <a:lvl5pPr marL="2076557" indent="-230729" defTabSz="954960" eaLnBrk="0" hangingPunct="0">
              <a:defRPr sz="2400">
                <a:solidFill>
                  <a:schemeClr val="tx1"/>
                </a:solidFill>
                <a:latin typeface="Arial" pitchFamily="34" charset="0"/>
                <a:ea typeface="ＭＳ Ｐゴシック" pitchFamily="34" charset="-128"/>
              </a:defRPr>
            </a:lvl5pPr>
            <a:lvl6pPr marL="2538013"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9469"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0927"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2383"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81C74AB-A734-44FE-8951-5241A66F5786}" type="slidenum">
              <a:rPr lang="en-GB" sz="1000"/>
              <a:pPr/>
              <a:t>6</a:t>
            </a:fld>
            <a:endParaRPr lang="en-GB" sz="10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60</a:t>
            </a:fld>
            <a:endParaRPr lang="en-GB"/>
          </a:p>
        </p:txBody>
      </p:sp>
    </p:spTree>
    <p:extLst>
      <p:ext uri="{BB962C8B-B14F-4D97-AF65-F5344CB8AC3E}">
        <p14:creationId xmlns:p14="http://schemas.microsoft.com/office/powerpoint/2010/main" val="20732021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61</a:t>
            </a:fld>
            <a:endParaRPr lang="en-GB"/>
          </a:p>
        </p:txBody>
      </p:sp>
    </p:spTree>
    <p:extLst>
      <p:ext uri="{BB962C8B-B14F-4D97-AF65-F5344CB8AC3E}">
        <p14:creationId xmlns:p14="http://schemas.microsoft.com/office/powerpoint/2010/main" val="18977900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62</a:t>
            </a:fld>
            <a:endParaRPr lang="en-GB"/>
          </a:p>
        </p:txBody>
      </p:sp>
    </p:spTree>
    <p:extLst>
      <p:ext uri="{BB962C8B-B14F-4D97-AF65-F5344CB8AC3E}">
        <p14:creationId xmlns:p14="http://schemas.microsoft.com/office/powerpoint/2010/main" val="18792236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63</a:t>
            </a:fld>
            <a:endParaRPr lang="en-US"/>
          </a:p>
        </p:txBody>
      </p:sp>
    </p:spTree>
    <p:extLst>
      <p:ext uri="{BB962C8B-B14F-4D97-AF65-F5344CB8AC3E}">
        <p14:creationId xmlns:p14="http://schemas.microsoft.com/office/powerpoint/2010/main" val="37222766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64</a:t>
            </a:fld>
            <a:endParaRPr lang="en-GB"/>
          </a:p>
        </p:txBody>
      </p:sp>
    </p:spTree>
    <p:extLst>
      <p:ext uri="{BB962C8B-B14F-4D97-AF65-F5344CB8AC3E}">
        <p14:creationId xmlns:p14="http://schemas.microsoft.com/office/powerpoint/2010/main" val="1669054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7</a:t>
            </a:fld>
            <a:endParaRPr lang="en-GB"/>
          </a:p>
        </p:txBody>
      </p:sp>
    </p:spTree>
    <p:extLst>
      <p:ext uri="{BB962C8B-B14F-4D97-AF65-F5344CB8AC3E}">
        <p14:creationId xmlns:p14="http://schemas.microsoft.com/office/powerpoint/2010/main" val="2732246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8</a:t>
            </a:fld>
            <a:endParaRPr lang="en-GB"/>
          </a:p>
        </p:txBody>
      </p:sp>
    </p:spTree>
    <p:extLst>
      <p:ext uri="{BB962C8B-B14F-4D97-AF65-F5344CB8AC3E}">
        <p14:creationId xmlns:p14="http://schemas.microsoft.com/office/powerpoint/2010/main" val="1361744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9</a:t>
            </a:fld>
            <a:endParaRPr lang="en-GB"/>
          </a:p>
        </p:txBody>
      </p:sp>
    </p:spTree>
    <p:extLst>
      <p:ext uri="{BB962C8B-B14F-4D97-AF65-F5344CB8AC3E}">
        <p14:creationId xmlns:p14="http://schemas.microsoft.com/office/powerpoint/2010/main" val="397653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2752" y="2130425"/>
            <a:ext cx="7145448"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8"/>
          <p:cNvSpPr>
            <a:spLocks noGrp="1" noChangeArrowheads="1"/>
          </p:cNvSpPr>
          <p:nvPr>
            <p:ph type="sldNum" sz="quarter" idx="10"/>
          </p:nvPr>
        </p:nvSpPr>
        <p:spPr>
          <a:ln/>
        </p:spPr>
        <p:txBody>
          <a:bodyPr/>
          <a:lstStyle>
            <a:lvl1pPr>
              <a:defRPr/>
            </a:lvl1pPr>
          </a:lstStyle>
          <a:p>
            <a:pPr>
              <a:defRPr/>
            </a:pPr>
            <a:fld id="{7890FCE6-20BC-D84B-8CD3-5D0C38E174F7}" type="slidenum">
              <a:rPr lang="en-US"/>
              <a:pPr>
                <a:defRPr/>
              </a:pPr>
              <a:t>‹#›</a:t>
            </a:fld>
            <a:endParaRPr lang="en-US"/>
          </a:p>
        </p:txBody>
      </p:sp>
    </p:spTree>
    <p:extLst>
      <p:ext uri="{BB962C8B-B14F-4D97-AF65-F5344CB8AC3E}">
        <p14:creationId xmlns:p14="http://schemas.microsoft.com/office/powerpoint/2010/main" val="28485445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4198" y="168730"/>
            <a:ext cx="7772400" cy="716642"/>
          </a:xfrm>
        </p:spPr>
        <p:txBody>
          <a:bodyPr anchor="t"/>
          <a:lstStyle>
            <a:lvl1pPr algn="l">
              <a:defRPr sz="4000" b="1" cap="none" baseline="0"/>
            </a:lvl1pPr>
          </a:lstStyle>
          <a:p>
            <a:r>
              <a:rPr lang="en-US" dirty="0" smtClean="0"/>
              <a:t>Click to edit Master title style</a:t>
            </a:r>
            <a:endParaRPr lang="en-GB" dirty="0"/>
          </a:p>
        </p:txBody>
      </p:sp>
      <p:sp>
        <p:nvSpPr>
          <p:cNvPr id="3" name="Text Placeholder 2"/>
          <p:cNvSpPr>
            <a:spLocks noGrp="1"/>
          </p:cNvSpPr>
          <p:nvPr>
            <p:ph type="body" idx="1"/>
          </p:nvPr>
        </p:nvSpPr>
        <p:spPr>
          <a:xfrm>
            <a:off x="1157742" y="1204686"/>
            <a:ext cx="7772400" cy="5007429"/>
          </a:xfrm>
        </p:spPr>
        <p:txBody>
          <a:bodyPr/>
          <a:lstStyle>
            <a:lvl1pPr marL="0" indent="0">
              <a:spcBef>
                <a:spcPts val="0"/>
              </a:spcBef>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F03B8294-793F-C24F-AF62-A2180A3A15AC}" type="slidenum">
              <a:rPr lang="en-US"/>
              <a:pPr>
                <a:defRPr/>
              </a:pPr>
              <a:t>‹#›</a:t>
            </a:fld>
            <a:endParaRPr lang="en-US"/>
          </a:p>
        </p:txBody>
      </p:sp>
      <p:sp>
        <p:nvSpPr>
          <p:cNvPr id="5" name="Rectangle 4"/>
          <p:cNvSpPr/>
          <p:nvPr userDrawn="1"/>
        </p:nvSpPr>
        <p:spPr>
          <a:xfrm>
            <a:off x="334758" y="0"/>
            <a:ext cx="697337" cy="5739896"/>
          </a:xfrm>
          <a:prstGeom prst="rect">
            <a:avLst/>
          </a:prstGeom>
          <a:solidFill>
            <a:srgbClr val="005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4758" y="5739896"/>
            <a:ext cx="697337" cy="1118103"/>
          </a:xfrm>
          <a:prstGeom prst="rect">
            <a:avLst/>
          </a:prstGeom>
        </p:spPr>
      </p:pic>
    </p:spTree>
    <p:extLst>
      <p:ext uri="{BB962C8B-B14F-4D97-AF65-F5344CB8AC3E}">
        <p14:creationId xmlns:p14="http://schemas.microsoft.com/office/powerpoint/2010/main" val="1223294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7"/>
          <p:cNvSpPr>
            <a:spLocks noGrp="1" noChangeArrowheads="1"/>
          </p:cNvSpPr>
          <p:nvPr>
            <p:ph type="sldNum" sz="quarter" idx="10"/>
          </p:nvPr>
        </p:nvSpPr>
        <p:spPr>
          <a:ln/>
        </p:spPr>
        <p:txBody>
          <a:bodyPr/>
          <a:lstStyle>
            <a:lvl1pPr>
              <a:defRPr/>
            </a:lvl1pPr>
          </a:lstStyle>
          <a:p>
            <a:pPr>
              <a:defRPr/>
            </a:pPr>
            <a:fld id="{91918276-C72B-4A40-9044-606A4195A3C7}" type="slidenum">
              <a:rPr lang="en-US" altLang="en-US"/>
              <a:pPr>
                <a:defRPr/>
              </a:pPr>
              <a:t>‹#›</a:t>
            </a:fld>
            <a:endParaRPr lang="en-US" altLang="en-US"/>
          </a:p>
        </p:txBody>
      </p:sp>
      <p:sp>
        <p:nvSpPr>
          <p:cNvPr id="5" name="Rectangle 4"/>
          <p:cNvSpPr/>
          <p:nvPr userDrawn="1"/>
        </p:nvSpPr>
        <p:spPr>
          <a:xfrm>
            <a:off x="1086416" y="6482281"/>
            <a:ext cx="8057584" cy="37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302419" y="-1"/>
            <a:ext cx="729675" cy="5631255"/>
          </a:xfrm>
          <a:prstGeom prst="rect">
            <a:avLst/>
          </a:prstGeom>
          <a:solidFill>
            <a:srgbClr val="005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3924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436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260350"/>
            <a:ext cx="76327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Heading</a:t>
            </a:r>
          </a:p>
        </p:txBody>
      </p:sp>
      <p:sp>
        <p:nvSpPr>
          <p:cNvPr id="1027" name="Rectangle 3"/>
          <p:cNvSpPr>
            <a:spLocks noGrp="1" noChangeArrowheads="1"/>
          </p:cNvSpPr>
          <p:nvPr>
            <p:ph type="body" idx="1"/>
          </p:nvPr>
        </p:nvSpPr>
        <p:spPr bwMode="auto">
          <a:xfrm>
            <a:off x="1187450" y="1196975"/>
            <a:ext cx="76327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Text Box 25"/>
          <p:cNvSpPr txBox="1">
            <a:spLocks noChangeArrowheads="1"/>
          </p:cNvSpPr>
          <p:nvPr/>
        </p:nvSpPr>
        <p:spPr bwMode="auto">
          <a:xfrm>
            <a:off x="1187450" y="6407150"/>
            <a:ext cx="7632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7534275" algn="r"/>
              </a:tabLst>
              <a:defRPr sz="2400">
                <a:solidFill>
                  <a:schemeClr val="tx1"/>
                </a:solidFill>
                <a:latin typeface="Arial" charset="0"/>
              </a:defRPr>
            </a:lvl1pPr>
            <a:lvl2pPr marL="742950" indent="-285750" eaLnBrk="0" hangingPunct="0">
              <a:tabLst>
                <a:tab pos="7534275" algn="r"/>
              </a:tabLst>
              <a:defRPr sz="2400">
                <a:solidFill>
                  <a:schemeClr val="tx1"/>
                </a:solidFill>
                <a:latin typeface="Arial" charset="0"/>
              </a:defRPr>
            </a:lvl2pPr>
            <a:lvl3pPr marL="1143000" indent="-228600" eaLnBrk="0" hangingPunct="0">
              <a:tabLst>
                <a:tab pos="7534275" algn="r"/>
              </a:tabLst>
              <a:defRPr sz="2400">
                <a:solidFill>
                  <a:schemeClr val="tx1"/>
                </a:solidFill>
                <a:latin typeface="Arial" charset="0"/>
              </a:defRPr>
            </a:lvl3pPr>
            <a:lvl4pPr marL="1600200" indent="-228600" eaLnBrk="0" hangingPunct="0">
              <a:tabLst>
                <a:tab pos="7534275" algn="r"/>
              </a:tabLst>
              <a:defRPr sz="2400">
                <a:solidFill>
                  <a:schemeClr val="tx1"/>
                </a:solidFill>
                <a:latin typeface="Arial" charset="0"/>
              </a:defRPr>
            </a:lvl4pPr>
            <a:lvl5pPr marL="2057400" indent="-228600" eaLnBrk="0" hangingPunct="0">
              <a:tabLst>
                <a:tab pos="7534275" algn="r"/>
              </a:tabLst>
              <a:defRPr sz="2400">
                <a:solidFill>
                  <a:schemeClr val="tx1"/>
                </a:solidFill>
                <a:latin typeface="Arial" charset="0"/>
              </a:defRPr>
            </a:lvl5pPr>
            <a:lvl6pPr marL="2514600" indent="-228600" eaLnBrk="0" fontAlgn="base" hangingPunct="0">
              <a:spcBef>
                <a:spcPct val="0"/>
              </a:spcBef>
              <a:spcAft>
                <a:spcPct val="0"/>
              </a:spcAft>
              <a:tabLst>
                <a:tab pos="7534275" algn="r"/>
              </a:tabLst>
              <a:defRPr sz="2400">
                <a:solidFill>
                  <a:schemeClr val="tx1"/>
                </a:solidFill>
                <a:latin typeface="Arial" charset="0"/>
              </a:defRPr>
            </a:lvl6pPr>
            <a:lvl7pPr marL="2971800" indent="-228600" eaLnBrk="0" fontAlgn="base" hangingPunct="0">
              <a:spcBef>
                <a:spcPct val="0"/>
              </a:spcBef>
              <a:spcAft>
                <a:spcPct val="0"/>
              </a:spcAft>
              <a:tabLst>
                <a:tab pos="7534275" algn="r"/>
              </a:tabLst>
              <a:defRPr sz="2400">
                <a:solidFill>
                  <a:schemeClr val="tx1"/>
                </a:solidFill>
                <a:latin typeface="Arial" charset="0"/>
              </a:defRPr>
            </a:lvl7pPr>
            <a:lvl8pPr marL="3429000" indent="-228600" eaLnBrk="0" fontAlgn="base" hangingPunct="0">
              <a:spcBef>
                <a:spcPct val="0"/>
              </a:spcBef>
              <a:spcAft>
                <a:spcPct val="0"/>
              </a:spcAft>
              <a:tabLst>
                <a:tab pos="7534275" algn="r"/>
              </a:tabLst>
              <a:defRPr sz="2400">
                <a:solidFill>
                  <a:schemeClr val="tx1"/>
                </a:solidFill>
                <a:latin typeface="Arial" charset="0"/>
              </a:defRPr>
            </a:lvl8pPr>
            <a:lvl9pPr marL="3886200" indent="-228600" eaLnBrk="0" fontAlgn="base" hangingPunct="0">
              <a:spcBef>
                <a:spcPct val="0"/>
              </a:spcBef>
              <a:spcAft>
                <a:spcPct val="0"/>
              </a:spcAft>
              <a:tabLst>
                <a:tab pos="7534275" algn="r"/>
              </a:tabLst>
              <a:defRPr sz="2400">
                <a:solidFill>
                  <a:schemeClr val="tx1"/>
                </a:solidFill>
                <a:latin typeface="Arial" charset="0"/>
              </a:defRPr>
            </a:lvl9pPr>
          </a:lstStyle>
          <a:p>
            <a:pPr eaLnBrk="1" hangingPunct="1">
              <a:defRPr/>
            </a:pPr>
            <a:r>
              <a:rPr lang="en-GB" sz="1400" smtClean="0">
                <a:ea typeface="+mn-ea"/>
                <a:cs typeface="+mn-cs"/>
              </a:rPr>
              <a:t>A centre of expertise in digital information management	</a:t>
            </a:r>
            <a:r>
              <a:rPr lang="en-GB" sz="1400" b="1" smtClean="0">
                <a:solidFill>
                  <a:srgbClr val="0066CC"/>
                </a:solidFill>
                <a:ea typeface="+mn-ea"/>
                <a:cs typeface="+mn-cs"/>
              </a:rPr>
              <a:t>www.ukoln.ac.uk </a:t>
            </a:r>
          </a:p>
        </p:txBody>
      </p:sp>
      <p:sp>
        <p:nvSpPr>
          <p:cNvPr id="1052" name="Rectangle 28"/>
          <p:cNvSpPr>
            <a:spLocks noGrp="1" noChangeArrowheads="1"/>
          </p:cNvSpPr>
          <p:nvPr>
            <p:ph type="sldNum" sz="quarter" idx="4"/>
          </p:nvPr>
        </p:nvSpPr>
        <p:spPr bwMode="auto">
          <a:xfrm>
            <a:off x="0" y="6616700"/>
            <a:ext cx="360363"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smtClean="0">
                <a:cs typeface="+mn-cs"/>
              </a:defRPr>
            </a:lvl1pPr>
          </a:lstStyle>
          <a:p>
            <a:pPr>
              <a:defRPr/>
            </a:pPr>
            <a:fld id="{B1329BEF-11A0-7147-983C-1BFC36A85341}" type="slidenum">
              <a:rPr lang="en-US"/>
              <a:pPr>
                <a:defRPr/>
              </a:pPr>
              <a:t>‹#›</a:t>
            </a:fld>
            <a:endParaRPr lang="en-US"/>
          </a:p>
        </p:txBody>
      </p:sp>
      <p:pic>
        <p:nvPicPr>
          <p:cNvPr id="1031" name="Picture 29" descr="UKOLN 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4800" y="5661025"/>
            <a:ext cx="7191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304800" y="0"/>
            <a:ext cx="727295" cy="5661025"/>
          </a:xfrm>
          <a:prstGeom prst="rect">
            <a:avLst/>
          </a:prstGeom>
          <a:solidFill>
            <a:srgbClr val="005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95" r:id="rId3"/>
    <p:sldLayoutId id="2147483696"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4400" b="1">
          <a:solidFill>
            <a:srgbClr val="23238F"/>
          </a:solidFill>
          <a:latin typeface="+mj-lt"/>
          <a:ea typeface="ＭＳ Ｐゴシック" charset="0"/>
          <a:cs typeface="ＭＳ Ｐゴシック" charset="0"/>
        </a:defRPr>
      </a:lvl1pPr>
      <a:lvl2pPr algn="l" rtl="0" eaLnBrk="0" fontAlgn="base" hangingPunct="0">
        <a:spcBef>
          <a:spcPct val="0"/>
        </a:spcBef>
        <a:spcAft>
          <a:spcPct val="0"/>
        </a:spcAft>
        <a:defRPr sz="4400" b="1">
          <a:solidFill>
            <a:srgbClr val="23238F"/>
          </a:solidFill>
          <a:latin typeface="Arial" charset="0"/>
          <a:ea typeface="ＭＳ Ｐゴシック" charset="0"/>
          <a:cs typeface="ＭＳ Ｐゴシック" charset="0"/>
        </a:defRPr>
      </a:lvl2pPr>
      <a:lvl3pPr algn="l" rtl="0" eaLnBrk="0" fontAlgn="base" hangingPunct="0">
        <a:spcBef>
          <a:spcPct val="0"/>
        </a:spcBef>
        <a:spcAft>
          <a:spcPct val="0"/>
        </a:spcAft>
        <a:defRPr sz="4400" b="1">
          <a:solidFill>
            <a:srgbClr val="23238F"/>
          </a:solidFill>
          <a:latin typeface="Arial" charset="0"/>
          <a:ea typeface="ＭＳ Ｐゴシック" charset="0"/>
          <a:cs typeface="ＭＳ Ｐゴシック" charset="0"/>
        </a:defRPr>
      </a:lvl3pPr>
      <a:lvl4pPr algn="l" rtl="0" eaLnBrk="0" fontAlgn="base" hangingPunct="0">
        <a:spcBef>
          <a:spcPct val="0"/>
        </a:spcBef>
        <a:spcAft>
          <a:spcPct val="0"/>
        </a:spcAft>
        <a:defRPr sz="4400" b="1">
          <a:solidFill>
            <a:srgbClr val="23238F"/>
          </a:solidFill>
          <a:latin typeface="Arial" charset="0"/>
          <a:ea typeface="ＭＳ Ｐゴシック" charset="0"/>
          <a:cs typeface="ＭＳ Ｐゴシック" charset="0"/>
        </a:defRPr>
      </a:lvl4pPr>
      <a:lvl5pPr algn="l" rtl="0" eaLnBrk="0" fontAlgn="base" hangingPunct="0">
        <a:spcBef>
          <a:spcPct val="0"/>
        </a:spcBef>
        <a:spcAft>
          <a:spcPct val="0"/>
        </a:spcAft>
        <a:defRPr sz="4400" b="1">
          <a:solidFill>
            <a:srgbClr val="23238F"/>
          </a:solidFill>
          <a:latin typeface="Arial" charset="0"/>
          <a:ea typeface="ＭＳ Ｐゴシック" charset="0"/>
          <a:cs typeface="ＭＳ Ｐゴシック" charset="0"/>
        </a:defRPr>
      </a:lvl5pPr>
      <a:lvl6pPr marL="457200" algn="l" rtl="0" fontAlgn="base">
        <a:spcBef>
          <a:spcPct val="0"/>
        </a:spcBef>
        <a:spcAft>
          <a:spcPct val="0"/>
        </a:spcAft>
        <a:defRPr sz="4400" b="1">
          <a:solidFill>
            <a:srgbClr val="23238F"/>
          </a:solidFill>
          <a:latin typeface="Arial" charset="0"/>
        </a:defRPr>
      </a:lvl6pPr>
      <a:lvl7pPr marL="914400" algn="l" rtl="0" fontAlgn="base">
        <a:spcBef>
          <a:spcPct val="0"/>
        </a:spcBef>
        <a:spcAft>
          <a:spcPct val="0"/>
        </a:spcAft>
        <a:defRPr sz="4400" b="1">
          <a:solidFill>
            <a:srgbClr val="23238F"/>
          </a:solidFill>
          <a:latin typeface="Arial" charset="0"/>
        </a:defRPr>
      </a:lvl7pPr>
      <a:lvl8pPr marL="1371600" algn="l" rtl="0" fontAlgn="base">
        <a:spcBef>
          <a:spcPct val="0"/>
        </a:spcBef>
        <a:spcAft>
          <a:spcPct val="0"/>
        </a:spcAft>
        <a:defRPr sz="4400" b="1">
          <a:solidFill>
            <a:srgbClr val="23238F"/>
          </a:solidFill>
          <a:latin typeface="Arial" charset="0"/>
        </a:defRPr>
      </a:lvl8pPr>
      <a:lvl9pPr marL="1828800" algn="l" rtl="0" fontAlgn="base">
        <a:spcBef>
          <a:spcPct val="0"/>
        </a:spcBef>
        <a:spcAft>
          <a:spcPct val="0"/>
        </a:spcAft>
        <a:defRPr sz="4400" b="1">
          <a:solidFill>
            <a:srgbClr val="23238F"/>
          </a:solidFill>
          <a:latin typeface="Arial" charset="0"/>
        </a:defRPr>
      </a:lvl9pPr>
    </p:titleStyle>
    <p:bodyStyle>
      <a:lvl1pPr marL="342900" indent="-342900" algn="l" rtl="0" eaLnBrk="0" fontAlgn="base" hangingPunct="0">
        <a:spcBef>
          <a:spcPct val="20000"/>
        </a:spcBef>
        <a:spcAft>
          <a:spcPct val="0"/>
        </a:spcAft>
        <a:buClr>
          <a:srgbClr val="8888E2"/>
        </a:buCl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8888E2"/>
        </a:buClr>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8888E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8888E2"/>
        </a:buClr>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8888E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rgbClr val="8888E2"/>
        </a:buClr>
        <a:buChar char="»"/>
        <a:defRPr sz="2000">
          <a:solidFill>
            <a:schemeClr val="tx1"/>
          </a:solidFill>
          <a:latin typeface="+mn-lt"/>
        </a:defRPr>
      </a:lvl6pPr>
      <a:lvl7pPr marL="2971800" indent="-228600" algn="l" rtl="0" fontAlgn="base">
        <a:spcBef>
          <a:spcPct val="20000"/>
        </a:spcBef>
        <a:spcAft>
          <a:spcPct val="0"/>
        </a:spcAft>
        <a:buClr>
          <a:srgbClr val="8888E2"/>
        </a:buClr>
        <a:buChar char="»"/>
        <a:defRPr sz="2000">
          <a:solidFill>
            <a:schemeClr val="tx1"/>
          </a:solidFill>
          <a:latin typeface="+mn-lt"/>
        </a:defRPr>
      </a:lvl7pPr>
      <a:lvl8pPr marL="3429000" indent="-228600" algn="l" rtl="0" fontAlgn="base">
        <a:spcBef>
          <a:spcPct val="20000"/>
        </a:spcBef>
        <a:spcAft>
          <a:spcPct val="0"/>
        </a:spcAft>
        <a:buClr>
          <a:srgbClr val="8888E2"/>
        </a:buClr>
        <a:buChar char="»"/>
        <a:defRPr sz="2000">
          <a:solidFill>
            <a:schemeClr val="tx1"/>
          </a:solidFill>
          <a:latin typeface="+mn-lt"/>
        </a:defRPr>
      </a:lvl8pPr>
      <a:lvl9pPr marL="3886200" indent="-228600" algn="l" rtl="0" fontAlgn="base">
        <a:spcBef>
          <a:spcPct val="20000"/>
        </a:spcBef>
        <a:spcAft>
          <a:spcPct val="0"/>
        </a:spcAft>
        <a:buClr>
          <a:srgbClr val="8888E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ukwebfocus.wordpress.com/2012/04/13/are-you-a-marxist-in-your-research/"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opus.bath.ac.uk/view/person_id/588.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opus.bath.ac.uk/cgi/irstats.cgi?page=get_view2&amp;divisionss=dummy&amp;research_centress=dummy&amp;subjectss=dummy&amp;IRS_epchoice=creators_name&amp;creators_names=creators_name_28b1f609f6ea5c7ccddf6aed2d130969&amp;eprint=&amp;period=-3m&amp;IRS_datechoice=range&amp;start_day=1&amp;start_month=1&amp;start_year=2005&amp;end_day=31&amp;end_month=12&amp;end_year=2012&amp;view=AllItemsTab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opus.bath.ac.uk/cgi/irstats.cgi?page=get_view2&amp;IRS_epchoice=All&amp;divisionss=dummy&amp;research_centress=dummy&amp;subjectss=dummy&amp;creators_names=creators_name_28b1f609f6ea5c7ccddf6aed2d130969&amp;eprint=&amp;period=-3m&amp;IRS_datechoice=range&amp;start_day=1&amp;start_month=1&amp;start_year=2005&amp;end_day=31&amp;end_month=12&amp;end_year=2012&amp;view=TopTenAuthorsTable" TargetMode="External"/><Relationship Id="rId5" Type="http://schemas.openxmlformats.org/officeDocument/2006/relationships/image" Target="../media/image33.png"/><Relationship Id="rId4" Type="http://schemas.openxmlformats.org/officeDocument/2006/relationships/hyperlink" Target="http://opus.bath.ac.uk/1126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ukwebfocus.wordpress.com/2012/09/06/if-a-tree-falls-in-a-forest-2/" TargetMode="External"/><Relationship Id="rId5" Type="http://schemas.openxmlformats.org/officeDocument/2006/relationships/hyperlink" Target="http://opus.bath.ac.uk/11263/" TargetMode="Externa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opus.bath.ac.uk/15260/"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opus.bath.ac.uk/cgi/irstats.cgi?page=get_view2&amp;divisionss=dummy&amp;research_centress=dummy&amp;subjectss=dummy&amp;IRS_epchoice=creators_name&amp;creators_names=creators_name_28b1f609f6ea5c7ccddf6aed2d130969&amp;eprint=&amp;period=-3m&amp;IRS_datechoice=range&amp;start_day=1&amp;start_month=6&amp;start_year=2009&amp;end_day=31&amp;end_month=12&amp;end_year=2012&amp;view=MonthlyDownloadsGraph" TargetMode="External"/><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ukoln.ac.uk/web-focus/events/seminars/dundee-2012/" TargetMode="External"/><Relationship Id="rId7" Type="http://schemas.openxmlformats.org/officeDocument/2006/relationships/hyperlink" Target="http://www.ukoln.ac.uk/web-focus/events/resources/standard/cc-licenc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creativecommons.org/licenses/by-nc/2.0/uk/"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opus.bath.ac.uk/2919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slideshare.net/sloandr/w4a12-coopersloankellylewthwait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opus.bath.ac.uk/cgi/irstats.cgi?page=get_view2&amp;IRS_epchoice=All&amp;divisionss=dummy&amp;research_centress=dummy&amp;subjectss=dummy&amp;creators_names=dummy&amp;eprint=&amp;period=-3m&amp;IRS_datechoice=range&amp;start_day=1&amp;start_month=1&amp;start_year=2012&amp;end_day=31&amp;end_month=12&amp;end_year=2012&amp;view=AllItemsTabl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topsy.com/s?q="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topsy.com/www.slideshare.net/sloandr/w4a12-coopersloankellylewthwait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blog.openwetware.org/scienceintheopen/2009/06/30/some-slides-for-granting-permissions-or-not-in-presentations/" TargetMode="Externa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hyperlink" Target="http://www.slideshare.net/CameronNeylon/permission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topsy.com/opus.bath.ac.uk/2919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opus.bath.ac.uk/cgi/irstats.cgi?IRS_epchoice=EPrint&amp;page=dashboard&amp;eprint=29190"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opus.bath.ac.uk/view/person_id/588.date.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linkedin.com/profile/view?id=6223824"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hyperlink" Target="http://bath.academia.edu/BrianKelly/Papers" TargetMode="External"/><Relationship Id="rId7" Type="http://schemas.openxmlformats.org/officeDocument/2006/relationships/hyperlink" Target="http://bath.academia.edu/BrianKell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ukoln.ac.uk/web-focus/paper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ukwebfocus.wordpress.com/paper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ukwebfocus.wordpress.com/papers/forcing-standardization-or-accommodating-diversity-a-framework-for-applying-the-wcag-in-the-real-world/"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opus.bath.ac.uk/30226/"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opus.bath.ac.uk/28713/" TargetMode="Externa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ukwebfocus.wordpress.com/2012/08/29/majesticseo-analysis-of-russell-group-university-repositories/" TargetMode="External"/><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ukwebfocus.wordpress.com/2012/08/17/celebrating-10000-followers-social-media-is-about-nodes-and-connections/" TargetMode="External"/><Relationship Id="rId7"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ukwebfocus.wordpress.com/2012/09/04/findings-of-a-survey-on-tweetchats/" TargetMode="External"/><Relationship Id="rId5" Type="http://schemas.openxmlformats.org/officeDocument/2006/relationships/hyperlink" Target="https://ukwebfocus.wordpress.com/2012/08/21/uklibchat-ecrchat-phdchat-and-other-tweetchats/" TargetMode="External"/><Relationship Id="rId4" Type="http://schemas.openxmlformats.org/officeDocument/2006/relationships/hyperlink" Target="http://www.hashtracking.com/fast-report/?hashtag=phdchat"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hyperlink" Target="http://ukwebfocus.wordpress.com/2012/08/02/over-one-million-likes-of-facebook-pages-for-the-24-russell-group-universities/"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hyperlink" Target="http://ukwebfocus.wordpress.com/2012/05/22/survey-of-institutional-use-of-facebook/" TargetMode="External"/><Relationship Id="rId5" Type="http://schemas.openxmlformats.org/officeDocument/2006/relationships/image" Target="../media/image74.png"/><Relationship Id="rId4" Type="http://schemas.openxmlformats.org/officeDocument/2006/relationships/hyperlink" Target="http://ukwebfocus.wordpress.com/2010/10/08/planet-facebook-becomes-less-of-a-walled-garden/"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hyperlink" Target="http://ukwebfocus.wordpress.com/2011/01/14/institutional-use-of-twitter-by-russell-group-universitie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hyperlink" Target="http://ukwebfocus.wordpress.com/2011/06/28/social-analytics-for-russell-group-university-twitter-accounts/" TargetMode="External"/><Relationship Id="rId5" Type="http://schemas.openxmlformats.org/officeDocument/2006/relationships/image" Target="../media/image77.png"/><Relationship Id="rId4" Type="http://schemas.openxmlformats.org/officeDocument/2006/relationships/hyperlink" Target="http://ukwebfocus.wordpress.com/2012/08/03/social-analytics-for-institutional-twitter-accounts-provided-by-the-24-russell-group-universitie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hyperlink" Target="http://ukwebfocus.wordpress.com/2010/10/18/how-is-the-uk-he-sector-using-youtube/"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en.wikipedia.org/wiki/Amplified_conference"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80.png"/><Relationship Id="rId7" Type="http://schemas.openxmlformats.org/officeDocument/2006/relationships/image" Target="../media/image82.pn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hyperlink" Target="http://ukwebfocus.wordpress.com/2010/08/20/escaping-the-constraints-of-space-and-time/" TargetMode="External"/><Relationship Id="rId4" Type="http://schemas.openxmlformats.org/officeDocument/2006/relationships/hyperlink" Target="http://paulstallard.wordpress.com/2008/11/18/website-tardis/" TargetMode="External"/><Relationship Id="rId9" Type="http://schemas.openxmlformats.org/officeDocument/2006/relationships/hyperlink" Target="http://iwmw.ukoln.ac.uk/iwmw2010/talks/sexton/"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ukwebfocus.wordpress.com/2012/11/02/sharing-or-over-sharing-at-ili2012/" TargetMode="External"/><Relationship Id="rId4" Type="http://schemas.openxmlformats.org/officeDocument/2006/relationships/image" Target="../media/image86.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ukwebfocus.wordpress.com/2012/08/20/are-you-a-roundhead-or-a-cavalier-in-your-views-on-social-media/"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a:r>
              <a:rPr lang="en-GB" dirty="0"/>
              <a:t>Being a </a:t>
            </a:r>
            <a:r>
              <a:rPr lang="en-GB" dirty="0" smtClean="0"/>
              <a:t>‘</a:t>
            </a:r>
            <a:r>
              <a:rPr lang="en-GB" dirty="0"/>
              <a:t>Connected Educator’: the Role of Social Media </a:t>
            </a:r>
            <a:r>
              <a:rPr lang="en-GB" dirty="0" smtClean="0"/>
              <a:t/>
            </a:r>
            <a:br>
              <a:rPr lang="en-GB" dirty="0" smtClean="0"/>
            </a:br>
            <a:r>
              <a:rPr lang="en-GB" dirty="0" smtClean="0"/>
              <a:t>in </a:t>
            </a:r>
            <a:r>
              <a:rPr lang="en-GB" dirty="0"/>
              <a:t>Facilitating Collaboration and Enhancing </a:t>
            </a:r>
            <a:r>
              <a:rPr lang="en-GB" dirty="0" smtClean="0"/>
              <a:t>Impact</a:t>
            </a:r>
            <a:endParaRPr lang="en-GB" b="1" dirty="0">
              <a:solidFill>
                <a:schemeClr val="bg1"/>
              </a:solidFill>
            </a:endParaRPr>
          </a:p>
        </p:txBody>
      </p:sp>
      <p:sp>
        <p:nvSpPr>
          <p:cNvPr id="2" name="Title 1"/>
          <p:cNvSpPr>
            <a:spLocks noGrp="1"/>
          </p:cNvSpPr>
          <p:nvPr>
            <p:ph type="title"/>
          </p:nvPr>
        </p:nvSpPr>
        <p:spPr>
          <a:xfrm>
            <a:off x="223736" y="168730"/>
            <a:ext cx="8715983" cy="852674"/>
          </a:xfrm>
          <a:solidFill>
            <a:schemeClr val="tx1"/>
          </a:solidFill>
        </p:spPr>
        <p:txBody>
          <a:bodyPr/>
          <a:lstStyle/>
          <a:p>
            <a:pPr marL="84138"/>
            <a:r>
              <a:rPr lang="en-GB" sz="2400" dirty="0">
                <a:solidFill>
                  <a:schemeClr val="bg1"/>
                </a:solidFill>
              </a:rPr>
              <a:t>Being a 'connected educator': the Role of Social Media </a:t>
            </a:r>
            <a:r>
              <a:rPr lang="en-GB" sz="2400" dirty="0" smtClean="0">
                <a:solidFill>
                  <a:schemeClr val="bg1"/>
                </a:solidFill>
              </a:rPr>
              <a:t>in </a:t>
            </a:r>
            <a:r>
              <a:rPr lang="en-GB" sz="2400" dirty="0">
                <a:solidFill>
                  <a:schemeClr val="bg1"/>
                </a:solidFill>
              </a:rPr>
              <a:t>Facilitating Collaboration and Enhancing Impact</a:t>
            </a:r>
          </a:p>
        </p:txBody>
      </p:sp>
      <p:sp>
        <p:nvSpPr>
          <p:cNvPr id="3" name="Text Placeholder 2"/>
          <p:cNvSpPr>
            <a:spLocks noGrp="1"/>
          </p:cNvSpPr>
          <p:nvPr>
            <p:ph type="body" idx="1"/>
          </p:nvPr>
        </p:nvSpPr>
        <p:spPr>
          <a:xfrm>
            <a:off x="183313" y="5702819"/>
            <a:ext cx="7237228" cy="937314"/>
          </a:xfrm>
        </p:spPr>
        <p:txBody>
          <a:bodyPr/>
          <a:lstStyle/>
          <a:p>
            <a:r>
              <a:rPr lang="en-GB" sz="2400" dirty="0" smtClean="0">
                <a:solidFill>
                  <a:schemeClr val="bg1"/>
                </a:solidFill>
              </a:rPr>
              <a:t>Presentation by Brian Kelly, UKOLN at the University of Dundee</a:t>
            </a:r>
            <a:endParaRPr lang="en-GB" sz="2400" dirty="0">
              <a:solidFill>
                <a:schemeClr val="bg1"/>
              </a:solidFill>
            </a:endParaRP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a:t>
            </a:fld>
            <a:endParaRPr lang="en-US"/>
          </a:p>
        </p:txBody>
      </p:sp>
      <p:sp>
        <p:nvSpPr>
          <p:cNvPr id="11" name="TextBox 10"/>
          <p:cNvSpPr txBox="1"/>
          <p:nvPr/>
        </p:nvSpPr>
        <p:spPr>
          <a:xfrm>
            <a:off x="7002838" y="3461780"/>
            <a:ext cx="1967975" cy="338554"/>
          </a:xfrm>
          <a:prstGeom prst="rect">
            <a:avLst/>
          </a:prstGeom>
          <a:noFill/>
        </p:spPr>
        <p:txBody>
          <a:bodyPr wrap="none" rtlCol="0">
            <a:spAutoFit/>
          </a:bodyPr>
          <a:lstStyle/>
          <a:p>
            <a:r>
              <a:rPr lang="en-GB" sz="1600" dirty="0" smtClean="0">
                <a:solidFill>
                  <a:schemeClr val="bg1"/>
                </a:solidFill>
              </a:rPr>
              <a:t>Brian Kelly, UKOLN</a:t>
            </a:r>
            <a:endParaRPr lang="en-GB" sz="16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13" y="3855103"/>
            <a:ext cx="8691746" cy="284837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13" y="149734"/>
            <a:ext cx="8691746" cy="2857899"/>
          </a:xfrm>
          <a:prstGeom prst="rect">
            <a:avLst/>
          </a:prstGeom>
        </p:spPr>
      </p:pic>
    </p:spTree>
    <p:extLst>
      <p:ext uri="{BB962C8B-B14F-4D97-AF65-F5344CB8AC3E}">
        <p14:creationId xmlns:p14="http://schemas.microsoft.com/office/powerpoint/2010/main" val="694101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Drivers</a:t>
            </a:r>
            <a:endParaRPr lang="en-GB" dirty="0"/>
          </a:p>
        </p:txBody>
      </p:sp>
      <p:sp>
        <p:nvSpPr>
          <p:cNvPr id="3" name="Content Placeholder 2"/>
          <p:cNvSpPr>
            <a:spLocks noGrp="1"/>
          </p:cNvSpPr>
          <p:nvPr>
            <p:ph idx="1"/>
          </p:nvPr>
        </p:nvSpPr>
        <p:spPr/>
        <p:txBody>
          <a:bodyPr/>
          <a:lstStyle/>
          <a:p>
            <a:r>
              <a:rPr lang="en-GB" dirty="0" smtClean="0"/>
              <a:t>Some key drivers for researchers:</a:t>
            </a:r>
          </a:p>
          <a:p>
            <a:pPr lvl="1"/>
            <a:r>
              <a:rPr lang="en-GB" sz="2400" dirty="0" smtClean="0"/>
              <a:t>Maximising numbers of citations</a:t>
            </a:r>
          </a:p>
          <a:p>
            <a:pPr lvl="1"/>
            <a:r>
              <a:rPr lang="en-GB" sz="2400" dirty="0" smtClean="0"/>
              <a:t>Maximising downloads of papers by peers who may cite work</a:t>
            </a:r>
          </a:p>
          <a:p>
            <a:pPr lvl="1"/>
            <a:r>
              <a:rPr lang="en-GB" sz="2400" dirty="0"/>
              <a:t>Maximising downloads of papers by </a:t>
            </a:r>
            <a:r>
              <a:rPr lang="en-GB" sz="2400" dirty="0" smtClean="0"/>
              <a:t>practitioners who </a:t>
            </a:r>
            <a:r>
              <a:rPr lang="en-GB" sz="2400" dirty="0"/>
              <a:t>may </a:t>
            </a:r>
            <a:r>
              <a:rPr lang="en-GB" sz="2400" dirty="0" smtClean="0"/>
              <a:t>implement ideas (“impact”)</a:t>
            </a:r>
          </a:p>
          <a:p>
            <a:pPr lvl="1"/>
            <a:r>
              <a:rPr lang="en-GB" sz="2400" dirty="0" smtClean="0"/>
              <a:t>Developing professional networks with people who may be potential collaborators, co-authors, funders or future employers</a:t>
            </a:r>
          </a:p>
          <a:p>
            <a:pPr lvl="1"/>
            <a:r>
              <a:rPr lang="en-GB" sz="2400" dirty="0" smtClean="0"/>
              <a:t>Exposing ideas to ‘many eyes’ who can validate / critique one’s research</a:t>
            </a:r>
            <a:endParaRPr lang="en-GB" sz="2400" dirty="0"/>
          </a:p>
          <a:p>
            <a:pPr lvl="1"/>
            <a:endParaRPr lang="en-GB" dirty="0" smtClean="0"/>
          </a:p>
          <a:p>
            <a:pPr lvl="1"/>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1918276-C72B-4A40-9044-606A4195A3C7}" type="slidenum">
              <a:rPr lang="en-US" altLang="en-US" smtClean="0"/>
              <a:pPr>
                <a:defRPr/>
              </a:pPr>
              <a:t>10</a:t>
            </a:fld>
            <a:endParaRPr lang="en-US" altLang="en-US"/>
          </a:p>
        </p:txBody>
      </p:sp>
      <p:sp>
        <p:nvSpPr>
          <p:cNvPr id="5" name="Text Box 4"/>
          <p:cNvSpPr txBox="1">
            <a:spLocks noChangeArrowheads="1"/>
          </p:cNvSpPr>
          <p:nvPr/>
        </p:nvSpPr>
        <p:spPr bwMode="auto">
          <a:xfrm rot="-5400000">
            <a:off x="-590870" y="1250950"/>
            <a:ext cx="2496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smtClean="0">
                <a:solidFill>
                  <a:schemeClr val="bg1"/>
                </a:solidFill>
              </a:rPr>
              <a:t>The Researcher</a:t>
            </a:r>
            <a:endParaRPr lang="en-GB" b="1" dirty="0">
              <a:solidFill>
                <a:schemeClr val="bg1"/>
              </a:solidFill>
            </a:endParaRPr>
          </a:p>
        </p:txBody>
      </p:sp>
    </p:spTree>
    <p:extLst>
      <p:ext uri="{BB962C8B-B14F-4D97-AF65-F5344CB8AC3E}">
        <p14:creationId xmlns:p14="http://schemas.microsoft.com/office/powerpoint/2010/main" val="2411842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 You A Marxist?</a:t>
            </a:r>
          </a:p>
        </p:txBody>
      </p:sp>
      <p:sp>
        <p:nvSpPr>
          <p:cNvPr id="3" name="Text Placeholder 2"/>
          <p:cNvSpPr>
            <a:spLocks noGrp="1"/>
          </p:cNvSpPr>
          <p:nvPr>
            <p:ph type="body" idx="1"/>
          </p:nvPr>
        </p:nvSpPr>
        <p:spPr>
          <a:xfrm>
            <a:off x="1183907" y="1131683"/>
            <a:ext cx="7960093" cy="2677861"/>
          </a:xfrm>
        </p:spPr>
        <p:txBody>
          <a:bodyPr/>
          <a:lstStyle/>
          <a:p>
            <a:pPr>
              <a:spcBef>
                <a:spcPts val="1200"/>
              </a:spcBef>
            </a:pPr>
            <a:r>
              <a:rPr lang="en-GB" sz="2300" dirty="0"/>
              <a:t>“</a:t>
            </a:r>
            <a:r>
              <a:rPr lang="en-GB" sz="2300" i="1" dirty="0"/>
              <a:t>Hitherto, philosophers have sought to </a:t>
            </a:r>
            <a:r>
              <a:rPr lang="en-GB" sz="2300" i="1" dirty="0" smtClean="0"/>
              <a:t/>
            </a:r>
            <a:br>
              <a:rPr lang="en-GB" sz="2300" i="1" dirty="0" smtClean="0"/>
            </a:br>
            <a:r>
              <a:rPr lang="en-GB" sz="2300" i="1" dirty="0" smtClean="0"/>
              <a:t>understand </a:t>
            </a:r>
            <a:r>
              <a:rPr lang="en-GB" sz="2300" i="1" dirty="0"/>
              <a:t> </a:t>
            </a:r>
            <a:r>
              <a:rPr lang="en-GB" sz="2300" i="1" dirty="0" smtClean="0"/>
              <a:t>the </a:t>
            </a:r>
            <a:r>
              <a:rPr lang="en-GB" sz="2300" i="1" dirty="0"/>
              <a:t>world; the point, however, </a:t>
            </a:r>
            <a:r>
              <a:rPr lang="en-GB" sz="2300" i="1" dirty="0" smtClean="0"/>
              <a:t>is </a:t>
            </a:r>
            <a:r>
              <a:rPr lang="en-GB" sz="2300" i="1" dirty="0"/>
              <a:t>to change it</a:t>
            </a:r>
            <a:r>
              <a:rPr lang="en-GB" sz="2300" dirty="0"/>
              <a:t>” </a:t>
            </a:r>
            <a:endParaRPr lang="en-GB" sz="2300" dirty="0" smtClean="0"/>
          </a:p>
          <a:p>
            <a:pPr>
              <a:spcBef>
                <a:spcPts val="1200"/>
              </a:spcBef>
            </a:pPr>
            <a:r>
              <a:rPr lang="en-GB" sz="2400" dirty="0" smtClean="0"/>
              <a:t>Do you seek to change the world through your research or simply understand the world:</a:t>
            </a:r>
          </a:p>
          <a:p>
            <a:pPr marL="711200" lvl="1" indent="-254000">
              <a:spcBef>
                <a:spcPts val="0"/>
              </a:spcBef>
              <a:buFont typeface="Arial" pitchFamily="34" charset="0"/>
              <a:buChar char="•"/>
            </a:pPr>
            <a:r>
              <a:rPr lang="en-GB" sz="2200" dirty="0" smtClean="0"/>
              <a:t>Will you want to market your research?</a:t>
            </a:r>
          </a:p>
          <a:p>
            <a:pPr marL="711200" lvl="1" indent="-254000">
              <a:spcBef>
                <a:spcPts val="0"/>
              </a:spcBef>
              <a:buFont typeface="Arial" pitchFamily="34" charset="0"/>
              <a:buChar char="•"/>
            </a:pPr>
            <a:r>
              <a:rPr lang="en-GB" sz="2200" dirty="0" smtClean="0"/>
              <a:t>Will you want others to market your research?</a:t>
            </a:r>
          </a:p>
          <a:p>
            <a:pPr marL="711200" lvl="1" indent="-254000">
              <a:spcBef>
                <a:spcPts val="0"/>
              </a:spcBef>
              <a:buFont typeface="Arial" pitchFamily="34" charset="0"/>
              <a:buChar char="•"/>
            </a:pPr>
            <a:r>
              <a:rPr lang="en-GB" sz="2200" dirty="0" smtClean="0"/>
              <a:t>Will you have a detached view of your research?</a:t>
            </a:r>
            <a:endParaRPr lang="en-GB" sz="22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11</a:t>
            </a:fld>
            <a:endParaRPr lang="en-US" altLang="en-US"/>
          </a:p>
        </p:txBody>
      </p:sp>
      <p:pic>
        <p:nvPicPr>
          <p:cNvPr id="1026" name="Picture 2" descr="http://ukwebfocus.files.wordpress.com/2012/04/karl-marx-201204.jpg?w=192&amp;h=1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767" y="102669"/>
            <a:ext cx="18288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b="21057"/>
          <a:stretch/>
        </p:blipFill>
        <p:spPr>
          <a:xfrm>
            <a:off x="5645805" y="3809544"/>
            <a:ext cx="2431362" cy="3048456"/>
          </a:xfrm>
          <a:prstGeom prst="rect">
            <a:avLst/>
          </a:prstGeom>
          <a:ln>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4237" y="3895309"/>
            <a:ext cx="2600688" cy="2962689"/>
          </a:xfrm>
          <a:prstGeom prst="rect">
            <a:avLst/>
          </a:prstGeom>
          <a:ln>
            <a:solidFill>
              <a:schemeClr val="tx1"/>
            </a:solidFill>
          </a:ln>
        </p:spPr>
      </p:pic>
      <p:sp>
        <p:nvSpPr>
          <p:cNvPr id="8" name="AutoShape 29">
            <a:hlinkClick r:id="rId6"/>
          </p:cNvPr>
          <p:cNvSpPr>
            <a:spLocks noChangeArrowheads="1"/>
          </p:cNvSpPr>
          <p:nvPr/>
        </p:nvSpPr>
        <p:spPr bwMode="auto">
          <a:xfrm>
            <a:off x="6145374" y="358991"/>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 Box 4"/>
          <p:cNvSpPr txBox="1">
            <a:spLocks noChangeArrowheads="1"/>
          </p:cNvSpPr>
          <p:nvPr/>
        </p:nvSpPr>
        <p:spPr bwMode="auto">
          <a:xfrm rot="-5400000">
            <a:off x="-590870" y="1250950"/>
            <a:ext cx="2496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smtClean="0">
                <a:solidFill>
                  <a:schemeClr val="bg1"/>
                </a:solidFill>
              </a:rPr>
              <a:t>The Researcher</a:t>
            </a:r>
            <a:endParaRPr lang="en-GB" b="1" dirty="0">
              <a:solidFill>
                <a:schemeClr val="bg1"/>
              </a:solidFill>
            </a:endParaRPr>
          </a:p>
        </p:txBody>
      </p:sp>
    </p:spTree>
    <p:extLst>
      <p:ext uri="{BB962C8B-B14F-4D97-AF65-F5344CB8AC3E}">
        <p14:creationId xmlns:p14="http://schemas.microsoft.com/office/powerpoint/2010/main" val="53759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Papers</a:t>
            </a:r>
            <a:endParaRPr lang="en-GB" dirty="0"/>
          </a:p>
        </p:txBody>
      </p:sp>
      <p:sp>
        <p:nvSpPr>
          <p:cNvPr id="3" name="Text Placeholder 2"/>
          <p:cNvSpPr>
            <a:spLocks noGrp="1"/>
          </p:cNvSpPr>
          <p:nvPr>
            <p:ph type="body" idx="1"/>
          </p:nvPr>
        </p:nvSpPr>
        <p:spPr/>
        <p:txBody>
          <a:bodyPr/>
          <a:lstStyle/>
          <a:p>
            <a:r>
              <a:rPr lang="en-GB" dirty="0" smtClean="0"/>
              <a:t>My papers in the University of Bath Opus repository</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12</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086" t="-1643" r="1" b="-1643"/>
          <a:stretch/>
        </p:blipFill>
        <p:spPr>
          <a:xfrm>
            <a:off x="0" y="0"/>
            <a:ext cx="8897155" cy="6858000"/>
          </a:xfrm>
          <a:prstGeom prst="rect">
            <a:avLst/>
          </a:prstGeom>
          <a:solidFill>
            <a:schemeClr val="bg1"/>
          </a:solidFill>
        </p:spPr>
      </p:pic>
      <p:sp>
        <p:nvSpPr>
          <p:cNvPr id="6" name="AutoShape 29">
            <a:hlinkClick r:id="rId4"/>
          </p:cNvPr>
          <p:cNvSpPr>
            <a:spLocks noChangeArrowheads="1"/>
          </p:cNvSpPr>
          <p:nvPr/>
        </p:nvSpPr>
        <p:spPr bwMode="auto">
          <a:xfrm>
            <a:off x="8643002" y="1700808"/>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428624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dirty="0" err="1" smtClean="0"/>
              <a:t>Largets</a:t>
            </a:r>
            <a:r>
              <a:rPr lang="en-GB" dirty="0" smtClean="0"/>
              <a:t> downloads</a:t>
            </a:r>
            <a:endParaRPr lang="en-GB"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13</a:t>
            </a:fld>
            <a:endParaRPr lang="en-US" alt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760" b="-1689"/>
          <a:stretch/>
        </p:blipFill>
        <p:spPr>
          <a:xfrm>
            <a:off x="80683" y="0"/>
            <a:ext cx="9144000" cy="6858000"/>
          </a:xfrm>
          <a:prstGeom prst="rect">
            <a:avLst/>
          </a:prstGeom>
          <a:solidFill>
            <a:schemeClr val="bg1"/>
          </a:solidFill>
        </p:spPr>
      </p:pic>
      <p:sp>
        <p:nvSpPr>
          <p:cNvPr id="5" name="AutoShape 29">
            <a:hlinkClick r:id="rId4"/>
          </p:cNvPr>
          <p:cNvSpPr>
            <a:spLocks noChangeArrowheads="1"/>
          </p:cNvSpPr>
          <p:nvPr/>
        </p:nvSpPr>
        <p:spPr bwMode="auto">
          <a:xfrm>
            <a:off x="7884368" y="116632"/>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Title 1"/>
          <p:cNvSpPr>
            <a:spLocks noGrp="1"/>
          </p:cNvSpPr>
          <p:nvPr>
            <p:ph type="title"/>
          </p:nvPr>
        </p:nvSpPr>
        <p:spPr>
          <a:xfrm>
            <a:off x="89618" y="116632"/>
            <a:ext cx="4203250" cy="383812"/>
          </a:xfrm>
          <a:solidFill>
            <a:schemeClr val="bg1"/>
          </a:solidFill>
        </p:spPr>
        <p:txBody>
          <a:bodyPr/>
          <a:lstStyle/>
          <a:p>
            <a:r>
              <a:rPr lang="en-GB" sz="2000" dirty="0" smtClean="0"/>
              <a:t>Open Access enhances access</a:t>
            </a:r>
            <a:endParaRPr lang="en-GB" sz="2000" dirty="0"/>
          </a:p>
        </p:txBody>
      </p:sp>
    </p:spTree>
    <p:extLst>
      <p:ext uri="{BB962C8B-B14F-4D97-AF65-F5344CB8AC3E}">
        <p14:creationId xmlns:p14="http://schemas.microsoft.com/office/powerpoint/2010/main" val="2219087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Least Downloaded Papers</a:t>
            </a:r>
            <a:endParaRPr lang="en-GB" dirty="0"/>
          </a:p>
        </p:txBody>
      </p:sp>
      <p:sp>
        <p:nvSpPr>
          <p:cNvPr id="3" name="Text Placeholder 2"/>
          <p:cNvSpPr>
            <a:spLocks noGrp="1"/>
          </p:cNvSpPr>
          <p:nvPr>
            <p:ph type="body" idx="1"/>
          </p:nvPr>
        </p:nvSpPr>
        <p:spPr>
          <a:xfrm>
            <a:off x="6902037" y="2621448"/>
            <a:ext cx="2154414" cy="4236551"/>
          </a:xfrm>
        </p:spPr>
        <p:txBody>
          <a:bodyPr/>
          <a:lstStyle/>
          <a:p>
            <a:pPr>
              <a:spcBef>
                <a:spcPts val="1200"/>
              </a:spcBef>
            </a:pPr>
            <a:r>
              <a:rPr lang="en-GB" sz="2400" dirty="0" smtClean="0"/>
              <a:t>Will papers in a repository be seldom seen?</a:t>
            </a:r>
          </a:p>
          <a:p>
            <a:pPr>
              <a:spcBef>
                <a:spcPts val="1200"/>
              </a:spcBef>
            </a:pPr>
            <a:r>
              <a:rPr lang="en-GB" sz="2400" dirty="0" smtClean="0"/>
              <a:t>What can be learn from approaches taken for the popular and unpopular papers? </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14</a:t>
            </a:fld>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404" y="2621448"/>
            <a:ext cx="6597633" cy="4236551"/>
          </a:xfrm>
          <a:prstGeom prst="rect">
            <a:avLst/>
          </a:prstGeom>
          <a:ln>
            <a:solidFill>
              <a:schemeClr val="tx1"/>
            </a:solidFill>
          </a:ln>
        </p:spPr>
      </p:pic>
      <p:sp>
        <p:nvSpPr>
          <p:cNvPr id="8" name="AutoShape 29">
            <a:hlinkClick r:id="rId4"/>
          </p:cNvPr>
          <p:cNvSpPr>
            <a:spLocks noChangeArrowheads="1"/>
          </p:cNvSpPr>
          <p:nvPr/>
        </p:nvSpPr>
        <p:spPr bwMode="auto">
          <a:xfrm>
            <a:off x="5084757" y="3068960"/>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2" name="Group 11"/>
          <p:cNvGrpSpPr/>
          <p:nvPr/>
        </p:nvGrpSpPr>
        <p:grpSpPr>
          <a:xfrm>
            <a:off x="5224450" y="3688359"/>
            <a:ext cx="1643777" cy="3032704"/>
            <a:chOff x="5224450" y="3688359"/>
            <a:chExt cx="1643777" cy="3032704"/>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4450" y="3688359"/>
              <a:ext cx="1643777" cy="3032704"/>
            </a:xfrm>
            <a:prstGeom prst="rect">
              <a:avLst/>
            </a:prstGeom>
            <a:ln>
              <a:solidFill>
                <a:schemeClr val="tx1"/>
              </a:solidFill>
            </a:ln>
          </p:spPr>
        </p:pic>
        <p:sp>
          <p:nvSpPr>
            <p:cNvPr id="11" name="Rectangle 10"/>
            <p:cNvSpPr/>
            <p:nvPr/>
          </p:nvSpPr>
          <p:spPr>
            <a:xfrm>
              <a:off x="6200956" y="3688359"/>
              <a:ext cx="667271" cy="197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AutoShape 29">
            <a:hlinkClick r:id="rId6"/>
          </p:cNvPr>
          <p:cNvSpPr>
            <a:spLocks noChangeArrowheads="1"/>
          </p:cNvSpPr>
          <p:nvPr/>
        </p:nvSpPr>
        <p:spPr bwMode="auto">
          <a:xfrm>
            <a:off x="6372200" y="3688359"/>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676" y="1058980"/>
            <a:ext cx="8554645" cy="1428950"/>
          </a:xfrm>
          <a:prstGeom prst="rect">
            <a:avLst/>
          </a:prstGeom>
        </p:spPr>
      </p:pic>
    </p:spTree>
    <p:extLst>
      <p:ext uri="{BB962C8B-B14F-4D97-AF65-F5344CB8AC3E}">
        <p14:creationId xmlns:p14="http://schemas.microsoft.com/office/powerpoint/2010/main" val="48254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from Mistakes</a:t>
            </a:r>
            <a:endParaRPr lang="en-GB" dirty="0"/>
          </a:p>
        </p:txBody>
      </p:sp>
      <p:sp>
        <p:nvSpPr>
          <p:cNvPr id="3" name="Text Placeholder 2"/>
          <p:cNvSpPr>
            <a:spLocks noGrp="1"/>
          </p:cNvSpPr>
          <p:nvPr>
            <p:ph type="body" idx="1"/>
          </p:nvPr>
        </p:nvSpPr>
        <p:spPr>
          <a:xfrm>
            <a:off x="1157741" y="1204687"/>
            <a:ext cx="7791705" cy="3736964"/>
          </a:xfrm>
        </p:spPr>
        <p:txBody>
          <a:bodyPr/>
          <a:lstStyle/>
          <a:p>
            <a:r>
              <a:rPr lang="en-GB" sz="2400" dirty="0" smtClean="0"/>
              <a:t>“</a:t>
            </a:r>
            <a:r>
              <a:rPr lang="en-GB" sz="2400" i="1" dirty="0" smtClean="0"/>
              <a:t>Using Context to Support Effective Application of Web Content Accessibility Guidelines</a:t>
            </a:r>
            <a:r>
              <a:rPr lang="en-GB" sz="2400" dirty="0" smtClean="0"/>
              <a:t>”, Sloan, Kelly </a:t>
            </a:r>
            <a:r>
              <a:rPr lang="en-GB" sz="2400" i="1" dirty="0" smtClean="0"/>
              <a:t>et al</a:t>
            </a:r>
            <a:r>
              <a:rPr lang="en-GB" sz="2400" dirty="0" smtClean="0"/>
              <a:t>, JWE (5), 2006 </a:t>
            </a:r>
          </a:p>
          <a:p>
            <a:pPr marL="622300" lvl="1" indent="-165100">
              <a:buFont typeface="Arial" pitchFamily="34" charset="0"/>
              <a:buChar char="•"/>
            </a:pPr>
            <a:r>
              <a:rPr lang="en-GB" sz="2000" dirty="0" smtClean="0"/>
              <a:t>Submitted in July 2005</a:t>
            </a:r>
          </a:p>
          <a:p>
            <a:pPr marL="622300" lvl="1" indent="-165100">
              <a:buFont typeface="Arial" pitchFamily="34" charset="0"/>
              <a:buChar char="•"/>
            </a:pPr>
            <a:r>
              <a:rPr lang="en-GB" sz="2000" dirty="0" smtClean="0"/>
              <a:t>Reviewers comments received in April 2006</a:t>
            </a:r>
          </a:p>
          <a:p>
            <a:pPr marL="622300" lvl="1" indent="-165100">
              <a:buFont typeface="Arial" pitchFamily="34" charset="0"/>
              <a:buChar char="•"/>
            </a:pPr>
            <a:r>
              <a:rPr lang="en-GB" sz="2000" dirty="0" smtClean="0"/>
              <a:t>Published in JWE in December 2006</a:t>
            </a:r>
          </a:p>
          <a:p>
            <a:pPr marL="622300" lvl="1" indent="-165100">
              <a:buFont typeface="Arial" pitchFamily="34" charset="0"/>
              <a:buChar char="•"/>
            </a:pPr>
            <a:r>
              <a:rPr lang="en-GB" sz="2000" dirty="0" smtClean="0"/>
              <a:t>PDF uploaded to repository in May 2012</a:t>
            </a:r>
          </a:p>
          <a:p>
            <a:pPr marL="622300" lvl="1" indent="-165100">
              <a:buFont typeface="Arial" pitchFamily="34" charset="0"/>
              <a:buChar char="•"/>
            </a:pPr>
            <a:r>
              <a:rPr lang="en-GB" sz="2000" dirty="0" smtClean="0"/>
              <a:t>Forgotten paper </a:t>
            </a:r>
            <a:br>
              <a:rPr lang="en-GB" sz="2000" dirty="0" smtClean="0"/>
            </a:br>
            <a:r>
              <a:rPr lang="en-GB" sz="2000" dirty="0" smtClean="0"/>
              <a:t>when bulk uploads </a:t>
            </a:r>
            <a:br>
              <a:rPr lang="en-GB" sz="2000" dirty="0" smtClean="0"/>
            </a:br>
            <a:r>
              <a:rPr lang="en-GB" sz="2000" dirty="0" smtClean="0"/>
              <a:t>made</a:t>
            </a:r>
            <a:endParaRPr lang="en-GB" sz="20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940" y="4009627"/>
            <a:ext cx="4725060" cy="284837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69" t="-3635" r="-369" b="-7759"/>
          <a:stretch/>
        </p:blipFill>
        <p:spPr>
          <a:xfrm>
            <a:off x="298956" y="3823035"/>
            <a:ext cx="5277587" cy="3034966"/>
          </a:xfrm>
          <a:prstGeom prst="rect">
            <a:avLst/>
          </a:prstGeom>
          <a:solidFill>
            <a:schemeClr val="bg1"/>
          </a:solidFill>
        </p:spPr>
      </p:pic>
      <p:sp>
        <p:nvSpPr>
          <p:cNvPr id="7" name="AutoShape 29">
            <a:hlinkClick r:id="rId5"/>
          </p:cNvPr>
          <p:cNvSpPr>
            <a:spLocks noChangeArrowheads="1"/>
          </p:cNvSpPr>
          <p:nvPr/>
        </p:nvSpPr>
        <p:spPr bwMode="auto">
          <a:xfrm>
            <a:off x="3306384" y="2085465"/>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TextBox 7"/>
          <p:cNvSpPr txBox="1"/>
          <p:nvPr/>
        </p:nvSpPr>
        <p:spPr>
          <a:xfrm>
            <a:off x="5576543" y="4178774"/>
            <a:ext cx="3297950" cy="1015663"/>
          </a:xfrm>
          <a:prstGeom prst="rect">
            <a:avLst/>
          </a:prstGeom>
          <a:noFill/>
        </p:spPr>
        <p:txBody>
          <a:bodyPr wrap="square" rtlCol="0">
            <a:spAutoFit/>
          </a:bodyPr>
          <a:lstStyle/>
          <a:p>
            <a:r>
              <a:rPr lang="en-GB" sz="2000" dirty="0" smtClean="0"/>
              <a:t>Reflections on implications given in “</a:t>
            </a:r>
            <a:r>
              <a:rPr lang="en-GB" sz="2000" i="1" dirty="0" smtClean="0"/>
              <a:t>If a Tree Falls in a Forest</a:t>
            </a:r>
            <a:r>
              <a:rPr lang="en-GB" sz="2000" dirty="0" smtClean="0"/>
              <a:t>” post</a:t>
            </a:r>
            <a:endParaRPr lang="en-GB" sz="2000" dirty="0"/>
          </a:p>
        </p:txBody>
      </p:sp>
      <p:sp>
        <p:nvSpPr>
          <p:cNvPr id="9" name="AutoShape 29">
            <a:hlinkClick r:id="rId6"/>
          </p:cNvPr>
          <p:cNvSpPr>
            <a:spLocks noChangeArrowheads="1"/>
          </p:cNvSpPr>
          <p:nvPr/>
        </p:nvSpPr>
        <p:spPr bwMode="auto">
          <a:xfrm>
            <a:off x="7077087" y="4897524"/>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89462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30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30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From Success</a:t>
            </a:r>
            <a:endParaRPr lang="en-GB" dirty="0"/>
          </a:p>
        </p:txBody>
      </p:sp>
      <p:sp>
        <p:nvSpPr>
          <p:cNvPr id="3" name="Text Placeholder 2"/>
          <p:cNvSpPr>
            <a:spLocks noGrp="1"/>
          </p:cNvSpPr>
          <p:nvPr>
            <p:ph type="body" idx="1"/>
          </p:nvPr>
        </p:nvSpPr>
        <p:spPr>
          <a:xfrm>
            <a:off x="1157742" y="1204687"/>
            <a:ext cx="7772400" cy="931550"/>
          </a:xfrm>
        </p:spPr>
        <p:txBody>
          <a:bodyPr/>
          <a:lstStyle/>
          <a:p>
            <a:r>
              <a:rPr lang="en-GB" dirty="0" smtClean="0"/>
              <a:t>“</a:t>
            </a:r>
            <a:r>
              <a:rPr lang="en-GB" i="1" dirty="0" smtClean="0"/>
              <a:t>Library </a:t>
            </a:r>
            <a:r>
              <a:rPr lang="en-GB" i="1" dirty="0"/>
              <a:t>2.0: balancing the risks and benefits to maximise the dividends</a:t>
            </a:r>
            <a:r>
              <a:rPr lang="en-GB" dirty="0" smtClean="0"/>
              <a:t>”</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051" y="2136237"/>
            <a:ext cx="4791744" cy="2857899"/>
          </a:xfrm>
          <a:prstGeom prst="rect">
            <a:avLst/>
          </a:prstGeom>
        </p:spPr>
      </p:pic>
      <p:sp>
        <p:nvSpPr>
          <p:cNvPr id="6" name="TextBox 5"/>
          <p:cNvSpPr txBox="1"/>
          <p:nvPr/>
        </p:nvSpPr>
        <p:spPr>
          <a:xfrm>
            <a:off x="5227066" y="2136237"/>
            <a:ext cx="3726015" cy="1938992"/>
          </a:xfrm>
          <a:prstGeom prst="rect">
            <a:avLst/>
          </a:prstGeom>
          <a:noFill/>
        </p:spPr>
        <p:txBody>
          <a:bodyPr wrap="square" rtlCol="0">
            <a:spAutoFit/>
          </a:bodyPr>
          <a:lstStyle/>
          <a:p>
            <a:pPr marL="342900" indent="-342900">
              <a:buClr>
                <a:schemeClr val="accent2"/>
              </a:buClr>
              <a:buFont typeface="Arial" pitchFamily="34" charset="0"/>
              <a:buChar char="•"/>
            </a:pPr>
            <a:r>
              <a:rPr lang="en-GB" dirty="0" smtClean="0"/>
              <a:t>Sixth most downloaded paper in repository </a:t>
            </a:r>
            <a:r>
              <a:rPr lang="en-GB" dirty="0" smtClean="0">
                <a:sym typeface="Wingdings" pitchFamily="2" charset="2"/>
              </a:rPr>
              <a:t></a:t>
            </a:r>
            <a:endParaRPr lang="en-GB" dirty="0" smtClean="0"/>
          </a:p>
          <a:p>
            <a:pPr marL="342900" indent="-342900">
              <a:buClr>
                <a:schemeClr val="accent2"/>
              </a:buClr>
              <a:buFont typeface="Arial" pitchFamily="34" charset="0"/>
              <a:buChar char="•"/>
            </a:pPr>
            <a:r>
              <a:rPr lang="en-GB" dirty="0" smtClean="0"/>
              <a:t>But only recent download statistics available</a:t>
            </a:r>
            <a:r>
              <a:rPr lang="en-GB" dirty="0">
                <a:sym typeface="Wingdings" pitchFamily="2" charset="2"/>
              </a:rPr>
              <a:t> </a:t>
            </a:r>
            <a:r>
              <a:rPr lang="en-GB" dirty="0" smtClean="0">
                <a:sym typeface="Wingdings" pitchFamily="2" charset="2"/>
              </a:rPr>
              <a:t></a:t>
            </a:r>
            <a:endParaRPr lang="en-GB" dirty="0"/>
          </a:p>
        </p:txBody>
      </p:sp>
      <p:sp>
        <p:nvSpPr>
          <p:cNvPr id="7" name="AutoShape 29">
            <a:hlinkClick r:id="rId4"/>
          </p:cNvPr>
          <p:cNvSpPr>
            <a:spLocks noChangeArrowheads="1"/>
          </p:cNvSpPr>
          <p:nvPr/>
        </p:nvSpPr>
        <p:spPr bwMode="auto">
          <a:xfrm>
            <a:off x="5234546" y="1772816"/>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TextBox 7"/>
          <p:cNvSpPr txBox="1"/>
          <p:nvPr/>
        </p:nvSpPr>
        <p:spPr>
          <a:xfrm>
            <a:off x="4275079" y="4666465"/>
            <a:ext cx="524503" cy="276999"/>
          </a:xfrm>
          <a:prstGeom prst="rect">
            <a:avLst/>
          </a:prstGeom>
          <a:noFill/>
        </p:spPr>
        <p:txBody>
          <a:bodyPr wrap="none" rtlCol="0">
            <a:spAutoFit/>
          </a:bodyPr>
          <a:lstStyle/>
          <a:p>
            <a:r>
              <a:rPr lang="en-GB" sz="1200" dirty="0" smtClean="0"/>
              <a:t>2012</a:t>
            </a:r>
            <a:endParaRPr lang="en-GB" sz="1200" dirty="0"/>
          </a:p>
        </p:txBody>
      </p:sp>
    </p:spTree>
    <p:extLst>
      <p:ext uri="{BB962C8B-B14F-4D97-AF65-F5344CB8AC3E}">
        <p14:creationId xmlns:p14="http://schemas.microsoft.com/office/powerpoint/2010/main" val="1074999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opyright Shutterstock. Used under licence.  http://www.shutterstock.com/pic.mhtml?id=shutterstock_46679812" title="Computer buttons Blog isolated on white background"/>
          <p:cNvPicPr>
            <a:picLocks noChangeAspect="1"/>
          </p:cNvPicPr>
          <p:nvPr/>
        </p:nvPicPr>
        <p:blipFill>
          <a:blip r:embed="rId3"/>
          <a:srcRect/>
          <a:stretch>
            <a:fillRect/>
          </a:stretch>
        </p:blipFill>
        <p:spPr bwMode="auto">
          <a:xfrm>
            <a:off x="0" y="2659063"/>
            <a:ext cx="17557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itle 1"/>
          <p:cNvSpPr>
            <a:spLocks noGrp="1"/>
          </p:cNvSpPr>
          <p:nvPr>
            <p:ph type="title"/>
          </p:nvPr>
        </p:nvSpPr>
        <p:spPr/>
        <p:txBody>
          <a:bodyPr/>
          <a:lstStyle/>
          <a:p>
            <a:pPr eaLnBrk="1" hangingPunct="1"/>
            <a:r>
              <a:rPr lang="en-GB" smtClean="0">
                <a:ea typeface="ＭＳ Ｐゴシック" pitchFamily="34" charset="-128"/>
              </a:rPr>
              <a:t>Evidence</a:t>
            </a:r>
          </a:p>
        </p:txBody>
      </p:sp>
      <p:sp>
        <p:nvSpPr>
          <p:cNvPr id="3" name="Content Placeholder 2"/>
          <p:cNvSpPr>
            <a:spLocks noGrp="1"/>
          </p:cNvSpPr>
          <p:nvPr>
            <p:ph idx="1"/>
          </p:nvPr>
        </p:nvSpPr>
        <p:spPr/>
        <p:txBody>
          <a:bodyPr/>
          <a:lstStyle/>
          <a:p>
            <a:pPr marL="0" indent="0" eaLnBrk="1" hangingPunct="1">
              <a:buFontTx/>
              <a:buNone/>
              <a:defRPr/>
            </a:pPr>
            <a:r>
              <a:rPr lang="en-GB" sz="2400" dirty="0" smtClean="0">
                <a:ea typeface="+mn-ea"/>
              </a:rPr>
              <a:t>How do we find out more?</a:t>
            </a:r>
          </a:p>
          <a:p>
            <a:pPr marL="630238" lvl="1" indent="-206375" eaLnBrk="1" hangingPunct="1">
              <a:defRPr/>
            </a:pPr>
            <a:r>
              <a:rPr lang="en-GB" sz="2400" dirty="0"/>
              <a:t>Peak statistics for repository </a:t>
            </a:r>
            <a:br>
              <a:rPr lang="en-GB" sz="2400" dirty="0"/>
            </a:br>
            <a:r>
              <a:rPr lang="en-GB" sz="2400" dirty="0"/>
              <a:t>only available for 1 year</a:t>
            </a:r>
            <a:endParaRPr lang="en-GB" sz="2400" dirty="0">
              <a:sym typeface="Wingdings" pitchFamily="2" charset="2"/>
            </a:endParaRPr>
          </a:p>
          <a:p>
            <a:pPr marL="0" indent="0" eaLnBrk="1" hangingPunct="1">
              <a:buFontTx/>
              <a:buNone/>
              <a:defRPr/>
            </a:pPr>
            <a:r>
              <a:rPr lang="en-GB" sz="2400" dirty="0" smtClean="0">
                <a:ea typeface="+mn-ea"/>
                <a:sym typeface="Wingdings" pitchFamily="2" charset="2"/>
              </a:rPr>
              <a:t>But:</a:t>
            </a:r>
          </a:p>
          <a:p>
            <a:pPr lvl="1" indent="-206375" eaLnBrk="1" hangingPunct="1">
              <a:defRPr/>
            </a:pPr>
            <a:r>
              <a:rPr lang="en-GB" sz="2400" dirty="0" smtClean="0">
                <a:sym typeface="Wingdings" pitchFamily="2" charset="2"/>
              </a:rPr>
              <a:t>Blog post about availability in Opus published on 11 August 2009</a:t>
            </a:r>
          </a:p>
          <a:p>
            <a:pPr lvl="1" indent="-342900" eaLnBrk="1" hangingPunct="1">
              <a:defRPr/>
            </a:pPr>
            <a:endParaRPr lang="en-GB" sz="2400" dirty="0" smtClean="0">
              <a:sym typeface="Wingdings" pitchFamily="2" charset="2"/>
            </a:endParaRPr>
          </a:p>
          <a:p>
            <a:pPr eaLnBrk="1" hangingPunct="1">
              <a:defRPr/>
            </a:pPr>
            <a:endParaRPr lang="en-GB" sz="2400" dirty="0">
              <a:ea typeface="+mn-ea"/>
            </a:endParaRPr>
          </a:p>
        </p:txBody>
      </p:sp>
      <p:sp>
        <p:nvSpPr>
          <p:cNvPr id="378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8657A6C-82A4-4A87-89B0-2FC920C0D422}" type="slidenum">
              <a:rPr lang="en-US" sz="1000"/>
              <a:pPr eaLnBrk="1" hangingPunct="1"/>
              <a:t>17</a:t>
            </a:fld>
            <a:endParaRPr lang="en-US" sz="1000"/>
          </a:p>
        </p:txBody>
      </p:sp>
      <p:pic>
        <p:nvPicPr>
          <p:cNvPr id="37893" name="Pictur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525" y="3778250"/>
            <a:ext cx="91440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6"/>
          <p:cNvSpPr txBox="1">
            <a:spLocks noChangeArrowheads="1"/>
          </p:cNvSpPr>
          <p:nvPr/>
        </p:nvSpPr>
        <p:spPr bwMode="auto">
          <a:xfrm>
            <a:off x="-9525" y="6323013"/>
            <a:ext cx="91344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b="1" dirty="0"/>
              <a:t>Conclusion</a:t>
            </a:r>
            <a:r>
              <a:rPr lang="en-GB" dirty="0"/>
              <a:t>: Blog post responsible for initial popularity </a:t>
            </a:r>
          </a:p>
        </p:txBody>
      </p:sp>
      <p:pic>
        <p:nvPicPr>
          <p:cNvPr id="37895" name="Picture 5"/>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67388" y="650875"/>
            <a:ext cx="3395662"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pyright Shutterstock. Used under licence.  http://www.shutterstock.com/pic.mhtml?id=73799686&#10;" title="analysis"/>
          <p:cNvPicPr>
            <a:picLocks noChangeAspect="1"/>
          </p:cNvPicPr>
          <p:nvPr/>
        </p:nvPicPr>
        <p:blipFill>
          <a:blip r:embed="rId6"/>
          <a:srcRect/>
          <a:stretch>
            <a:fillRect/>
          </a:stretch>
        </p:blipFill>
        <p:spPr bwMode="auto">
          <a:xfrm>
            <a:off x="6848475" y="4092575"/>
            <a:ext cx="17811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1"/>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125538" y="4291013"/>
            <a:ext cx="3248025"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Box 3"/>
          <p:cNvSpPr txBox="1">
            <a:spLocks noChangeArrowheads="1"/>
          </p:cNvSpPr>
          <p:nvPr/>
        </p:nvSpPr>
        <p:spPr bwMode="auto">
          <a:xfrm>
            <a:off x="4473544" y="4208393"/>
            <a:ext cx="4308475" cy="1877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GB" sz="2000" dirty="0" smtClean="0"/>
          </a:p>
          <a:p>
            <a:pPr eaLnBrk="1" hangingPunct="1"/>
            <a:r>
              <a:rPr lang="en-GB" dirty="0" smtClean="0"/>
              <a:t>Further </a:t>
            </a:r>
            <a:r>
              <a:rPr lang="en-GB" dirty="0"/>
              <a:t>investigation (of </a:t>
            </a:r>
            <a:r>
              <a:rPr lang="en-GB" b="1" dirty="0"/>
              <a:t>all</a:t>
            </a:r>
            <a:r>
              <a:rPr lang="en-GB" dirty="0"/>
              <a:t> my paper downloads) confirms large peak in August </a:t>
            </a:r>
            <a:r>
              <a:rPr lang="en-GB" dirty="0" smtClean="0"/>
              <a:t>2009</a:t>
            </a:r>
          </a:p>
          <a:p>
            <a:pPr eaLnBrk="1" hangingPunct="1"/>
            <a:endParaRPr lang="en-GB" dirty="0"/>
          </a:p>
        </p:txBody>
      </p:sp>
      <p:sp>
        <p:nvSpPr>
          <p:cNvPr id="37899" name="AutoShape 29">
            <a:hlinkClick r:id="rId8"/>
          </p:cNvPr>
          <p:cNvSpPr>
            <a:spLocks noChangeArrowheads="1"/>
          </p:cNvSpPr>
          <p:nvPr/>
        </p:nvSpPr>
        <p:spPr bwMode="auto">
          <a:xfrm>
            <a:off x="8225766" y="5376069"/>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87243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P spid="37898" grpId="0" animBg="1"/>
      <p:bldP spid="378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Beyond the Edge Cases</a:t>
            </a:r>
            <a:endParaRPr lang="en-GB" dirty="0"/>
          </a:p>
        </p:txBody>
      </p:sp>
      <p:sp>
        <p:nvSpPr>
          <p:cNvPr id="3" name="Content Placeholder 2"/>
          <p:cNvSpPr>
            <a:spLocks noGrp="1"/>
          </p:cNvSpPr>
          <p:nvPr>
            <p:ph idx="1"/>
          </p:nvPr>
        </p:nvSpPr>
        <p:spPr>
          <a:xfrm>
            <a:off x="1187450" y="1196975"/>
            <a:ext cx="7820364" cy="4921723"/>
          </a:xfrm>
        </p:spPr>
        <p:txBody>
          <a:bodyPr/>
          <a:lstStyle/>
          <a:p>
            <a:pPr marL="0" indent="0">
              <a:buNone/>
            </a:pPr>
            <a:r>
              <a:rPr lang="en-GB" sz="2000" dirty="0" smtClean="0"/>
              <a:t>Little-downloaded paper:</a:t>
            </a:r>
          </a:p>
          <a:p>
            <a:pPr lvl="1"/>
            <a:r>
              <a:rPr lang="en-GB" sz="2000" dirty="0" smtClean="0"/>
              <a:t>Uploaded to repository 6 years after paper written</a:t>
            </a:r>
          </a:p>
          <a:p>
            <a:pPr lvl="1"/>
            <a:r>
              <a:rPr lang="en-GB" sz="2000" dirty="0" smtClean="0"/>
              <a:t>I was not lead author</a:t>
            </a:r>
          </a:p>
          <a:p>
            <a:pPr lvl="1"/>
            <a:r>
              <a:rPr lang="en-GB" sz="2000" dirty="0" smtClean="0"/>
              <a:t>Only PDF version uploaded</a:t>
            </a:r>
          </a:p>
          <a:p>
            <a:pPr lvl="1"/>
            <a:r>
              <a:rPr lang="en-GB" sz="2000" dirty="0" smtClean="0"/>
              <a:t>Never blogged about; never tweeted </a:t>
            </a:r>
          </a:p>
          <a:p>
            <a:pPr marL="0" indent="0">
              <a:spcBef>
                <a:spcPts val="1200"/>
              </a:spcBef>
              <a:buNone/>
            </a:pPr>
            <a:r>
              <a:rPr lang="en-GB" sz="2000" dirty="0" smtClean="0"/>
              <a:t>Most popular paper:</a:t>
            </a:r>
          </a:p>
          <a:p>
            <a:pPr lvl="1"/>
            <a:r>
              <a:rPr lang="en-GB" sz="2000" dirty="0" smtClean="0"/>
              <a:t>Available in IR on launch of journal issue</a:t>
            </a:r>
          </a:p>
          <a:p>
            <a:pPr lvl="1"/>
            <a:r>
              <a:rPr lang="en-GB" sz="2000" dirty="0" smtClean="0"/>
              <a:t>I was lead author</a:t>
            </a:r>
          </a:p>
          <a:p>
            <a:pPr lvl="1"/>
            <a:r>
              <a:rPr lang="en-GB" sz="2000" dirty="0" smtClean="0"/>
              <a:t>Blog post published on day of launch</a:t>
            </a:r>
          </a:p>
          <a:p>
            <a:pPr lvl="1"/>
            <a:r>
              <a:rPr lang="en-GB" sz="2000" dirty="0" smtClean="0"/>
              <a:t>Available in PDF, MS Word &amp; HTML formats</a:t>
            </a:r>
          </a:p>
          <a:p>
            <a:pPr lvl="1"/>
            <a:r>
              <a:rPr lang="en-GB" sz="2000" dirty="0" smtClean="0"/>
              <a:t>Link to paper subsequently tweeted &amp; </a:t>
            </a:r>
            <a:r>
              <a:rPr lang="en-GB" sz="2000" dirty="0" err="1" smtClean="0"/>
              <a:t>retweeted</a:t>
            </a:r>
            <a:endParaRPr lang="en-GB" sz="2000" dirty="0" smtClean="0"/>
          </a:p>
          <a:p>
            <a:pPr lvl="1"/>
            <a:r>
              <a:rPr lang="en-GB" sz="2000" dirty="0" smtClean="0"/>
              <a:t>About Web 2.0, so likely to be read by bloggers </a:t>
            </a:r>
          </a:p>
          <a:p>
            <a:pPr lvl="1"/>
            <a:endParaRPr lang="en-GB" sz="2000" dirty="0"/>
          </a:p>
        </p:txBody>
      </p:sp>
      <p:sp>
        <p:nvSpPr>
          <p:cNvPr id="4" name="Slide Number Placeholder 3"/>
          <p:cNvSpPr>
            <a:spLocks noGrp="1"/>
          </p:cNvSpPr>
          <p:nvPr>
            <p:ph type="sldNum" sz="quarter" idx="10"/>
          </p:nvPr>
        </p:nvSpPr>
        <p:spPr/>
        <p:txBody>
          <a:bodyPr/>
          <a:lstStyle/>
          <a:p>
            <a:fld id="{66DCC5AB-BB7A-4F7E-BC77-62440D429929}" type="slidenum">
              <a:rPr lang="en-US" smtClean="0"/>
              <a:pPr/>
              <a:t>18</a:t>
            </a:fld>
            <a:endParaRPr lang="en-US"/>
          </a:p>
        </p:txBody>
      </p:sp>
      <p:sp>
        <p:nvSpPr>
          <p:cNvPr id="5" name="TextBox 4"/>
          <p:cNvSpPr txBox="1"/>
          <p:nvPr/>
        </p:nvSpPr>
        <p:spPr>
          <a:xfrm>
            <a:off x="1595334" y="6139987"/>
            <a:ext cx="5540299" cy="461665"/>
          </a:xfrm>
          <a:prstGeom prst="rect">
            <a:avLst/>
          </a:prstGeom>
          <a:noFill/>
          <a:ln>
            <a:solidFill>
              <a:schemeClr val="tx1"/>
            </a:solidFill>
          </a:ln>
        </p:spPr>
        <p:txBody>
          <a:bodyPr wrap="none" rtlCol="0">
            <a:spAutoFit/>
          </a:bodyPr>
          <a:lstStyle/>
          <a:p>
            <a:r>
              <a:rPr lang="en-GB" dirty="0" smtClean="0"/>
              <a:t>But what about the majority of papers? </a:t>
            </a:r>
            <a:endParaRPr lang="en-GB" dirty="0"/>
          </a:p>
        </p:txBody>
      </p:sp>
    </p:spTree>
    <p:extLst>
      <p:ext uri="{BB962C8B-B14F-4D97-AF65-F5344CB8AC3E}">
        <p14:creationId xmlns:p14="http://schemas.microsoft.com/office/powerpoint/2010/main" val="219334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GB" smtClean="0">
                <a:ea typeface="ＭＳ Ｐゴシック" pitchFamily="34" charset="-128"/>
              </a:rPr>
              <a:t>SEO or SMO</a:t>
            </a:r>
          </a:p>
        </p:txBody>
      </p:sp>
      <p:sp>
        <p:nvSpPr>
          <p:cNvPr id="41986" name="Content Placeholder 2"/>
          <p:cNvSpPr>
            <a:spLocks noGrp="1"/>
          </p:cNvSpPr>
          <p:nvPr>
            <p:ph idx="1"/>
          </p:nvPr>
        </p:nvSpPr>
        <p:spPr>
          <a:xfrm>
            <a:off x="1187450" y="1196975"/>
            <a:ext cx="7523163" cy="3760788"/>
          </a:xfrm>
        </p:spPr>
        <p:txBody>
          <a:bodyPr/>
          <a:lstStyle/>
          <a:p>
            <a:pPr marL="0" indent="0" eaLnBrk="1" hangingPunct="1">
              <a:buFontTx/>
              <a:buNone/>
            </a:pPr>
            <a:r>
              <a:rPr lang="en-GB" sz="2400" b="1" smtClean="0">
                <a:ea typeface="ＭＳ Ｐゴシック" pitchFamily="34" charset="-128"/>
              </a:rPr>
              <a:t>SEO</a:t>
            </a:r>
            <a:r>
              <a:rPr lang="en-GB" sz="2400" smtClean="0">
                <a:ea typeface="ＭＳ Ｐゴシック" pitchFamily="34" charset="-128"/>
              </a:rPr>
              <a:t>:</a:t>
            </a:r>
          </a:p>
          <a:p>
            <a:pPr marL="400050" lvl="1" indent="0" eaLnBrk="1" hangingPunct="1">
              <a:buFontTx/>
              <a:buNone/>
            </a:pPr>
            <a:r>
              <a:rPr lang="en-GB" sz="2400" smtClean="0">
                <a:ea typeface="ＭＳ Ｐゴシック" pitchFamily="34" charset="-128"/>
              </a:rPr>
              <a:t>Helping Google find your papers through:</a:t>
            </a:r>
          </a:p>
          <a:p>
            <a:pPr marL="1031875" lvl="2" indent="-231775" eaLnBrk="1" hangingPunct="1"/>
            <a:r>
              <a:rPr lang="en-GB" smtClean="0">
                <a:ea typeface="ＭＳ Ｐゴシック" pitchFamily="34" charset="-128"/>
              </a:rPr>
              <a:t>Writing style, document structure, …</a:t>
            </a:r>
          </a:p>
          <a:p>
            <a:pPr marL="1031875" lvl="2" indent="-231775" eaLnBrk="1" hangingPunct="1"/>
            <a:r>
              <a:rPr lang="en-GB" smtClean="0">
                <a:ea typeface="ＭＳ Ｐゴシック" pitchFamily="34" charset="-128"/>
              </a:rPr>
              <a:t>In-bound links</a:t>
            </a:r>
          </a:p>
          <a:p>
            <a:pPr marL="0" indent="0" eaLnBrk="1" hangingPunct="1">
              <a:buFontTx/>
              <a:buNone/>
            </a:pPr>
            <a:r>
              <a:rPr lang="en-GB" sz="2400" b="1" smtClean="0">
                <a:ea typeface="ＭＳ Ｐゴシック" pitchFamily="34" charset="-128"/>
              </a:rPr>
              <a:t>SMO</a:t>
            </a:r>
            <a:r>
              <a:rPr lang="en-GB" sz="2400" smtClean="0">
                <a:ea typeface="ＭＳ Ｐゴシック" pitchFamily="34" charset="-128"/>
              </a:rPr>
              <a:t>:</a:t>
            </a:r>
          </a:p>
          <a:p>
            <a:pPr marL="400050" lvl="1" indent="0" eaLnBrk="1" hangingPunct="1">
              <a:buFontTx/>
              <a:buNone/>
            </a:pPr>
            <a:r>
              <a:rPr lang="en-GB" sz="2400" smtClean="0">
                <a:ea typeface="ＭＳ Ｐゴシック" pitchFamily="34" charset="-128"/>
              </a:rPr>
              <a:t>Helping other people find your papers through:</a:t>
            </a:r>
          </a:p>
          <a:p>
            <a:pPr marL="1031875" lvl="2" indent="-231775" eaLnBrk="1" hangingPunct="1"/>
            <a:r>
              <a:rPr lang="en-GB" smtClean="0">
                <a:ea typeface="ＭＳ Ｐゴシック" pitchFamily="34" charset="-128"/>
              </a:rPr>
              <a:t>Viral marketing</a:t>
            </a:r>
          </a:p>
          <a:p>
            <a:pPr marL="1031875" lvl="2" indent="-231775" eaLnBrk="1" hangingPunct="1"/>
            <a:r>
              <a:rPr lang="en-GB" smtClean="0">
                <a:ea typeface="ＭＳ Ｐゴシック" pitchFamily="34" charset="-128"/>
              </a:rPr>
              <a:t>Sharing on social media services</a:t>
            </a:r>
          </a:p>
        </p:txBody>
      </p:sp>
      <p:sp>
        <p:nvSpPr>
          <p:cNvPr id="4198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6C2A7BF-F1E4-4C1A-891C-27E667C5D936}" type="slidenum">
              <a:rPr lang="en-US" sz="1000"/>
              <a:pPr eaLnBrk="1" hangingPunct="1"/>
              <a:t>19</a:t>
            </a:fld>
            <a:endParaRPr lang="en-US" sz="1000"/>
          </a:p>
        </p:txBody>
      </p:sp>
      <p:sp>
        <p:nvSpPr>
          <p:cNvPr id="41988" name="TextBox 1"/>
          <p:cNvSpPr txBox="1">
            <a:spLocks noChangeArrowheads="1"/>
          </p:cNvSpPr>
          <p:nvPr/>
        </p:nvSpPr>
        <p:spPr bwMode="auto">
          <a:xfrm>
            <a:off x="1141413" y="5165725"/>
            <a:ext cx="7823200" cy="1570038"/>
          </a:xfrm>
          <a:prstGeom prst="rect">
            <a:avLst/>
          </a:prstGeom>
          <a:solidFill>
            <a:schemeClr val="bg1"/>
          </a:solidFill>
          <a:ln w="9525">
            <a:solidFill>
              <a:schemeClr val="tx1"/>
            </a:solidFill>
            <a:miter lim="800000"/>
            <a:headEnd/>
            <a:tailEnd/>
          </a:ln>
        </p:spPr>
        <p:txBody>
          <a:bodyPr>
            <a:spAutoFit/>
          </a:bodyPr>
          <a:lstStyle>
            <a:lvl1pPr marL="895350" indent="-895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dirty="0"/>
              <a:t>SMO:	Good for new papers, but not relevant for popular papers written from 2004-8</a:t>
            </a:r>
          </a:p>
          <a:p>
            <a:pPr eaLnBrk="1" hangingPunct="1"/>
            <a:r>
              <a:rPr lang="en-GB" dirty="0"/>
              <a:t>SEO:	Document structure consistent. Difference appears to be significant nos. of in-bound links	</a:t>
            </a:r>
          </a:p>
        </p:txBody>
      </p:sp>
      <p:pic>
        <p:nvPicPr>
          <p:cNvPr id="2" name="Picture 1" descr="Copyright Shutterstock. Used under licence.  http://www.shutterstock.com/pic.mhtml?id=52733221" title="Idea"/>
          <p:cNvPicPr>
            <a:picLocks noChangeAspect="1"/>
          </p:cNvPicPr>
          <p:nvPr/>
        </p:nvPicPr>
        <p:blipFill>
          <a:blip r:embed="rId3"/>
          <a:stretch>
            <a:fillRect/>
          </a:stretch>
        </p:blipFill>
        <p:spPr>
          <a:xfrm>
            <a:off x="7135813" y="134938"/>
            <a:ext cx="1828800" cy="1216025"/>
          </a:xfrm>
          <a:prstGeom prst="rect">
            <a:avLst/>
          </a:prstGeom>
        </p:spPr>
      </p:pic>
      <p:sp>
        <p:nvSpPr>
          <p:cNvPr id="7" name="Oval 6"/>
          <p:cNvSpPr/>
          <p:nvPr/>
        </p:nvSpPr>
        <p:spPr bwMode="auto">
          <a:xfrm>
            <a:off x="8942938" y="77002"/>
            <a:ext cx="104809" cy="104809"/>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918586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5">
            <a:hlinkClick r:id="rId3"/>
          </p:cNvPr>
          <p:cNvSpPr>
            <a:spLocks noChangeArrowheads="1"/>
          </p:cNvSpPr>
          <p:nvPr/>
        </p:nvSpPr>
        <p:spPr bwMode="auto">
          <a:xfrm>
            <a:off x="2339975" y="0"/>
            <a:ext cx="6804024" cy="369332"/>
          </a:xfrm>
          <a:prstGeom prst="rect">
            <a:avLst/>
          </a:prstGeom>
          <a:solidFill>
            <a:schemeClr val="bg1"/>
          </a:solidFill>
          <a:ln w="9525">
            <a:solidFill>
              <a:schemeClr val="tx1"/>
            </a:solidFill>
            <a:miter lim="800000"/>
            <a:headEnd/>
            <a:tailEnd/>
          </a:ln>
          <a:effectLst>
            <a:outerShdw blurRad="63500" dist="107763" dir="8100000" algn="ctr" rotWithShape="0">
              <a:schemeClr val="bg2">
                <a:alpha val="50000"/>
              </a:schemeClr>
            </a:outerShdw>
          </a:effectLst>
        </p:spPr>
        <p:txBody>
          <a:bodyPr wrap="square">
            <a:spAutoFit/>
          </a:bodyPr>
          <a:lstStyle/>
          <a:p>
            <a:pPr algn="r">
              <a:defRPr/>
            </a:pPr>
            <a:r>
              <a:rPr lang="en-GB" sz="1800" dirty="0" smtClean="0"/>
              <a:t>http://www.ukoln.ac.uk/web-focus/events/seminars/dundee-2012/</a:t>
            </a:r>
            <a:endParaRPr lang="en-GB" sz="1800" dirty="0">
              <a:cs typeface="+mn-cs"/>
            </a:endParaRPr>
          </a:p>
        </p:txBody>
      </p:sp>
      <p:sp>
        <p:nvSpPr>
          <p:cNvPr id="15363" name="Rectangle 2"/>
          <p:cNvSpPr>
            <a:spLocks noGrp="1" noChangeArrowheads="1"/>
          </p:cNvSpPr>
          <p:nvPr>
            <p:ph type="ctrTitle"/>
          </p:nvPr>
        </p:nvSpPr>
        <p:spPr>
          <a:xfrm>
            <a:off x="1141413" y="584775"/>
            <a:ext cx="7897812" cy="1741488"/>
          </a:xfrm>
        </p:spPr>
        <p:txBody>
          <a:bodyPr/>
          <a:lstStyle/>
          <a:p>
            <a:pPr algn="ctr" eaLnBrk="1" hangingPunct="1"/>
            <a:r>
              <a:rPr lang="en-GB" sz="4000" dirty="0" smtClean="0"/>
              <a:t>Being </a:t>
            </a:r>
            <a:r>
              <a:rPr lang="en-GB" sz="4000" dirty="0"/>
              <a:t>a </a:t>
            </a:r>
            <a:r>
              <a:rPr lang="en-GB" sz="4000" dirty="0" smtClean="0"/>
              <a:t>‘</a:t>
            </a:r>
            <a:r>
              <a:rPr lang="en-GB" sz="4000" dirty="0"/>
              <a:t>Connected Educator’: </a:t>
            </a:r>
            <a:r>
              <a:rPr lang="en-GB" sz="3200" dirty="0" smtClean="0"/>
              <a:t/>
            </a:r>
            <a:br>
              <a:rPr lang="en-GB" sz="3200" dirty="0" smtClean="0"/>
            </a:br>
            <a:r>
              <a:rPr lang="en-GB" sz="3200" dirty="0" smtClean="0"/>
              <a:t>the </a:t>
            </a:r>
            <a:r>
              <a:rPr lang="en-GB" sz="3200" dirty="0"/>
              <a:t>Role of Social Media </a:t>
            </a:r>
            <a:r>
              <a:rPr lang="en-GB" sz="3200" dirty="0" smtClean="0"/>
              <a:t>in </a:t>
            </a:r>
            <a:r>
              <a:rPr lang="en-GB" sz="3200" dirty="0"/>
              <a:t>Facilitating Collaboration and Enhancing </a:t>
            </a:r>
            <a:r>
              <a:rPr lang="en-GB" sz="3200" dirty="0" smtClean="0"/>
              <a:t>Impact</a:t>
            </a:r>
            <a:endParaRPr lang="en-GB" sz="7200" dirty="0">
              <a:latin typeface="Arial" charset="0"/>
            </a:endParaRPr>
          </a:p>
        </p:txBody>
      </p:sp>
      <p:sp>
        <p:nvSpPr>
          <p:cNvPr id="15364" name="Rectangle 3"/>
          <p:cNvSpPr txBox="1">
            <a:spLocks noChangeArrowheads="1"/>
          </p:cNvSpPr>
          <p:nvPr/>
        </p:nvSpPr>
        <p:spPr bwMode="auto">
          <a:xfrm>
            <a:off x="1090613" y="2346326"/>
            <a:ext cx="3552825"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spcBef>
                <a:spcPct val="20000"/>
              </a:spcBef>
              <a:buClr>
                <a:srgbClr val="8888E2"/>
              </a:buClr>
            </a:pPr>
            <a:r>
              <a:rPr lang="en-GB" sz="2200" dirty="0"/>
              <a:t>Brian Kelly</a:t>
            </a:r>
          </a:p>
          <a:p>
            <a:pPr eaLnBrk="1" hangingPunct="1">
              <a:lnSpc>
                <a:spcPct val="80000"/>
              </a:lnSpc>
              <a:spcBef>
                <a:spcPct val="20000"/>
              </a:spcBef>
              <a:buClr>
                <a:srgbClr val="8888E2"/>
              </a:buClr>
            </a:pPr>
            <a:r>
              <a:rPr lang="en-GB" sz="2200" dirty="0"/>
              <a:t>UKOLN</a:t>
            </a:r>
          </a:p>
          <a:p>
            <a:pPr eaLnBrk="1" hangingPunct="1">
              <a:lnSpc>
                <a:spcPct val="80000"/>
              </a:lnSpc>
              <a:spcBef>
                <a:spcPct val="20000"/>
              </a:spcBef>
              <a:buClr>
                <a:srgbClr val="8888E2"/>
              </a:buClr>
            </a:pPr>
            <a:r>
              <a:rPr lang="en-GB" sz="2200" dirty="0"/>
              <a:t>University of </a:t>
            </a:r>
            <a:r>
              <a:rPr lang="en-GB" sz="2200" dirty="0" smtClean="0"/>
              <a:t>Bath</a:t>
            </a:r>
          </a:p>
          <a:p>
            <a:pPr eaLnBrk="1" hangingPunct="1">
              <a:lnSpc>
                <a:spcPct val="80000"/>
              </a:lnSpc>
              <a:spcBef>
                <a:spcPct val="20000"/>
              </a:spcBef>
              <a:buClr>
                <a:srgbClr val="8888E2"/>
              </a:buClr>
            </a:pPr>
            <a:r>
              <a:rPr lang="en-GB" sz="2200" dirty="0" smtClean="0"/>
              <a:t>Bath, UK</a:t>
            </a:r>
            <a:endParaRPr lang="en-GB" sz="2200" dirty="0"/>
          </a:p>
        </p:txBody>
      </p:sp>
      <p:sp>
        <p:nvSpPr>
          <p:cNvPr id="15365" name="Line 11"/>
          <p:cNvSpPr>
            <a:spLocks noChangeShapeType="1"/>
          </p:cNvSpPr>
          <p:nvPr/>
        </p:nvSpPr>
        <p:spPr bwMode="auto">
          <a:xfrm flipV="1">
            <a:off x="1141413" y="5607050"/>
            <a:ext cx="7793037" cy="1588"/>
          </a:xfrm>
          <a:prstGeom prst="line">
            <a:avLst/>
          </a:prstGeom>
          <a:noFill/>
          <a:ln w="57150" cmpd="thinThick">
            <a:solidFill>
              <a:srgbClr val="3300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66" name="Text Box 10"/>
          <p:cNvSpPr txBox="1">
            <a:spLocks noChangeArrowheads="1"/>
          </p:cNvSpPr>
          <p:nvPr/>
        </p:nvSpPr>
        <p:spPr bwMode="auto">
          <a:xfrm>
            <a:off x="1092200" y="5722938"/>
            <a:ext cx="7651750" cy="10493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1800"/>
              <a:t>UKOLN is supported by:</a:t>
            </a:r>
            <a:endParaRPr lang="en-GB" sz="900"/>
          </a:p>
          <a:p>
            <a:endParaRPr lang="en-GB" sz="900"/>
          </a:p>
          <a:p>
            <a:endParaRPr lang="en-GB" sz="900"/>
          </a:p>
          <a:p>
            <a:endParaRPr lang="en-GB" sz="900"/>
          </a:p>
          <a:p>
            <a:endParaRPr lang="en-GB" sz="900"/>
          </a:p>
          <a:p>
            <a:endParaRPr lang="en-GB" sz="900"/>
          </a:p>
        </p:txBody>
      </p:sp>
      <p:pic>
        <p:nvPicPr>
          <p:cNvPr id="15367" name="Picture 12" descr="University of Bath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6092825"/>
            <a:ext cx="15716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5368" name="Picture 17" descr="JIS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50" y="6151563"/>
            <a:ext cx="771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 Box 28"/>
          <p:cNvSpPr txBox="1">
            <a:spLocks noChangeArrowheads="1"/>
          </p:cNvSpPr>
          <p:nvPr/>
        </p:nvSpPr>
        <p:spPr bwMode="auto">
          <a:xfrm>
            <a:off x="5612860" y="6202363"/>
            <a:ext cx="35311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This work is licensed under a Creative Commons Attribution  2.0 </a:t>
            </a:r>
            <a:r>
              <a:rPr lang="en-US" sz="1200" dirty="0" err="1"/>
              <a:t>licence</a:t>
            </a:r>
            <a:r>
              <a:rPr lang="en-US" sz="1200" dirty="0"/>
              <a:t> (but note caveat)</a:t>
            </a:r>
          </a:p>
        </p:txBody>
      </p:sp>
      <p:sp>
        <p:nvSpPr>
          <p:cNvPr id="15370" name="AutoShape 29">
            <a:hlinkClick r:id="rId6"/>
          </p:cNvPr>
          <p:cNvSpPr>
            <a:spLocks noChangeArrowheads="1"/>
          </p:cNvSpPr>
          <p:nvPr/>
        </p:nvSpPr>
        <p:spPr bwMode="auto">
          <a:xfrm>
            <a:off x="7081568" y="5726114"/>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71" name="AutoShape 30">
            <a:hlinkClick r:id="rId7"/>
          </p:cNvPr>
          <p:cNvSpPr>
            <a:spLocks noChangeArrowheads="1"/>
          </p:cNvSpPr>
          <p:nvPr/>
        </p:nvSpPr>
        <p:spPr bwMode="auto">
          <a:xfrm>
            <a:off x="8458200" y="6433195"/>
            <a:ext cx="255587" cy="171450"/>
          </a:xfrm>
          <a:prstGeom prst="rightArrow">
            <a:avLst>
              <a:gd name="adj1" fmla="val 50000"/>
              <a:gd name="adj2" fmla="val 3726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74" name="Text Box 34"/>
          <p:cNvSpPr txBox="1">
            <a:spLocks noChangeArrowheads="1"/>
          </p:cNvSpPr>
          <p:nvPr/>
        </p:nvSpPr>
        <p:spPr bwMode="auto">
          <a:xfrm>
            <a:off x="1090613" y="4355415"/>
            <a:ext cx="54607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t>Email</a:t>
            </a:r>
            <a:r>
              <a:rPr lang="en-US" sz="2000" b="1" dirty="0" smtClean="0"/>
              <a:t>: </a:t>
            </a:r>
            <a:r>
              <a:rPr lang="en-US" sz="2000" dirty="0" smtClean="0"/>
              <a:t> b.kelly@ukoln.ac.uk</a:t>
            </a:r>
            <a:endParaRPr lang="en-US" sz="2000" dirty="0"/>
          </a:p>
          <a:p>
            <a:pPr eaLnBrk="1" hangingPunct="1"/>
            <a:r>
              <a:rPr lang="en-US" sz="2000" b="1" dirty="0"/>
              <a:t>Blog</a:t>
            </a:r>
            <a:r>
              <a:rPr lang="en-US" sz="2000" b="1" dirty="0" smtClean="0"/>
              <a:t>: </a:t>
            </a:r>
            <a:r>
              <a:rPr lang="en-US" sz="2000" dirty="0" smtClean="0"/>
              <a:t> http</a:t>
            </a:r>
            <a:r>
              <a:rPr lang="en-US" sz="2000" dirty="0"/>
              <a:t>://ukwebfocus.wordpress.com</a:t>
            </a:r>
            <a:r>
              <a:rPr lang="en-US" sz="2000" dirty="0" smtClean="0"/>
              <a:t>/</a:t>
            </a:r>
          </a:p>
          <a:p>
            <a:pPr eaLnBrk="1" hangingPunct="1"/>
            <a:r>
              <a:rPr lang="en-US" sz="2000" b="1" dirty="0" smtClean="0"/>
              <a:t>Twitter:  </a:t>
            </a:r>
            <a:r>
              <a:rPr lang="en-US" sz="2000" dirty="0" smtClean="0"/>
              <a:t>@briankelly</a:t>
            </a:r>
            <a:endParaRPr lang="en-US" sz="2000" dirty="0"/>
          </a:p>
        </p:txBody>
      </p:sp>
      <p:pic>
        <p:nvPicPr>
          <p:cNvPr id="15375" name="Picture 18" descr="Creative Commons Lic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7267" y="5738813"/>
            <a:ext cx="12112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47"/>
          <p:cNvSpPr txBox="1">
            <a:spLocks noChangeArrowheads="1"/>
          </p:cNvSpPr>
          <p:nvPr/>
        </p:nvSpPr>
        <p:spPr bwMode="auto">
          <a:xfrm>
            <a:off x="4651375" y="2475893"/>
            <a:ext cx="4251325" cy="1631950"/>
          </a:xfrm>
          <a:prstGeom prst="rect">
            <a:avLst/>
          </a:prstGeom>
          <a:solidFill>
            <a:schemeClr val="bg1"/>
          </a:solidFill>
          <a:ln w="12700">
            <a:solidFill>
              <a:schemeClr val="tx1"/>
            </a:solidFill>
            <a:miter lim="800000"/>
            <a:headEnd type="none" w="sm" len="sm"/>
            <a:tailEnd type="none" w="sm" len="sm"/>
          </a:ln>
          <a:effectLst>
            <a:outerShdw blurRad="63500" dist="107763" dir="2700000" algn="ctr" rotWithShape="0">
              <a:schemeClr val="bg2">
                <a:alpha val="50000"/>
              </a:schemeClr>
            </a:outerShdw>
          </a:effec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GB" sz="2000" b="1" dirty="0" smtClean="0"/>
              <a:t>Acceptable Use Policy</a:t>
            </a:r>
            <a:endParaRPr lang="en-GB" sz="2000" dirty="0" smtClean="0"/>
          </a:p>
          <a:p>
            <a:pPr>
              <a:defRPr/>
            </a:pPr>
            <a:r>
              <a:rPr lang="en-GB" sz="2000" dirty="0" smtClean="0"/>
              <a:t>Recording this talk, taking photos, discussing the content using Twitter, blogs, etc. is welcomed providing distractions to others is minimised.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Tip No. 1: Be Pro-active</a:t>
            </a:r>
            <a:endParaRPr lang="en-GB" dirty="0">
              <a:solidFill>
                <a:schemeClr val="bg1"/>
              </a:solidFill>
            </a:endParaRPr>
          </a:p>
        </p:txBody>
      </p:sp>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b="1" dirty="0">
                <a:solidFill>
                  <a:schemeClr val="tx1"/>
                </a:solidFill>
              </a:rPr>
              <a:t>Tip No. 1:</a:t>
            </a:r>
          </a:p>
          <a:p>
            <a:pPr marL="0" indent="0" algn="ctr">
              <a:buNone/>
            </a:pPr>
            <a:r>
              <a:rPr lang="en-GB" b="1" dirty="0">
                <a:solidFill>
                  <a:schemeClr val="tx1"/>
                </a:solidFill>
              </a:rPr>
              <a:t>	Be pro-active</a:t>
            </a:r>
          </a:p>
        </p:txBody>
      </p:sp>
      <p:sp>
        <p:nvSpPr>
          <p:cNvPr id="3" name="Content Placeholder 2"/>
          <p:cNvSpPr>
            <a:spLocks noGrp="1"/>
          </p:cNvSpPr>
          <p:nvPr>
            <p:ph idx="1"/>
          </p:nvPr>
        </p:nvSpPr>
        <p:spPr>
          <a:xfrm>
            <a:off x="1187450" y="2344367"/>
            <a:ext cx="6721137" cy="2616740"/>
          </a:xfrm>
        </p:spPr>
        <p:txBody>
          <a:bodyPr/>
          <a:lstStyle/>
          <a:p>
            <a:pPr marL="0" indent="0">
              <a:buNone/>
            </a:pPr>
            <a:r>
              <a:rPr lang="en-GB" b="1" dirty="0" smtClean="0">
                <a:solidFill>
                  <a:schemeClr val="bg1"/>
                </a:solidFill>
              </a:rPr>
              <a:t>Tip No. 1:</a:t>
            </a:r>
          </a:p>
          <a:p>
            <a:pPr marL="0" indent="0">
              <a:buNone/>
            </a:pPr>
            <a:r>
              <a:rPr lang="en-GB" b="1" dirty="0" smtClean="0">
                <a:solidFill>
                  <a:schemeClr val="bg1"/>
                </a:solidFill>
              </a:rPr>
              <a:t>	Be pro-active</a:t>
            </a:r>
            <a:endParaRPr lang="en-GB" b="1" dirty="0">
              <a:solidFill>
                <a:schemeClr val="bg1"/>
              </a:solidFill>
            </a:endParaRPr>
          </a:p>
        </p:txBody>
      </p:sp>
      <p:sp>
        <p:nvSpPr>
          <p:cNvPr id="4" name="Slide Number Placeholder 3"/>
          <p:cNvSpPr>
            <a:spLocks noGrp="1"/>
          </p:cNvSpPr>
          <p:nvPr>
            <p:ph type="sldNum" sz="quarter" idx="10"/>
          </p:nvPr>
        </p:nvSpPr>
        <p:spPr/>
        <p:txBody>
          <a:bodyPr/>
          <a:lstStyle/>
          <a:p>
            <a:fld id="{66DCC5AB-BB7A-4F7E-BC77-62440D429929}" type="slidenum">
              <a:rPr lang="en-US" smtClean="0"/>
              <a:pPr/>
              <a:t>20</a:t>
            </a:fld>
            <a:endParaRPr lang="en-US"/>
          </a:p>
        </p:txBody>
      </p:sp>
      <p:sp>
        <p:nvSpPr>
          <p:cNvPr id="6" name="TextBox 5"/>
          <p:cNvSpPr txBox="1"/>
          <p:nvPr/>
        </p:nvSpPr>
        <p:spPr>
          <a:xfrm>
            <a:off x="501287" y="5303519"/>
            <a:ext cx="8141426" cy="1200329"/>
          </a:xfrm>
          <a:prstGeom prst="rect">
            <a:avLst/>
          </a:prstGeom>
          <a:noFill/>
        </p:spPr>
        <p:txBody>
          <a:bodyPr wrap="square" rtlCol="0">
            <a:spAutoFit/>
          </a:bodyPr>
          <a:lstStyle/>
          <a:p>
            <a:r>
              <a:rPr lang="en-GB" dirty="0" smtClean="0">
                <a:solidFill>
                  <a:schemeClr val="bg1"/>
                </a:solidFill>
              </a:rPr>
              <a:t>Tips used in talks given in Open Access Week 2012 and summarised in post on “</a:t>
            </a:r>
            <a:r>
              <a:rPr lang="en-GB" dirty="0">
                <a:solidFill>
                  <a:schemeClr val="bg1"/>
                </a:solidFill>
              </a:rPr>
              <a:t>Top 10 tips on how to make your open access research visible </a:t>
            </a:r>
            <a:r>
              <a:rPr lang="en-GB" dirty="0" smtClean="0">
                <a:solidFill>
                  <a:schemeClr val="bg1"/>
                </a:solidFill>
              </a:rPr>
              <a:t>online” posted on JISC blog</a:t>
            </a:r>
            <a:endParaRPr lang="en-GB" dirty="0">
              <a:solidFill>
                <a:schemeClr val="bg1"/>
              </a:solidFill>
            </a:endParaRPr>
          </a:p>
        </p:txBody>
      </p:sp>
    </p:spTree>
    <p:extLst>
      <p:ext uri="{BB962C8B-B14F-4D97-AF65-F5344CB8AC3E}">
        <p14:creationId xmlns:p14="http://schemas.microsoft.com/office/powerpoint/2010/main" val="74713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W4A 2012 Paper</a:t>
            </a:r>
            <a:endParaRPr lang="en-GB" dirty="0"/>
          </a:p>
        </p:txBody>
      </p:sp>
      <p:sp>
        <p:nvSpPr>
          <p:cNvPr id="3" name="Content Placeholder 2"/>
          <p:cNvSpPr>
            <a:spLocks noGrp="1"/>
          </p:cNvSpPr>
          <p:nvPr>
            <p:ph idx="1"/>
          </p:nvPr>
        </p:nvSpPr>
        <p:spPr>
          <a:xfrm>
            <a:off x="1187449" y="1196974"/>
            <a:ext cx="7878730" cy="5661025"/>
          </a:xfrm>
        </p:spPr>
        <p:txBody>
          <a:bodyPr/>
          <a:lstStyle/>
          <a:p>
            <a:pPr marL="0" indent="0">
              <a:buNone/>
            </a:pPr>
            <a:r>
              <a:rPr lang="en-GB" sz="2300" dirty="0" smtClean="0"/>
              <a:t>Case study:</a:t>
            </a:r>
          </a:p>
          <a:p>
            <a:pPr lvl="1"/>
            <a:r>
              <a:rPr lang="en-GB" sz="2300" dirty="0" smtClean="0"/>
              <a:t>Paper on “</a:t>
            </a:r>
            <a:r>
              <a:rPr lang="en-GB" sz="2300" i="1" dirty="0" smtClean="0"/>
              <a:t>A </a:t>
            </a:r>
            <a:r>
              <a:rPr lang="en-GB" sz="2300" i="1" dirty="0"/>
              <a:t>challenge to web accessibility metrics and guidelines: putting people and processes first</a:t>
            </a:r>
            <a:r>
              <a:rPr lang="en-GB" sz="2300" dirty="0" smtClean="0"/>
              <a:t>” given at W4A 2012 conference in Lyon in Apr 2012</a:t>
            </a:r>
          </a:p>
          <a:p>
            <a:pPr marL="0" indent="0">
              <a:buNone/>
            </a:pPr>
            <a:r>
              <a:rPr lang="en-GB" sz="2300" dirty="0" smtClean="0"/>
              <a:t>Four co-authors agreed:</a:t>
            </a:r>
          </a:p>
          <a:p>
            <a:pPr lvl="1"/>
            <a:r>
              <a:rPr lang="en-GB" sz="2300" dirty="0" smtClean="0"/>
              <a:t>To collaborate in raising awareness of paper and presentation of the paper</a:t>
            </a:r>
          </a:p>
          <a:p>
            <a:pPr marL="57150" indent="0">
              <a:buNone/>
            </a:pPr>
            <a:r>
              <a:rPr lang="en-GB" sz="2300" dirty="0" smtClean="0"/>
              <a:t>How:</a:t>
            </a:r>
          </a:p>
          <a:p>
            <a:pPr lvl="1"/>
            <a:r>
              <a:rPr lang="en-GB" sz="2300" dirty="0" smtClean="0"/>
              <a:t>Writing blog posts on or just before conference</a:t>
            </a:r>
          </a:p>
          <a:p>
            <a:pPr lvl="1"/>
            <a:r>
              <a:rPr lang="en-GB" sz="2300" dirty="0" smtClean="0"/>
              <a:t>Participate on </a:t>
            </a:r>
            <a:r>
              <a:rPr lang="en-GB" sz="2300" dirty="0"/>
              <a:t>conference Twitter hashtag (e.g</a:t>
            </a:r>
            <a:r>
              <a:rPr lang="en-GB" sz="2300" dirty="0" smtClean="0"/>
              <a:t>. responding to comments while speaker is presenting)</a:t>
            </a:r>
          </a:p>
          <a:p>
            <a:pPr marL="0" indent="0">
              <a:buNone/>
            </a:pPr>
            <a:r>
              <a:rPr lang="en-GB" sz="2300" dirty="0"/>
              <a:t>Benefits:</a:t>
            </a:r>
          </a:p>
          <a:p>
            <a:pPr lvl="1"/>
            <a:r>
              <a:rPr lang="en-GB" sz="2300" dirty="0"/>
              <a:t>Reaching out to a wider audience based on our 4 professional networks </a:t>
            </a:r>
          </a:p>
          <a:p>
            <a:pPr marL="457200" lvl="1" indent="0">
              <a:buNone/>
            </a:pPr>
            <a:endParaRPr lang="en-GB" sz="2300" dirty="0"/>
          </a:p>
        </p:txBody>
      </p:sp>
      <p:sp>
        <p:nvSpPr>
          <p:cNvPr id="4" name="Slide Number Placeholder 3"/>
          <p:cNvSpPr>
            <a:spLocks noGrp="1"/>
          </p:cNvSpPr>
          <p:nvPr>
            <p:ph type="sldNum" sz="quarter" idx="10"/>
          </p:nvPr>
        </p:nvSpPr>
        <p:spPr/>
        <p:txBody>
          <a:bodyPr/>
          <a:lstStyle/>
          <a:p>
            <a:fld id="{66DCC5AB-BB7A-4F7E-BC77-62440D429929}" type="slidenum">
              <a:rPr lang="en-US" smtClean="0"/>
              <a:pPr/>
              <a:t>21</a:t>
            </a:fld>
            <a:endParaRPr lang="en-US"/>
          </a:p>
        </p:txBody>
      </p:sp>
      <p:sp>
        <p:nvSpPr>
          <p:cNvPr id="5" name="Oval 4"/>
          <p:cNvSpPr/>
          <p:nvPr/>
        </p:nvSpPr>
        <p:spPr bwMode="auto">
          <a:xfrm>
            <a:off x="8942938" y="77002"/>
            <a:ext cx="104809" cy="104809"/>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950360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Preparation</a:t>
            </a:r>
            <a:endParaRPr lang="en-GB" dirty="0"/>
          </a:p>
        </p:txBody>
      </p:sp>
      <p:sp>
        <p:nvSpPr>
          <p:cNvPr id="3" name="Text Placeholder 2"/>
          <p:cNvSpPr>
            <a:spLocks noGrp="1"/>
          </p:cNvSpPr>
          <p:nvPr>
            <p:ph type="body" idx="1"/>
          </p:nvPr>
        </p:nvSpPr>
        <p:spPr>
          <a:xfrm>
            <a:off x="1149789" y="1131683"/>
            <a:ext cx="7785981" cy="3565445"/>
          </a:xfrm>
        </p:spPr>
        <p:txBody>
          <a:bodyPr/>
          <a:lstStyle/>
          <a:p>
            <a:r>
              <a:rPr lang="en-GB" dirty="0" smtClean="0"/>
              <a:t>We:</a:t>
            </a:r>
          </a:p>
          <a:p>
            <a:pPr marL="742950" lvl="1" indent="-285750">
              <a:buFont typeface="Arial" pitchFamily="34" charset="0"/>
              <a:buChar char="•"/>
            </a:pPr>
            <a:r>
              <a:rPr lang="en-GB" sz="2400" dirty="0" smtClean="0"/>
              <a:t>Uploaded paper to repository so URL was known</a:t>
            </a:r>
          </a:p>
          <a:p>
            <a:pPr marL="742950" lvl="1" indent="-285750">
              <a:buFont typeface="Arial" pitchFamily="34" charset="0"/>
              <a:buChar char="•"/>
            </a:pPr>
            <a:r>
              <a:rPr lang="en-GB" sz="2400" dirty="0" smtClean="0"/>
              <a:t>Provided a link to the paper in speaker’s slides</a:t>
            </a:r>
          </a:p>
          <a:p>
            <a:pPr marL="742950" lvl="1" indent="-285750">
              <a:buFont typeface="Arial" pitchFamily="34" charset="0"/>
              <a:buChar char="•"/>
            </a:pPr>
            <a:r>
              <a:rPr lang="en-GB" sz="2400" dirty="0" smtClean="0"/>
              <a:t>Uploaded holding slide to Slideshare so URL was known (slides were finalised shortly before talk)</a:t>
            </a:r>
          </a:p>
          <a:p>
            <a:pPr>
              <a:spcBef>
                <a:spcPts val="1200"/>
              </a:spcBef>
            </a:pPr>
            <a:r>
              <a:rPr lang="en-GB" sz="2400" dirty="0" smtClean="0"/>
              <a:t>We could then:</a:t>
            </a:r>
          </a:p>
          <a:p>
            <a:pPr marL="742950" lvl="1" indent="-285750">
              <a:buFont typeface="Arial" pitchFamily="34" charset="0"/>
              <a:buChar char="•"/>
            </a:pPr>
            <a:r>
              <a:rPr lang="en-GB" sz="2400" dirty="0" smtClean="0"/>
              <a:t>Prepare blog posts in advance</a:t>
            </a:r>
          </a:p>
          <a:p>
            <a:pPr marL="742950" lvl="1" indent="-285750">
              <a:buFont typeface="Arial" pitchFamily="34" charset="0"/>
              <a:buChar char="•"/>
            </a:pPr>
            <a:r>
              <a:rPr lang="en-GB" sz="2400" dirty="0" smtClean="0"/>
              <a:t>Create short URLs in advance</a:t>
            </a: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22</a:t>
            </a:fld>
            <a:endParaRPr lang="en-US"/>
          </a:p>
        </p:txBody>
      </p:sp>
      <p:sp>
        <p:nvSpPr>
          <p:cNvPr id="5" name="TextBox 4"/>
          <p:cNvSpPr txBox="1"/>
          <p:nvPr/>
        </p:nvSpPr>
        <p:spPr>
          <a:xfrm>
            <a:off x="1963554" y="5601903"/>
            <a:ext cx="4790094" cy="461665"/>
          </a:xfrm>
          <a:prstGeom prst="rect">
            <a:avLst/>
          </a:prstGeom>
          <a:noFill/>
          <a:ln>
            <a:solidFill>
              <a:schemeClr val="tx1"/>
            </a:solidFill>
          </a:ln>
        </p:spPr>
        <p:txBody>
          <a:bodyPr wrap="none" rtlCol="0">
            <a:spAutoFit/>
          </a:bodyPr>
          <a:lstStyle/>
          <a:p>
            <a:r>
              <a:rPr lang="en-GB" dirty="0" smtClean="0"/>
              <a:t>Examples of approaches to follow</a:t>
            </a:r>
            <a:endParaRPr lang="en-GB" dirty="0"/>
          </a:p>
        </p:txBody>
      </p:sp>
      <p:sp>
        <p:nvSpPr>
          <p:cNvPr id="6" name="Oval 5"/>
          <p:cNvSpPr/>
          <p:nvPr/>
        </p:nvSpPr>
        <p:spPr bwMode="auto">
          <a:xfrm>
            <a:off x="8942938" y="77002"/>
            <a:ext cx="104809" cy="104809"/>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48886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Opus </a:t>
            </a:r>
            <a:r>
              <a:rPr lang="en-GB" dirty="0" smtClean="0"/>
              <a:t>Repository</a:t>
            </a:r>
            <a:endParaRPr lang="en-GB" dirty="0"/>
          </a:p>
        </p:txBody>
      </p:sp>
      <p:sp>
        <p:nvSpPr>
          <p:cNvPr id="3" name="Text Placeholder 2"/>
          <p:cNvSpPr>
            <a:spLocks noGrp="1"/>
          </p:cNvSpPr>
          <p:nvPr>
            <p:ph type="body" idx="1"/>
          </p:nvPr>
        </p:nvSpPr>
        <p:spPr/>
        <p:txBody>
          <a:bodyPr/>
          <a:lstStyle/>
          <a:p>
            <a:r>
              <a:rPr lang="en-GB" dirty="0" smtClean="0"/>
              <a:t>Paper uploaded to Opus repository</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23</a:t>
            </a:fld>
            <a:endParaRPr lang="en-US"/>
          </a:p>
        </p:txBody>
      </p:sp>
      <p:sp>
        <p:nvSpPr>
          <p:cNvPr id="6" name="TextBox 5">
            <a:hlinkClick r:id="rId3"/>
          </p:cNvPr>
          <p:cNvSpPr txBox="1"/>
          <p:nvPr/>
        </p:nvSpPr>
        <p:spPr>
          <a:xfrm>
            <a:off x="4867836" y="6340182"/>
            <a:ext cx="4153701" cy="461665"/>
          </a:xfrm>
          <a:prstGeom prst="rect">
            <a:avLst/>
          </a:prstGeom>
          <a:noFill/>
        </p:spPr>
        <p:txBody>
          <a:bodyPr wrap="none" rtlCol="0">
            <a:spAutoFit/>
          </a:bodyPr>
          <a:lstStyle/>
          <a:p>
            <a:r>
              <a:rPr lang="en-GB" dirty="0"/>
              <a:t>http://opus.bath.ac.uk/29190/</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683" y="814910"/>
            <a:ext cx="7906854" cy="5525272"/>
          </a:xfrm>
          <a:prstGeom prst="rect">
            <a:avLst/>
          </a:prstGeom>
        </p:spPr>
      </p:pic>
      <p:sp>
        <p:nvSpPr>
          <p:cNvPr id="8" name="AutoShape 29">
            <a:hlinkClick r:id="rId3"/>
          </p:cNvPr>
          <p:cNvSpPr>
            <a:spLocks noChangeArrowheads="1"/>
          </p:cNvSpPr>
          <p:nvPr/>
        </p:nvSpPr>
        <p:spPr bwMode="auto">
          <a:xfrm>
            <a:off x="8724674" y="2310140"/>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extLst>
      <p:ext uri="{BB962C8B-B14F-4D97-AF65-F5344CB8AC3E}">
        <p14:creationId xmlns:p14="http://schemas.microsoft.com/office/powerpoint/2010/main" val="295992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772" y="97451"/>
            <a:ext cx="340404" cy="677731"/>
          </a:xfrm>
        </p:spPr>
        <p:txBody>
          <a:bodyPr/>
          <a:lstStyle/>
          <a:p>
            <a:endParaRPr lang="en-GB" sz="600" dirty="0"/>
          </a:p>
        </p:txBody>
      </p:sp>
      <p:sp>
        <p:nvSpPr>
          <p:cNvPr id="3" name="Text Placeholder 2"/>
          <p:cNvSpPr>
            <a:spLocks noGrp="1"/>
          </p:cNvSpPr>
          <p:nvPr>
            <p:ph type="body" idx="1"/>
          </p:nvPr>
        </p:nvSpPr>
        <p:spPr>
          <a:xfrm>
            <a:off x="1149789" y="6198669"/>
            <a:ext cx="7785981" cy="519002"/>
          </a:xfrm>
        </p:spPr>
        <p:txBody>
          <a:bodyPr/>
          <a:lstStyle/>
          <a:p>
            <a:r>
              <a:rPr lang="en-GB" dirty="0" smtClean="0"/>
              <a:t>Metadata provided to give context to slides</a:t>
            </a:r>
            <a:endParaRPr lang="en-GB"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24</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705" y="775182"/>
            <a:ext cx="6906589" cy="5982535"/>
          </a:xfrm>
          <a:prstGeom prst="rect">
            <a:avLst/>
          </a:prstGeom>
        </p:spPr>
      </p:pic>
      <p:sp>
        <p:nvSpPr>
          <p:cNvPr id="6" name="AutoShape 29">
            <a:hlinkClick r:id="rId4"/>
          </p:cNvPr>
          <p:cNvSpPr>
            <a:spLocks noChangeArrowheads="1"/>
          </p:cNvSpPr>
          <p:nvPr/>
        </p:nvSpPr>
        <p:spPr bwMode="auto">
          <a:xfrm>
            <a:off x="8115352" y="5885246"/>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 name="Rectangle 7"/>
          <p:cNvSpPr/>
          <p:nvPr/>
        </p:nvSpPr>
        <p:spPr>
          <a:xfrm>
            <a:off x="2456329" y="338554"/>
            <a:ext cx="6347011" cy="338554"/>
          </a:xfrm>
          <a:prstGeom prst="rect">
            <a:avLst/>
          </a:prstGeom>
          <a:solidFill>
            <a:schemeClr val="bg1"/>
          </a:solidFill>
          <a:ln>
            <a:solidFill>
              <a:schemeClr val="tx1"/>
            </a:solidFill>
          </a:ln>
        </p:spPr>
        <p:txBody>
          <a:bodyPr wrap="square">
            <a:spAutoFit/>
          </a:bodyPr>
          <a:lstStyle/>
          <a:p>
            <a:r>
              <a:rPr lang="en-GB" sz="1600" dirty="0"/>
              <a:t>http://www.slideshare.net/sloandr/w4a12-coopersloankellylewthwaite</a:t>
            </a:r>
          </a:p>
        </p:txBody>
      </p:sp>
    </p:spTree>
    <p:extLst>
      <p:ext uri="{BB962C8B-B14F-4D97-AF65-F5344CB8AC3E}">
        <p14:creationId xmlns:p14="http://schemas.microsoft.com/office/powerpoint/2010/main" val="367856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1149789" y="6250673"/>
            <a:ext cx="7785981" cy="466998"/>
          </a:xfrm>
        </p:spPr>
        <p:txBody>
          <a:bodyPr/>
          <a:lstStyle/>
          <a:p>
            <a:r>
              <a:rPr lang="en-GB" dirty="0" smtClean="0"/>
              <a:t>Final slide provides (active) links to related work</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25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174" y="86627"/>
            <a:ext cx="7973561" cy="6067793"/>
          </a:xfrm>
          <a:prstGeom prst="rect">
            <a:avLst/>
          </a:prstGeom>
        </p:spPr>
      </p:pic>
      <p:sp>
        <p:nvSpPr>
          <p:cNvPr id="7" name="Oval 6"/>
          <p:cNvSpPr/>
          <p:nvPr/>
        </p:nvSpPr>
        <p:spPr bwMode="auto">
          <a:xfrm>
            <a:off x="8942938" y="77002"/>
            <a:ext cx="104809" cy="104809"/>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10071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Tip No. 3: Monitor What Works</a:t>
            </a:r>
            <a:endParaRPr lang="en-GB" dirty="0">
              <a:solidFill>
                <a:schemeClr val="bg1"/>
              </a:solidFill>
            </a:endParaRPr>
          </a:p>
        </p:txBody>
      </p:sp>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 name="Content Placeholder 2"/>
          <p:cNvSpPr>
            <a:spLocks noGrp="1"/>
          </p:cNvSpPr>
          <p:nvPr>
            <p:ph idx="1"/>
          </p:nvPr>
        </p:nvSpPr>
        <p:spPr>
          <a:xfrm>
            <a:off x="1187450" y="2344367"/>
            <a:ext cx="6721137" cy="2616740"/>
          </a:xfrm>
        </p:spPr>
        <p:txBody>
          <a:bodyPr/>
          <a:lstStyle/>
          <a:p>
            <a:pPr marL="0" indent="0">
              <a:buNone/>
            </a:pPr>
            <a:r>
              <a:rPr lang="en-GB" b="1" dirty="0" smtClean="0">
                <a:solidFill>
                  <a:schemeClr val="bg1"/>
                </a:solidFill>
              </a:rPr>
              <a:t>Tip No. 2:</a:t>
            </a:r>
          </a:p>
          <a:p>
            <a:pPr marL="0" indent="0">
              <a:buNone/>
            </a:pPr>
            <a:r>
              <a:rPr lang="en-GB" b="1" dirty="0" smtClean="0">
                <a:solidFill>
                  <a:schemeClr val="bg1"/>
                </a:solidFill>
              </a:rPr>
              <a:t>	Monitor what works (for you)</a:t>
            </a:r>
            <a:endParaRPr lang="en-GB" b="1" dirty="0">
              <a:solidFill>
                <a:schemeClr val="bg1"/>
              </a:solidFill>
            </a:endParaRPr>
          </a:p>
        </p:txBody>
      </p:sp>
      <p:sp>
        <p:nvSpPr>
          <p:cNvPr id="4" name="Slide Number Placeholder 3"/>
          <p:cNvSpPr>
            <a:spLocks noGrp="1"/>
          </p:cNvSpPr>
          <p:nvPr>
            <p:ph type="sldNum" sz="quarter" idx="10"/>
          </p:nvPr>
        </p:nvSpPr>
        <p:spPr/>
        <p:txBody>
          <a:bodyPr/>
          <a:lstStyle/>
          <a:p>
            <a:fld id="{66DCC5AB-BB7A-4F7E-BC77-62440D429929}" type="slidenum">
              <a:rPr lang="en-US" smtClean="0"/>
              <a:pPr/>
              <a:t>26</a:t>
            </a:fld>
            <a:endParaRPr lang="en-US"/>
          </a:p>
        </p:txBody>
      </p:sp>
    </p:spTree>
    <p:extLst>
      <p:ext uri="{BB962C8B-B14F-4D97-AF65-F5344CB8AC3E}">
        <p14:creationId xmlns:p14="http://schemas.microsoft.com/office/powerpoint/2010/main" val="621703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817009"/>
            <a:ext cx="6824312" cy="5911266"/>
          </a:xfrm>
          <a:prstGeom prst="rect">
            <a:avLst/>
          </a:prstGeom>
        </p:spPr>
      </p:pic>
      <p:sp>
        <p:nvSpPr>
          <p:cNvPr id="2" name="Title 1"/>
          <p:cNvSpPr>
            <a:spLocks noGrp="1"/>
          </p:cNvSpPr>
          <p:nvPr>
            <p:ph type="title"/>
          </p:nvPr>
        </p:nvSpPr>
        <p:spPr/>
        <p:txBody>
          <a:bodyPr/>
          <a:lstStyle/>
          <a:p>
            <a:r>
              <a:rPr lang="en-GB" dirty="0" smtClean="0"/>
              <a:t>Capture Statistics</a:t>
            </a:r>
            <a:endParaRPr lang="en-GB" dirty="0"/>
          </a:p>
        </p:txBody>
      </p:sp>
      <p:sp>
        <p:nvSpPr>
          <p:cNvPr id="3" name="Text Placeholder 2"/>
          <p:cNvSpPr>
            <a:spLocks noGrp="1"/>
          </p:cNvSpPr>
          <p:nvPr>
            <p:ph type="body" idx="1"/>
          </p:nvPr>
        </p:nvSpPr>
        <p:spPr>
          <a:xfrm>
            <a:off x="6814685" y="817010"/>
            <a:ext cx="2329315" cy="3423296"/>
          </a:xfrm>
        </p:spPr>
        <p:txBody>
          <a:bodyPr/>
          <a:lstStyle/>
          <a:p>
            <a:r>
              <a:rPr lang="en-GB" sz="2400" dirty="0" smtClean="0"/>
              <a:t>On 18 Apr 12:</a:t>
            </a:r>
            <a:endParaRPr lang="en-GB" sz="2400" dirty="0"/>
          </a:p>
          <a:p>
            <a:pPr marL="273050" lvl="1" indent="-185738">
              <a:buFont typeface="Arial" pitchFamily="34" charset="0"/>
              <a:buChar char="•"/>
            </a:pPr>
            <a:r>
              <a:rPr lang="en-GB" sz="2400" dirty="0" smtClean="0"/>
              <a:t>1,391 views on Slideshare</a:t>
            </a:r>
          </a:p>
          <a:p>
            <a:pPr marL="273050" lvl="1" indent="-185738">
              <a:buFont typeface="Arial" pitchFamily="34" charset="0"/>
              <a:buChar char="•"/>
            </a:pPr>
            <a:r>
              <a:rPr lang="en-GB" sz="2400" dirty="0" smtClean="0"/>
              <a:t>Other slides had 3 and 311 views </a:t>
            </a:r>
          </a:p>
          <a:p>
            <a:r>
              <a:rPr lang="en-GB" sz="2400" dirty="0" smtClean="0"/>
              <a:t>By 5 Nov12:</a:t>
            </a:r>
          </a:p>
          <a:p>
            <a:pPr marL="273050" lvl="2" indent="-185738">
              <a:spcBef>
                <a:spcPts val="0"/>
              </a:spcBef>
              <a:buFont typeface="Arial" pitchFamily="34" charset="0"/>
              <a:buChar char="•"/>
            </a:pPr>
            <a:r>
              <a:rPr lang="en-GB" sz="2200" dirty="0" smtClean="0"/>
              <a:t>7,582 </a:t>
            </a:r>
            <a:r>
              <a:rPr lang="en-GB" sz="2200" dirty="0"/>
              <a:t>views on Slideshare</a:t>
            </a:r>
          </a:p>
          <a:p>
            <a:endParaRPr lang="en-GB" sz="2400" dirty="0" smtClean="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27</a:t>
            </a:fld>
            <a:endParaRPr lang="en-US"/>
          </a:p>
        </p:txBody>
      </p:sp>
      <p:sp>
        <p:nvSpPr>
          <p:cNvPr id="6" name="Oval 5"/>
          <p:cNvSpPr/>
          <p:nvPr/>
        </p:nvSpPr>
        <p:spPr>
          <a:xfrm>
            <a:off x="6238893" y="5856051"/>
            <a:ext cx="768485" cy="3404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90837" y="4708944"/>
            <a:ext cx="2136622" cy="1631216"/>
          </a:xfrm>
          <a:prstGeom prst="rect">
            <a:avLst/>
          </a:prstGeom>
          <a:solidFill>
            <a:schemeClr val="bg1"/>
          </a:solidFill>
          <a:ln>
            <a:solidFill>
              <a:schemeClr val="tx1"/>
            </a:solidFill>
          </a:ln>
        </p:spPr>
        <p:txBody>
          <a:bodyPr wrap="square" rtlCol="0">
            <a:spAutoFit/>
          </a:bodyPr>
          <a:lstStyle/>
          <a:p>
            <a:r>
              <a:rPr lang="en-GB" sz="2000" dirty="0" smtClean="0"/>
              <a:t>“</a:t>
            </a:r>
            <a:r>
              <a:rPr lang="en-GB" sz="2000" i="1" dirty="0" smtClean="0"/>
              <a:t>Lies, damned lies &amp; statistics</a:t>
            </a:r>
            <a:r>
              <a:rPr lang="en-GB" sz="2000" dirty="0" smtClean="0"/>
              <a:t>” – but my most downloaded paper in 2012</a:t>
            </a:r>
            <a:endParaRPr lang="en-GB" sz="2000" dirty="0"/>
          </a:p>
        </p:txBody>
      </p:sp>
      <p:sp>
        <p:nvSpPr>
          <p:cNvPr id="8" name="AutoShape 29">
            <a:hlinkClick r:id="rId4"/>
          </p:cNvPr>
          <p:cNvSpPr>
            <a:spLocks noChangeArrowheads="1"/>
          </p:cNvSpPr>
          <p:nvPr/>
        </p:nvSpPr>
        <p:spPr bwMode="auto">
          <a:xfrm>
            <a:off x="8619832" y="6033533"/>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extLst>
      <p:ext uri="{BB962C8B-B14F-4D97-AF65-F5344CB8AC3E}">
        <p14:creationId xmlns:p14="http://schemas.microsoft.com/office/powerpoint/2010/main" val="370525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Topsy</a:t>
            </a:r>
            <a:r>
              <a:rPr lang="en-GB" dirty="0" smtClean="0"/>
              <a:t> and Event Hashtag</a:t>
            </a:r>
            <a:endParaRPr lang="en-GB"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399" y="0"/>
            <a:ext cx="8605202" cy="6858000"/>
          </a:xfrm>
          <a:prstGeom prst="rect">
            <a:avLst/>
          </a:prstGeom>
        </p:spPr>
      </p:pic>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28</a:t>
            </a:fld>
            <a:endParaRPr lang="en-US"/>
          </a:p>
        </p:txBody>
      </p:sp>
      <p:sp>
        <p:nvSpPr>
          <p:cNvPr id="3" name="Text Placeholder 2"/>
          <p:cNvSpPr>
            <a:spLocks noGrp="1"/>
          </p:cNvSpPr>
          <p:nvPr>
            <p:ph type="body" idx="1"/>
          </p:nvPr>
        </p:nvSpPr>
        <p:spPr>
          <a:xfrm>
            <a:off x="6626460" y="4766553"/>
            <a:ext cx="2371626" cy="1031132"/>
          </a:xfrm>
          <a:solidFill>
            <a:schemeClr val="bg1"/>
          </a:solidFill>
          <a:ln>
            <a:solidFill>
              <a:schemeClr val="tx1"/>
            </a:solidFill>
          </a:ln>
        </p:spPr>
        <p:txBody>
          <a:bodyPr/>
          <a:lstStyle/>
          <a:p>
            <a:r>
              <a:rPr lang="en-GB" sz="2000" dirty="0" smtClean="0"/>
              <a:t>Buzz around </a:t>
            </a:r>
            <a:r>
              <a:rPr lang="en-GB" sz="2000" b="1" dirty="0" smtClean="0"/>
              <a:t>event hashtag</a:t>
            </a:r>
            <a:r>
              <a:rPr lang="en-GB" sz="2000" dirty="0" smtClean="0"/>
              <a:t> captured by </a:t>
            </a:r>
            <a:r>
              <a:rPr lang="en-GB" sz="2000" dirty="0" err="1" smtClean="0"/>
              <a:t>Topsy</a:t>
            </a:r>
            <a:endParaRPr lang="en-GB" sz="2000" dirty="0"/>
          </a:p>
        </p:txBody>
      </p:sp>
      <p:sp>
        <p:nvSpPr>
          <p:cNvPr id="6" name="Oval 5"/>
          <p:cNvSpPr/>
          <p:nvPr/>
        </p:nvSpPr>
        <p:spPr>
          <a:xfrm>
            <a:off x="4715764" y="3560322"/>
            <a:ext cx="972766" cy="3307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utoShape 29">
            <a:hlinkClick r:id="rId4"/>
          </p:cNvPr>
          <p:cNvSpPr>
            <a:spLocks noChangeArrowheads="1"/>
          </p:cNvSpPr>
          <p:nvPr/>
        </p:nvSpPr>
        <p:spPr bwMode="auto">
          <a:xfrm>
            <a:off x="7487822" y="108895"/>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extLst>
      <p:ext uri="{BB962C8B-B14F-4D97-AF65-F5344CB8AC3E}">
        <p14:creationId xmlns:p14="http://schemas.microsoft.com/office/powerpoint/2010/main" val="296740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771" y="97451"/>
            <a:ext cx="7918601" cy="681148"/>
          </a:xfrm>
        </p:spPr>
        <p:txBody>
          <a:bodyPr/>
          <a:lstStyle/>
          <a:p>
            <a:r>
              <a:rPr lang="en-GB" sz="3600" dirty="0" err="1" smtClean="0"/>
              <a:t>Topsy</a:t>
            </a:r>
            <a:r>
              <a:rPr lang="en-GB" sz="3600" dirty="0" smtClean="0"/>
              <a:t> &amp; Discussion About Slides</a:t>
            </a:r>
            <a:endParaRPr lang="en-GB" sz="36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29</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198" t="-7226" b="-7226"/>
          <a:stretch/>
        </p:blipFill>
        <p:spPr>
          <a:xfrm>
            <a:off x="0" y="0"/>
            <a:ext cx="8639743" cy="6858000"/>
          </a:xfrm>
          <a:prstGeom prst="rect">
            <a:avLst/>
          </a:prstGeom>
          <a:solidFill>
            <a:schemeClr val="bg1"/>
          </a:solidFill>
        </p:spPr>
      </p:pic>
      <p:sp>
        <p:nvSpPr>
          <p:cNvPr id="3" name="Text Placeholder 2"/>
          <p:cNvSpPr>
            <a:spLocks noGrp="1"/>
          </p:cNvSpPr>
          <p:nvPr>
            <p:ph type="body" idx="1"/>
          </p:nvPr>
        </p:nvSpPr>
        <p:spPr>
          <a:xfrm>
            <a:off x="5865778" y="2679972"/>
            <a:ext cx="3113001" cy="758756"/>
          </a:xfrm>
          <a:solidFill>
            <a:schemeClr val="bg1"/>
          </a:solidFill>
          <a:ln>
            <a:solidFill>
              <a:schemeClr val="tx1"/>
            </a:solidFill>
          </a:ln>
        </p:spPr>
        <p:txBody>
          <a:bodyPr/>
          <a:lstStyle/>
          <a:p>
            <a:r>
              <a:rPr lang="en-GB" sz="2000" dirty="0" err="1" smtClean="0"/>
              <a:t>Topsy</a:t>
            </a:r>
            <a:r>
              <a:rPr lang="en-GB" sz="2000" dirty="0" smtClean="0"/>
              <a:t> recorded discussions about </a:t>
            </a:r>
            <a:r>
              <a:rPr lang="en-GB" sz="2000" b="1" dirty="0" smtClean="0"/>
              <a:t>slides</a:t>
            </a:r>
            <a:endParaRPr lang="en-GB" sz="2000" b="1" dirty="0"/>
          </a:p>
        </p:txBody>
      </p:sp>
      <p:sp>
        <p:nvSpPr>
          <p:cNvPr id="7" name="Oval 6"/>
          <p:cNvSpPr/>
          <p:nvPr/>
        </p:nvSpPr>
        <p:spPr>
          <a:xfrm>
            <a:off x="865658" y="1731522"/>
            <a:ext cx="1088269" cy="4630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utoShape 29">
            <a:hlinkClick r:id="rId4"/>
          </p:cNvPr>
          <p:cNvSpPr>
            <a:spLocks noChangeArrowheads="1"/>
          </p:cNvSpPr>
          <p:nvPr/>
        </p:nvSpPr>
        <p:spPr bwMode="auto">
          <a:xfrm>
            <a:off x="7809903" y="610918"/>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extLst>
      <p:ext uri="{BB962C8B-B14F-4D97-AF65-F5344CB8AC3E}">
        <p14:creationId xmlns:p14="http://schemas.microsoft.com/office/powerpoint/2010/main" val="272939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5EBBCBA-76FE-4D31-B645-A9FF2A6B8190}" type="slidenum">
              <a:rPr lang="en-US" altLang="en-US" sz="1600" smtClean="0"/>
              <a:pPr eaLnBrk="1" hangingPunct="1"/>
              <a:t>3</a:t>
            </a:fld>
            <a:endParaRPr lang="en-US" altLang="en-US" sz="1600" smtClean="0"/>
          </a:p>
        </p:txBody>
      </p:sp>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6" name="Slide Number Placeholder 3"/>
          <p:cNvSpPr txBox="1">
            <a:spLocks/>
          </p:cNvSpPr>
          <p:nvPr/>
        </p:nvSpPr>
        <p:spPr bwMode="auto">
          <a:xfrm>
            <a:off x="-188913" y="6386513"/>
            <a:ext cx="549276"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32D9D1E7-987B-44CE-9EBB-0E9F9E81116F}" type="slidenum">
              <a:rPr lang="en-US" altLang="en-US" sz="1600"/>
              <a:pPr algn="r" eaLnBrk="1" hangingPunct="1"/>
              <a:t>3</a:t>
            </a:fld>
            <a:endParaRPr lang="en-US" altLang="en-US" sz="1600"/>
          </a:p>
        </p:txBody>
      </p:sp>
      <p:sp>
        <p:nvSpPr>
          <p:cNvPr id="3077" name="AutoShape 1"/>
          <p:cNvSpPr>
            <a:spLocks/>
          </p:cNvSpPr>
          <p:nvPr/>
        </p:nvSpPr>
        <p:spPr bwMode="auto">
          <a:xfrm>
            <a:off x="0" y="0"/>
            <a:ext cx="9144000" cy="6858000"/>
          </a:xfrm>
          <a:prstGeom prst="roundRect">
            <a:avLst>
              <a:gd name="adj" fmla="val 2356"/>
            </a:avLst>
          </a:prstGeom>
          <a:gradFill rotWithShape="0">
            <a:gsLst>
              <a:gs pos="0">
                <a:srgbClr val="037F1B">
                  <a:alpha val="68999"/>
                </a:srgbClr>
              </a:gs>
              <a:gs pos="100000">
                <a:srgbClr val="FFFFFF">
                  <a:alpha val="68999"/>
                </a:srgbClr>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US" sz="2000"/>
          </a:p>
        </p:txBody>
      </p:sp>
      <p:sp>
        <p:nvSpPr>
          <p:cNvPr id="3078" name="Oval 2"/>
          <p:cNvSpPr>
            <a:spLocks/>
          </p:cNvSpPr>
          <p:nvPr/>
        </p:nvSpPr>
        <p:spPr bwMode="auto">
          <a:xfrm>
            <a:off x="2678113" y="2387600"/>
            <a:ext cx="715962" cy="774700"/>
          </a:xfrm>
          <a:prstGeom prst="ellipse">
            <a:avLst/>
          </a:prstGeom>
          <a:solidFill>
            <a:schemeClr val="accent1"/>
          </a:solidFill>
          <a:ln w="76200">
            <a:solidFill>
              <a:schemeClr val="tx1"/>
            </a:solidFill>
            <a:round/>
            <a:headEnd/>
            <a:tailEnd/>
          </a:ln>
        </p:spPr>
        <p:txBody>
          <a:bodyPr lIns="0" tIns="0" rIns="0" bIns="0"/>
          <a:lstStyle/>
          <a:p>
            <a:pPr algn="ctr"/>
            <a:endParaRPr lang="en-US" sz="2000"/>
          </a:p>
        </p:txBody>
      </p:sp>
      <p:sp>
        <p:nvSpPr>
          <p:cNvPr id="3079" name="Oval 3"/>
          <p:cNvSpPr>
            <a:spLocks/>
          </p:cNvSpPr>
          <p:nvPr/>
        </p:nvSpPr>
        <p:spPr bwMode="auto">
          <a:xfrm>
            <a:off x="1700213" y="2387600"/>
            <a:ext cx="703262" cy="762000"/>
          </a:xfrm>
          <a:prstGeom prst="ellipse">
            <a:avLst/>
          </a:prstGeom>
          <a:solidFill>
            <a:schemeClr val="accent1"/>
          </a:solidFill>
          <a:ln w="76200">
            <a:solidFill>
              <a:schemeClr val="tx1"/>
            </a:solidFill>
            <a:round/>
            <a:headEnd/>
            <a:tailEnd/>
          </a:ln>
        </p:spPr>
        <p:txBody>
          <a:bodyPr lIns="0" tIns="0" rIns="0" bIns="0"/>
          <a:lstStyle/>
          <a:p>
            <a:pPr algn="ctr"/>
            <a:endParaRPr lang="en-US" sz="2000"/>
          </a:p>
        </p:txBody>
      </p:sp>
      <p:sp>
        <p:nvSpPr>
          <p:cNvPr id="3080" name="Oval 4"/>
          <p:cNvSpPr>
            <a:spLocks/>
          </p:cNvSpPr>
          <p:nvPr/>
        </p:nvSpPr>
        <p:spPr bwMode="auto">
          <a:xfrm>
            <a:off x="760413" y="2387600"/>
            <a:ext cx="703262" cy="762000"/>
          </a:xfrm>
          <a:prstGeom prst="ellipse">
            <a:avLst/>
          </a:prstGeom>
          <a:solidFill>
            <a:schemeClr val="accent1"/>
          </a:solidFill>
          <a:ln w="76200">
            <a:solidFill>
              <a:schemeClr val="tx1"/>
            </a:solidFill>
            <a:round/>
            <a:headEnd/>
            <a:tailEnd/>
          </a:ln>
        </p:spPr>
        <p:txBody>
          <a:bodyPr lIns="0" tIns="0" rIns="0" bIns="0"/>
          <a:lstStyle/>
          <a:p>
            <a:pPr algn="ctr"/>
            <a:endParaRPr lang="en-US" sz="2000"/>
          </a:p>
        </p:txBody>
      </p:sp>
      <p:pic>
        <p:nvPicPr>
          <p:cNvPr id="308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2430463"/>
            <a:ext cx="6334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1295400"/>
            <a:ext cx="762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49413" y="1295400"/>
            <a:ext cx="762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4"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1650" y="2424113"/>
            <a:ext cx="5984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085" name="Group 9"/>
          <p:cNvGrpSpPr>
            <a:grpSpLocks/>
          </p:cNvGrpSpPr>
          <p:nvPr/>
        </p:nvGrpSpPr>
        <p:grpSpPr bwMode="auto">
          <a:xfrm>
            <a:off x="1687513" y="3492500"/>
            <a:ext cx="715962" cy="774700"/>
            <a:chOff x="0" y="0"/>
            <a:chExt cx="488" cy="488"/>
          </a:xfrm>
        </p:grpSpPr>
        <p:sp>
          <p:nvSpPr>
            <p:cNvPr id="3104" name="Oval 10"/>
            <p:cNvSpPr>
              <a:spLocks/>
            </p:cNvSpPr>
            <p:nvPr/>
          </p:nvSpPr>
          <p:spPr bwMode="auto">
            <a:xfrm>
              <a:off x="0" y="0"/>
              <a:ext cx="488" cy="488"/>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US" sz="2000"/>
            </a:p>
          </p:txBody>
        </p:sp>
        <p:pic>
          <p:nvPicPr>
            <p:cNvPr id="3105"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 y="48"/>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086" name="Group 12"/>
          <p:cNvGrpSpPr>
            <a:grpSpLocks/>
          </p:cNvGrpSpPr>
          <p:nvPr/>
        </p:nvGrpSpPr>
        <p:grpSpPr bwMode="auto">
          <a:xfrm>
            <a:off x="2678113" y="3492500"/>
            <a:ext cx="715962" cy="774700"/>
            <a:chOff x="0" y="0"/>
            <a:chExt cx="488" cy="488"/>
          </a:xfrm>
        </p:grpSpPr>
        <p:pic>
          <p:nvPicPr>
            <p:cNvPr id="3102" name="Picture 1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8" y="48"/>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03" name="Oval 14"/>
            <p:cNvSpPr>
              <a:spLocks/>
            </p:cNvSpPr>
            <p:nvPr/>
          </p:nvSpPr>
          <p:spPr bwMode="auto">
            <a:xfrm>
              <a:off x="0" y="0"/>
              <a:ext cx="488" cy="488"/>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US" sz="2000"/>
            </a:p>
          </p:txBody>
        </p:sp>
      </p:grpSp>
      <p:grpSp>
        <p:nvGrpSpPr>
          <p:cNvPr id="3087" name="Group 15"/>
          <p:cNvGrpSpPr>
            <a:grpSpLocks/>
          </p:cNvGrpSpPr>
          <p:nvPr/>
        </p:nvGrpSpPr>
        <p:grpSpPr bwMode="auto">
          <a:xfrm>
            <a:off x="747713" y="3492500"/>
            <a:ext cx="715962" cy="774700"/>
            <a:chOff x="0" y="0"/>
            <a:chExt cx="488" cy="488"/>
          </a:xfrm>
        </p:grpSpPr>
        <p:pic>
          <p:nvPicPr>
            <p:cNvPr id="3100" name="Picture 16"/>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8" y="48"/>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01" name="Oval 17"/>
            <p:cNvSpPr>
              <a:spLocks/>
            </p:cNvSpPr>
            <p:nvPr/>
          </p:nvSpPr>
          <p:spPr bwMode="auto">
            <a:xfrm>
              <a:off x="0" y="0"/>
              <a:ext cx="488" cy="488"/>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US" sz="2000"/>
            </a:p>
          </p:txBody>
        </p:sp>
      </p:grpSp>
      <p:pic>
        <p:nvPicPr>
          <p:cNvPr id="3088" name="Picture 1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4313" y="2532063"/>
            <a:ext cx="5746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89" name="Rectangle 19"/>
          <p:cNvSpPr>
            <a:spLocks/>
          </p:cNvSpPr>
          <p:nvPr/>
        </p:nvSpPr>
        <p:spPr bwMode="auto">
          <a:xfrm>
            <a:off x="119063" y="365125"/>
            <a:ext cx="68913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GB" sz="4800"/>
              <a:t>You are free to:</a:t>
            </a:r>
          </a:p>
        </p:txBody>
      </p:sp>
      <p:sp>
        <p:nvSpPr>
          <p:cNvPr id="3090" name="Rectangle 20"/>
          <p:cNvSpPr>
            <a:spLocks/>
          </p:cNvSpPr>
          <p:nvPr/>
        </p:nvSpPr>
        <p:spPr bwMode="auto">
          <a:xfrm>
            <a:off x="3760788" y="1554163"/>
            <a:ext cx="368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GB" sz="2000"/>
              <a:t>copy, share, adapt, or re-mix;</a:t>
            </a:r>
          </a:p>
        </p:txBody>
      </p:sp>
      <p:sp>
        <p:nvSpPr>
          <p:cNvPr id="3091" name="Rectangle 21"/>
          <p:cNvSpPr>
            <a:spLocks/>
          </p:cNvSpPr>
          <p:nvPr/>
        </p:nvSpPr>
        <p:spPr bwMode="auto">
          <a:xfrm>
            <a:off x="3760788" y="2595563"/>
            <a:ext cx="3640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GB" sz="2000"/>
              <a:t>photograph, film, or broadcast;</a:t>
            </a:r>
          </a:p>
        </p:txBody>
      </p:sp>
      <p:sp>
        <p:nvSpPr>
          <p:cNvPr id="3092" name="Rectangle 22"/>
          <p:cNvSpPr>
            <a:spLocks/>
          </p:cNvSpPr>
          <p:nvPr/>
        </p:nvSpPr>
        <p:spPr bwMode="auto">
          <a:xfrm>
            <a:off x="3760788" y="3725863"/>
            <a:ext cx="3778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GB" sz="2000"/>
              <a:t>blog, live-blog, or post video of</a:t>
            </a:r>
          </a:p>
        </p:txBody>
      </p:sp>
      <p:sp>
        <p:nvSpPr>
          <p:cNvPr id="3093" name="Rectangle 23"/>
          <p:cNvSpPr>
            <a:spLocks/>
          </p:cNvSpPr>
          <p:nvPr/>
        </p:nvSpPr>
        <p:spPr bwMode="auto">
          <a:xfrm>
            <a:off x="138113" y="4418013"/>
            <a:ext cx="81994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GB" sz="4400"/>
              <a:t>this presentation provided that:</a:t>
            </a:r>
          </a:p>
        </p:txBody>
      </p:sp>
      <p:pic>
        <p:nvPicPr>
          <p:cNvPr id="3094" name="Picture 24"/>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49238" y="5265738"/>
            <a:ext cx="7635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95" name="Rectangle 25"/>
          <p:cNvSpPr>
            <a:spLocks/>
          </p:cNvSpPr>
          <p:nvPr/>
        </p:nvSpPr>
        <p:spPr bwMode="auto">
          <a:xfrm>
            <a:off x="1169988" y="5292725"/>
            <a:ext cx="67643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just"/>
            <a:r>
              <a:rPr lang="en-GB" sz="2000"/>
              <a:t>You attribute the work to its author and respect the rights and licences associated with its components.</a:t>
            </a:r>
          </a:p>
        </p:txBody>
      </p:sp>
      <p:sp>
        <p:nvSpPr>
          <p:cNvPr id="3096" name="TextBox 31"/>
          <p:cNvSpPr txBox="1">
            <a:spLocks noChangeArrowheads="1"/>
          </p:cNvSpPr>
          <p:nvPr/>
        </p:nvSpPr>
        <p:spPr bwMode="auto">
          <a:xfrm>
            <a:off x="5260975" y="0"/>
            <a:ext cx="3883025"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2000"/>
              <a:t>Idea from Cameron Neylon</a:t>
            </a:r>
          </a:p>
        </p:txBody>
      </p:sp>
      <p:sp>
        <p:nvSpPr>
          <p:cNvPr id="3097" name="AutoShape 29">
            <a:hlinkClick r:id="rId12"/>
          </p:cNvPr>
          <p:cNvSpPr>
            <a:spLocks noChangeArrowheads="1"/>
          </p:cNvSpPr>
          <p:nvPr/>
        </p:nvSpPr>
        <p:spPr bwMode="auto">
          <a:xfrm>
            <a:off x="8458200" y="127000"/>
            <a:ext cx="268288" cy="193675"/>
          </a:xfrm>
          <a:prstGeom prst="rightArrow">
            <a:avLst>
              <a:gd name="adj1" fmla="val 50000"/>
              <a:gd name="adj2" fmla="val 36703"/>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98" name="TextBox 26"/>
          <p:cNvSpPr txBox="1">
            <a:spLocks noChangeArrowheads="1"/>
          </p:cNvSpPr>
          <p:nvPr/>
        </p:nvSpPr>
        <p:spPr bwMode="auto">
          <a:xfrm>
            <a:off x="376238" y="6211888"/>
            <a:ext cx="8705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1200"/>
              <a:t>Slide Concept by Cameron Neylon, who has waived all copyright and related or neighbouring rights. This slide only </a:t>
            </a:r>
            <a:r>
              <a:rPr lang="en-GB" sz="1200" b="1"/>
              <a:t>CCZero</a:t>
            </a:r>
            <a:r>
              <a:rPr lang="en-GB" sz="1200"/>
              <a:t>.</a:t>
            </a:r>
          </a:p>
          <a:p>
            <a:pPr eaLnBrk="1" hangingPunct="1"/>
            <a:r>
              <a:rPr lang="en-GB" sz="1200"/>
              <a:t>Social Media Icons adapted with permission from originals by Christopher Ross. Original images are available under GPL at:</a:t>
            </a:r>
          </a:p>
          <a:p>
            <a:pPr eaLnBrk="1" hangingPunct="1"/>
            <a:r>
              <a:rPr lang="en-GB" sz="1200" u="sng">
                <a:solidFill>
                  <a:srgbClr val="0000FF"/>
                </a:solidFill>
                <a:latin typeface="Consolas" pitchFamily="-65" charset="0"/>
              </a:rPr>
              <a:t>http://www.thisismyurl.com/free-downloads/15-free-speech-bubble-icons-for-popular-websites</a:t>
            </a:r>
            <a:r>
              <a:rPr lang="en-GB" sz="1200"/>
              <a:t> </a:t>
            </a:r>
          </a:p>
        </p:txBody>
      </p:sp>
      <p:sp>
        <p:nvSpPr>
          <p:cNvPr id="3099" name="AutoShape 29">
            <a:hlinkClick r:id="rId13"/>
          </p:cNvPr>
          <p:cNvSpPr>
            <a:spLocks noChangeArrowheads="1"/>
          </p:cNvSpPr>
          <p:nvPr/>
        </p:nvSpPr>
        <p:spPr bwMode="auto">
          <a:xfrm>
            <a:off x="8748713" y="127000"/>
            <a:ext cx="268287" cy="193675"/>
          </a:xfrm>
          <a:prstGeom prst="rightArrow">
            <a:avLst>
              <a:gd name="adj1" fmla="val 50000"/>
              <a:gd name="adj2" fmla="val 36703"/>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047539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771" y="97451"/>
            <a:ext cx="7937851" cy="681148"/>
          </a:xfrm>
        </p:spPr>
        <p:txBody>
          <a:bodyPr/>
          <a:lstStyle/>
          <a:p>
            <a:r>
              <a:rPr lang="en-GB" sz="3600" dirty="0" err="1"/>
              <a:t>Topsy</a:t>
            </a:r>
            <a:r>
              <a:rPr lang="en-GB" sz="3600" dirty="0"/>
              <a:t> &amp; Discussion About </a:t>
            </a:r>
            <a:r>
              <a:rPr lang="en-GB" sz="3600" dirty="0" smtClean="0"/>
              <a:t>Paper</a:t>
            </a:r>
            <a:endParaRPr lang="en-GB" sz="36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68" y="0"/>
            <a:ext cx="8068802" cy="6782747"/>
          </a:xfrm>
          <a:prstGeom prst="rect">
            <a:avLst/>
          </a:prstGeom>
        </p:spPr>
      </p:pic>
      <p:sp>
        <p:nvSpPr>
          <p:cNvPr id="3" name="Text Placeholder 2"/>
          <p:cNvSpPr>
            <a:spLocks noGrp="1"/>
          </p:cNvSpPr>
          <p:nvPr>
            <p:ph type="body" idx="1"/>
          </p:nvPr>
        </p:nvSpPr>
        <p:spPr>
          <a:xfrm>
            <a:off x="5921689" y="2626365"/>
            <a:ext cx="3015573" cy="710119"/>
          </a:xfrm>
          <a:solidFill>
            <a:schemeClr val="bg1"/>
          </a:solidFill>
          <a:ln>
            <a:solidFill>
              <a:schemeClr val="tx1"/>
            </a:solidFill>
          </a:ln>
        </p:spPr>
        <p:txBody>
          <a:bodyPr/>
          <a:lstStyle/>
          <a:p>
            <a:r>
              <a:rPr lang="en-GB" sz="2000" dirty="0" err="1" smtClean="0"/>
              <a:t>Topsy</a:t>
            </a:r>
            <a:r>
              <a:rPr lang="en-GB" sz="2000" dirty="0" smtClean="0"/>
              <a:t> recorded discussions about </a:t>
            </a:r>
            <a:r>
              <a:rPr lang="en-GB" sz="2000" b="1" dirty="0" smtClean="0"/>
              <a:t>paper</a:t>
            </a:r>
            <a:endParaRPr lang="en-GB" sz="2000" b="1" dirty="0"/>
          </a:p>
        </p:txBody>
      </p:sp>
      <p:sp>
        <p:nvSpPr>
          <p:cNvPr id="5" name="TextBox 4"/>
          <p:cNvSpPr txBox="1"/>
          <p:nvPr/>
        </p:nvSpPr>
        <p:spPr>
          <a:xfrm>
            <a:off x="0" y="4535978"/>
            <a:ext cx="1838425" cy="1938992"/>
          </a:xfrm>
          <a:prstGeom prst="rect">
            <a:avLst/>
          </a:prstGeom>
          <a:solidFill>
            <a:schemeClr val="bg1"/>
          </a:solidFill>
          <a:ln>
            <a:solidFill>
              <a:schemeClr val="tx1"/>
            </a:solidFill>
          </a:ln>
        </p:spPr>
        <p:txBody>
          <a:bodyPr wrap="square" rtlCol="0">
            <a:spAutoFit/>
          </a:bodyPr>
          <a:lstStyle/>
          <a:p>
            <a:r>
              <a:rPr lang="en-GB" sz="2000" dirty="0" smtClean="0"/>
              <a:t>Note tweets about event (25) and slides (20) more popular than paper (7)</a:t>
            </a:r>
            <a:endParaRPr lang="en-GB" sz="2000" dirty="0"/>
          </a:p>
        </p:txBody>
      </p:sp>
      <p:sp>
        <p:nvSpPr>
          <p:cNvPr id="7" name="Oval 6"/>
          <p:cNvSpPr/>
          <p:nvPr/>
        </p:nvSpPr>
        <p:spPr>
          <a:xfrm>
            <a:off x="586525" y="1173255"/>
            <a:ext cx="1088269" cy="5400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utoShape 29">
            <a:hlinkClick r:id="rId4"/>
          </p:cNvPr>
          <p:cNvSpPr>
            <a:spLocks noChangeArrowheads="1"/>
          </p:cNvSpPr>
          <p:nvPr/>
        </p:nvSpPr>
        <p:spPr bwMode="auto">
          <a:xfrm>
            <a:off x="7487822" y="108895"/>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extLst>
      <p:ext uri="{BB962C8B-B14F-4D97-AF65-F5344CB8AC3E}">
        <p14:creationId xmlns:p14="http://schemas.microsoft.com/office/powerpoint/2010/main" val="39634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Repository Statistics</a:t>
            </a:r>
            <a:endParaRPr lang="en-GB" dirty="0"/>
          </a:p>
        </p:txBody>
      </p:sp>
      <p:sp>
        <p:nvSpPr>
          <p:cNvPr id="3" name="Text Placeholder 2"/>
          <p:cNvSpPr>
            <a:spLocks noGrp="1"/>
          </p:cNvSpPr>
          <p:nvPr>
            <p:ph type="body" idx="1"/>
          </p:nvPr>
        </p:nvSpPr>
        <p:spPr>
          <a:xfrm>
            <a:off x="1157742" y="1204688"/>
            <a:ext cx="3546227" cy="1791432"/>
          </a:xfrm>
        </p:spPr>
        <p:txBody>
          <a:bodyPr/>
          <a:lstStyle/>
          <a:p>
            <a:r>
              <a:rPr lang="en-GB" sz="2400" dirty="0" smtClean="0"/>
              <a:t>Opus repository stats:</a:t>
            </a:r>
          </a:p>
          <a:p>
            <a:pPr marL="530225" lvl="1" indent="-285750">
              <a:buFont typeface="Arial" pitchFamily="34" charset="0"/>
              <a:buChar char="•"/>
            </a:pPr>
            <a:r>
              <a:rPr lang="en-GB" sz="2000" dirty="0" smtClean="0"/>
              <a:t>Views began in March (before conference). Publish on embargo date didn’t work! </a:t>
            </a: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31</a:t>
            </a:fld>
            <a:endParaRPr lang="en-US"/>
          </a:p>
        </p:txBody>
      </p:sp>
      <p:sp>
        <p:nvSpPr>
          <p:cNvPr id="9" name="TextBox 8"/>
          <p:cNvSpPr txBox="1"/>
          <p:nvPr/>
        </p:nvSpPr>
        <p:spPr>
          <a:xfrm>
            <a:off x="1435404" y="2920144"/>
            <a:ext cx="3293660" cy="1015663"/>
          </a:xfrm>
          <a:prstGeom prst="rect">
            <a:avLst/>
          </a:prstGeom>
          <a:noFill/>
        </p:spPr>
        <p:txBody>
          <a:bodyPr wrap="square" rtlCol="0">
            <a:spAutoFit/>
          </a:bodyPr>
          <a:lstStyle/>
          <a:p>
            <a:pPr marL="273050" lvl="1" indent="-273050">
              <a:buClr>
                <a:schemeClr val="accent2"/>
              </a:buClr>
              <a:buFont typeface="Arial" pitchFamily="34" charset="0"/>
              <a:buChar char="•"/>
            </a:pPr>
            <a:r>
              <a:rPr lang="en-GB" sz="2000" dirty="0"/>
              <a:t>Largest downloads took place on 7 March, day blog post </a:t>
            </a:r>
            <a:r>
              <a:rPr lang="en-GB" sz="2000" dirty="0" smtClean="0"/>
              <a:t>published</a:t>
            </a:r>
            <a:endParaRPr lang="en-GB" dirty="0"/>
          </a:p>
        </p:txBody>
      </p:sp>
      <p:sp>
        <p:nvSpPr>
          <p:cNvPr id="10" name="TextBox 9"/>
          <p:cNvSpPr txBox="1"/>
          <p:nvPr/>
        </p:nvSpPr>
        <p:spPr>
          <a:xfrm>
            <a:off x="1435404" y="5842336"/>
            <a:ext cx="3238076" cy="1015663"/>
          </a:xfrm>
          <a:prstGeom prst="rect">
            <a:avLst/>
          </a:prstGeom>
          <a:noFill/>
        </p:spPr>
        <p:txBody>
          <a:bodyPr wrap="square" rtlCol="0">
            <a:spAutoFit/>
          </a:bodyPr>
          <a:lstStyle/>
          <a:p>
            <a:pPr marL="273050" lvl="1" indent="-273050">
              <a:buClr>
                <a:schemeClr val="accent2"/>
              </a:buClr>
              <a:buFont typeface="Arial" pitchFamily="34" charset="0"/>
              <a:buChar char="•"/>
            </a:pPr>
            <a:r>
              <a:rPr lang="en-GB" sz="2000" dirty="0" smtClean="0"/>
              <a:t>Post about collaborative tools for writing paper, not contents of paper</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813" y="4135276"/>
            <a:ext cx="4258270" cy="25530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0813" y="1363699"/>
            <a:ext cx="4258270" cy="257210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3584" y="3935808"/>
            <a:ext cx="1981477" cy="1952898"/>
          </a:xfrm>
          <a:prstGeom prst="rect">
            <a:avLst/>
          </a:prstGeom>
        </p:spPr>
      </p:pic>
      <p:sp>
        <p:nvSpPr>
          <p:cNvPr id="11" name="AutoShape 29">
            <a:hlinkClick r:id="rId6"/>
          </p:cNvPr>
          <p:cNvSpPr>
            <a:spLocks noChangeArrowheads="1"/>
          </p:cNvSpPr>
          <p:nvPr/>
        </p:nvSpPr>
        <p:spPr bwMode="auto">
          <a:xfrm>
            <a:off x="4272697" y="1363699"/>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Oval 13"/>
          <p:cNvSpPr/>
          <p:nvPr/>
        </p:nvSpPr>
        <p:spPr bwMode="auto">
          <a:xfrm>
            <a:off x="8942938" y="77002"/>
            <a:ext cx="104809" cy="104809"/>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211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Tip No. 4: Don’t Forget the Links!</a:t>
            </a:r>
            <a:endParaRPr lang="en-GB" dirty="0">
              <a:solidFill>
                <a:schemeClr val="bg1"/>
              </a:solidFill>
            </a:endParaRPr>
          </a:p>
        </p:txBody>
      </p:sp>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 name="Content Placeholder 2"/>
          <p:cNvSpPr>
            <a:spLocks noGrp="1"/>
          </p:cNvSpPr>
          <p:nvPr>
            <p:ph idx="1"/>
          </p:nvPr>
        </p:nvSpPr>
        <p:spPr>
          <a:xfrm>
            <a:off x="1187450" y="2344367"/>
            <a:ext cx="6721137" cy="2616740"/>
          </a:xfrm>
        </p:spPr>
        <p:txBody>
          <a:bodyPr/>
          <a:lstStyle/>
          <a:p>
            <a:pPr marL="0" indent="0">
              <a:buNone/>
            </a:pPr>
            <a:r>
              <a:rPr lang="en-GB" b="1" dirty="0" smtClean="0">
                <a:solidFill>
                  <a:schemeClr val="bg1"/>
                </a:solidFill>
              </a:rPr>
              <a:t>Tip No. 3:</a:t>
            </a:r>
          </a:p>
          <a:p>
            <a:pPr marL="0" indent="0">
              <a:buNone/>
            </a:pPr>
            <a:r>
              <a:rPr lang="en-GB" b="1" dirty="0" smtClean="0">
                <a:solidFill>
                  <a:schemeClr val="bg1"/>
                </a:solidFill>
              </a:rPr>
              <a:t>	Don’t forget the links </a:t>
            </a:r>
          </a:p>
          <a:p>
            <a:pPr marL="0" indent="0">
              <a:buNone/>
            </a:pPr>
            <a:r>
              <a:rPr lang="en-GB" b="1" dirty="0">
                <a:solidFill>
                  <a:schemeClr val="bg1"/>
                </a:solidFill>
              </a:rPr>
              <a:t>	</a:t>
            </a:r>
            <a:r>
              <a:rPr lang="en-GB" b="1" dirty="0" smtClean="0">
                <a:solidFill>
                  <a:schemeClr val="bg1"/>
                </a:solidFill>
              </a:rPr>
              <a:t>	or</a:t>
            </a:r>
          </a:p>
          <a:p>
            <a:pPr marL="0" indent="0">
              <a:buNone/>
            </a:pPr>
            <a:r>
              <a:rPr lang="en-GB" b="1" dirty="0">
                <a:solidFill>
                  <a:schemeClr val="bg1"/>
                </a:solidFill>
              </a:rPr>
              <a:t>	</a:t>
            </a:r>
            <a:r>
              <a:rPr lang="en-GB" b="1" dirty="0" smtClean="0">
                <a:solidFill>
                  <a:schemeClr val="bg1"/>
                </a:solidFill>
              </a:rPr>
              <a:t>Make it easy for users (even in bed)</a:t>
            </a:r>
            <a:endParaRPr lang="en-GB" b="1" dirty="0">
              <a:solidFill>
                <a:schemeClr val="bg1"/>
              </a:solidFill>
            </a:endParaRPr>
          </a:p>
        </p:txBody>
      </p:sp>
      <p:sp>
        <p:nvSpPr>
          <p:cNvPr id="4" name="Slide Number Placeholder 3"/>
          <p:cNvSpPr>
            <a:spLocks noGrp="1"/>
          </p:cNvSpPr>
          <p:nvPr>
            <p:ph type="sldNum" sz="quarter" idx="10"/>
          </p:nvPr>
        </p:nvSpPr>
        <p:spPr/>
        <p:txBody>
          <a:bodyPr/>
          <a:lstStyle/>
          <a:p>
            <a:fld id="{66DCC5AB-BB7A-4F7E-BC77-62440D429929}" type="slidenum">
              <a:rPr lang="en-US" smtClean="0"/>
              <a:pPr/>
              <a:t>32</a:t>
            </a:fld>
            <a:endParaRPr lang="en-US"/>
          </a:p>
        </p:txBody>
      </p:sp>
    </p:spTree>
    <p:extLst>
      <p:ext uri="{BB962C8B-B14F-4D97-AF65-F5344CB8AC3E}">
        <p14:creationId xmlns:p14="http://schemas.microsoft.com/office/powerpoint/2010/main" val="2230101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IR</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91" y="0"/>
            <a:ext cx="7811591" cy="6668431"/>
          </a:xfrm>
          <a:prstGeom prst="rect">
            <a:avLst/>
          </a:prstGeom>
        </p:spPr>
      </p:pic>
      <p:sp>
        <p:nvSpPr>
          <p:cNvPr id="3" name="Text Placeholder 2"/>
          <p:cNvSpPr>
            <a:spLocks noGrp="1"/>
          </p:cNvSpPr>
          <p:nvPr>
            <p:ph type="body" idx="1"/>
          </p:nvPr>
        </p:nvSpPr>
        <p:spPr>
          <a:xfrm>
            <a:off x="5914418" y="768486"/>
            <a:ext cx="3161488" cy="1157591"/>
          </a:xfrm>
          <a:solidFill>
            <a:schemeClr val="bg1"/>
          </a:solidFill>
          <a:ln>
            <a:solidFill>
              <a:schemeClr val="tx1"/>
            </a:solidFill>
          </a:ln>
        </p:spPr>
        <p:txBody>
          <a:bodyPr/>
          <a:lstStyle/>
          <a:p>
            <a:r>
              <a:rPr lang="en-GB" sz="2400" dirty="0" smtClean="0"/>
              <a:t>Your papers should be hosted on your institutional repository</a:t>
            </a:r>
            <a:endParaRPr lang="en-GB" sz="2400" dirty="0"/>
          </a:p>
        </p:txBody>
      </p:sp>
      <p:sp>
        <p:nvSpPr>
          <p:cNvPr id="7" name="AutoShape 29">
            <a:hlinkClick r:id="rId4"/>
          </p:cNvPr>
          <p:cNvSpPr>
            <a:spLocks noChangeArrowheads="1"/>
          </p:cNvSpPr>
          <p:nvPr/>
        </p:nvSpPr>
        <p:spPr bwMode="auto">
          <a:xfrm>
            <a:off x="5321409" y="1507135"/>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extLst>
      <p:ext uri="{BB962C8B-B14F-4D97-AF65-F5344CB8AC3E}">
        <p14:creationId xmlns:p14="http://schemas.microsoft.com/office/powerpoint/2010/main" val="303702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LinkedIn</a:t>
            </a:r>
            <a:endParaRPr lang="en-GB" dirty="0"/>
          </a:p>
        </p:txBody>
      </p:sp>
      <p:sp>
        <p:nvSpPr>
          <p:cNvPr id="3" name="Text Placeholder 2"/>
          <p:cNvSpPr>
            <a:spLocks noGrp="1"/>
          </p:cNvSpPr>
          <p:nvPr>
            <p:ph type="body" idx="1"/>
          </p:nvPr>
        </p:nvSpPr>
        <p:spPr/>
        <p:txBody>
          <a:bodyPr/>
          <a:lstStyle/>
          <a:p>
            <a:r>
              <a:rPr lang="en-GB" dirty="0" smtClean="0"/>
              <a:t>Links to paper added to</a:t>
            </a:r>
          </a:p>
          <a:p>
            <a:pPr marL="914400" lvl="1" indent="-457200">
              <a:buFont typeface="Arial" pitchFamily="34" charset="0"/>
              <a:buChar char="•"/>
            </a:pPr>
            <a:r>
              <a:rPr lang="en-GB" dirty="0" smtClean="0"/>
              <a:t>LinkedIn</a:t>
            </a:r>
          </a:p>
          <a:p>
            <a:pPr marL="914400" lvl="1" indent="-457200">
              <a:buFont typeface="Arial" pitchFamily="34" charset="0"/>
              <a:buChar char="•"/>
            </a:pPr>
            <a:r>
              <a:rPr lang="en-GB" dirty="0" smtClean="0"/>
              <a:t>Academia.edu</a:t>
            </a:r>
          </a:p>
          <a:p>
            <a:pPr marL="914400" lvl="1" indent="-457200">
              <a:buFont typeface="Arial" pitchFamily="34" charset="0"/>
              <a:buChar char="•"/>
            </a:pPr>
            <a:r>
              <a:rPr lang="en-GB" dirty="0" smtClean="0"/>
              <a:t>My pages on UKOLN Web site and blog</a:t>
            </a:r>
          </a:p>
          <a:p>
            <a:pPr marL="914400" lvl="1" indent="-457200">
              <a:buFont typeface="Arial" pitchFamily="34" charset="0"/>
              <a:buChar char="•"/>
            </a:pPr>
            <a:r>
              <a:rPr lang="en-GB" dirty="0" smtClean="0"/>
              <a:t>…</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34</a:t>
            </a:fld>
            <a:endParaRPr lang="en-US"/>
          </a:p>
        </p:txBody>
      </p:sp>
      <p:sp>
        <p:nvSpPr>
          <p:cNvPr id="6" name="AutoShape 29">
            <a:hlinkClick r:id="rId3"/>
          </p:cNvPr>
          <p:cNvSpPr>
            <a:spLocks noChangeArrowheads="1"/>
          </p:cNvSpPr>
          <p:nvPr/>
        </p:nvSpPr>
        <p:spPr bwMode="auto">
          <a:xfrm>
            <a:off x="3373334" y="413143"/>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39" y="889427"/>
            <a:ext cx="9088119" cy="5849167"/>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 r="-1785" b="31208"/>
          <a:stretch/>
        </p:blipFill>
        <p:spPr>
          <a:xfrm>
            <a:off x="27939" y="3777915"/>
            <a:ext cx="5381459" cy="3080086"/>
          </a:xfrm>
          <a:prstGeom prst="rect">
            <a:avLst/>
          </a:prstGeom>
        </p:spPr>
      </p:pic>
      <p:sp>
        <p:nvSpPr>
          <p:cNvPr id="5" name="TextBox 4"/>
          <p:cNvSpPr txBox="1"/>
          <p:nvPr/>
        </p:nvSpPr>
        <p:spPr>
          <a:xfrm>
            <a:off x="4783015" y="10155"/>
            <a:ext cx="4245246" cy="830997"/>
          </a:xfrm>
          <a:prstGeom prst="rect">
            <a:avLst/>
          </a:prstGeom>
          <a:noFill/>
          <a:ln>
            <a:solidFill>
              <a:schemeClr val="tx1"/>
            </a:solidFill>
          </a:ln>
        </p:spPr>
        <p:txBody>
          <a:bodyPr wrap="square" rtlCol="0">
            <a:spAutoFit/>
          </a:bodyPr>
          <a:lstStyle/>
          <a:p>
            <a:r>
              <a:rPr lang="en-GB" dirty="0" smtClean="0"/>
              <a:t>Make it easy for others to find and access your research</a:t>
            </a:r>
            <a:endParaRPr lang="en-GB" dirty="0"/>
          </a:p>
        </p:txBody>
      </p:sp>
    </p:spTree>
    <p:extLst>
      <p:ext uri="{BB962C8B-B14F-4D97-AF65-F5344CB8AC3E}">
        <p14:creationId xmlns:p14="http://schemas.microsoft.com/office/powerpoint/2010/main" val="2148929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Academia.edu</a:t>
            </a:r>
            <a:endParaRPr lang="en-GB" dirty="0"/>
          </a:p>
        </p:txBody>
      </p:sp>
      <p:sp>
        <p:nvSpPr>
          <p:cNvPr id="3" name="Text Placeholder 2"/>
          <p:cNvSpPr>
            <a:spLocks noGrp="1"/>
          </p:cNvSpPr>
          <p:nvPr>
            <p:ph type="body" idx="1"/>
          </p:nvPr>
        </p:nvSpPr>
        <p:spPr/>
        <p:txBody>
          <a:bodyPr/>
          <a:lstStyle/>
          <a:p>
            <a:r>
              <a:rPr lang="en-GB" dirty="0" smtClean="0"/>
              <a:t>Academia.edu</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35</a:t>
            </a:fld>
            <a:endParaRPr lang="en-US"/>
          </a:p>
        </p:txBody>
      </p:sp>
      <p:sp>
        <p:nvSpPr>
          <p:cNvPr id="6" name="AutoShape 29">
            <a:hlinkClick r:id="rId3"/>
          </p:cNvPr>
          <p:cNvSpPr>
            <a:spLocks noChangeArrowheads="1"/>
          </p:cNvSpPr>
          <p:nvPr/>
        </p:nvSpPr>
        <p:spPr bwMode="auto">
          <a:xfrm>
            <a:off x="8691616" y="1670317"/>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TextBox 6"/>
          <p:cNvSpPr txBox="1"/>
          <p:nvPr/>
        </p:nvSpPr>
        <p:spPr>
          <a:xfrm>
            <a:off x="130702" y="5862120"/>
            <a:ext cx="8560914" cy="1015663"/>
          </a:xfrm>
          <a:prstGeom prst="rect">
            <a:avLst/>
          </a:prstGeom>
          <a:solidFill>
            <a:schemeClr val="bg1"/>
          </a:solidFill>
        </p:spPr>
        <p:txBody>
          <a:bodyPr wrap="square" rtlCol="0">
            <a:spAutoFit/>
          </a:bodyPr>
          <a:lstStyle/>
          <a:p>
            <a:r>
              <a:rPr lang="en-GB" sz="2000" dirty="0" smtClean="0"/>
              <a:t>Note:</a:t>
            </a:r>
          </a:p>
          <a:p>
            <a:pPr marL="271463" lvl="1" indent="-165100">
              <a:buFont typeface="Arial" pitchFamily="34" charset="0"/>
              <a:buChar char="•"/>
            </a:pPr>
            <a:r>
              <a:rPr lang="en-GB" sz="2000" dirty="0" smtClean="0"/>
              <a:t>Links to papers in IR (not uploaded)</a:t>
            </a:r>
          </a:p>
          <a:p>
            <a:pPr marL="271463" lvl="1" indent="-165100">
              <a:buFont typeface="Arial" pitchFamily="34" charset="0"/>
              <a:buChar char="•"/>
            </a:pPr>
            <a:r>
              <a:rPr lang="en-GB" sz="2000" dirty="0" smtClean="0"/>
              <a:t>Importance of tags</a:t>
            </a:r>
            <a:endParaRPr lang="en-GB" sz="2000" dirty="0"/>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9144000" cy="5886396"/>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 r="-28993"/>
          <a:stretch/>
        </p:blipFill>
        <p:spPr>
          <a:xfrm>
            <a:off x="2385394" y="1593315"/>
            <a:ext cx="6758605" cy="4477375"/>
          </a:xfrm>
          <a:prstGeom prst="rect">
            <a:avLst/>
          </a:prstGeom>
          <a:solidFill>
            <a:schemeClr val="bg1"/>
          </a:solidFill>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07421" y="1897329"/>
            <a:ext cx="1536579" cy="1213982"/>
          </a:xfrm>
          <a:prstGeom prst="rect">
            <a:avLst/>
          </a:prstGeom>
        </p:spPr>
      </p:pic>
      <p:sp>
        <p:nvSpPr>
          <p:cNvPr id="5" name="TextBox 4"/>
          <p:cNvSpPr txBox="1"/>
          <p:nvPr/>
        </p:nvSpPr>
        <p:spPr>
          <a:xfrm>
            <a:off x="5616264" y="5226784"/>
            <a:ext cx="3372213" cy="1631216"/>
          </a:xfrm>
          <a:prstGeom prst="rect">
            <a:avLst/>
          </a:prstGeom>
          <a:noFill/>
          <a:ln>
            <a:solidFill>
              <a:schemeClr val="tx1"/>
            </a:solidFill>
          </a:ln>
        </p:spPr>
        <p:txBody>
          <a:bodyPr wrap="square" rtlCol="0">
            <a:spAutoFit/>
          </a:bodyPr>
          <a:lstStyle/>
          <a:p>
            <a:r>
              <a:rPr lang="en-GB" sz="2000" dirty="0" smtClean="0"/>
              <a:t>Academia.edu users may find my papers here and LinkedIn users in LinkedIn. Why would I make it difficult for them?</a:t>
            </a:r>
            <a:endParaRPr lang="en-GB" sz="2000" dirty="0"/>
          </a:p>
        </p:txBody>
      </p:sp>
      <p:sp>
        <p:nvSpPr>
          <p:cNvPr id="12" name="AutoShape 29">
            <a:hlinkClick r:id="rId7"/>
          </p:cNvPr>
          <p:cNvSpPr>
            <a:spLocks noChangeArrowheads="1"/>
          </p:cNvSpPr>
          <p:nvPr/>
        </p:nvSpPr>
        <p:spPr bwMode="auto">
          <a:xfrm>
            <a:off x="8727997" y="673417"/>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extLst>
      <p:ext uri="{BB962C8B-B14F-4D97-AF65-F5344CB8AC3E}">
        <p14:creationId xmlns:p14="http://schemas.microsoft.com/office/powerpoint/2010/main" val="48636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Institutional Web Site </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36</a:t>
            </a:fld>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2270" y="0"/>
            <a:ext cx="7665928" cy="6858000"/>
          </a:xfrm>
          <a:prstGeom prst="rect">
            <a:avLst/>
          </a:prstGeom>
        </p:spPr>
      </p:pic>
      <p:sp>
        <p:nvSpPr>
          <p:cNvPr id="3" name="Text Placeholder 2"/>
          <p:cNvSpPr>
            <a:spLocks noGrp="1"/>
          </p:cNvSpPr>
          <p:nvPr>
            <p:ph type="body" idx="1"/>
          </p:nvPr>
        </p:nvSpPr>
        <p:spPr>
          <a:xfrm>
            <a:off x="5787958" y="2796702"/>
            <a:ext cx="3229582" cy="1264595"/>
          </a:xfrm>
          <a:solidFill>
            <a:schemeClr val="bg1"/>
          </a:solidFill>
          <a:ln>
            <a:solidFill>
              <a:schemeClr val="tx1"/>
            </a:solidFill>
          </a:ln>
        </p:spPr>
        <p:txBody>
          <a:bodyPr/>
          <a:lstStyle/>
          <a:p>
            <a:r>
              <a:rPr lang="en-GB" sz="2400" dirty="0" smtClean="0"/>
              <a:t>You may also wish to provide links on your institutional Web site</a:t>
            </a:r>
            <a:endParaRPr lang="en-GB" sz="2400" dirty="0"/>
          </a:p>
        </p:txBody>
      </p:sp>
      <p:sp>
        <p:nvSpPr>
          <p:cNvPr id="7" name="Text Placeholder 2"/>
          <p:cNvSpPr txBox="1">
            <a:spLocks/>
          </p:cNvSpPr>
          <p:nvPr/>
        </p:nvSpPr>
        <p:spPr bwMode="auto">
          <a:xfrm>
            <a:off x="6029778" y="4922281"/>
            <a:ext cx="3037220" cy="689247"/>
          </a:xfrm>
          <a:prstGeom prst="rect">
            <a:avLst/>
          </a:prstGeom>
          <a:solidFill>
            <a:schemeClr val="bg1"/>
          </a:solidFill>
          <a:ln>
            <a:solidFill>
              <a:schemeClr val="tx1"/>
            </a:solidFill>
          </a:ln>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Clr>
                <a:srgbClr val="8888E2"/>
              </a:buClr>
              <a:buNone/>
              <a:defRPr sz="2000">
                <a:solidFill>
                  <a:schemeClr val="tx1"/>
                </a:solidFill>
                <a:latin typeface="+mn-lt"/>
                <a:ea typeface="+mn-ea"/>
                <a:cs typeface="+mn-cs"/>
              </a:defRPr>
            </a:lvl1pPr>
            <a:lvl2pPr marL="457200" indent="0" algn="l" rtl="0" eaLnBrk="1" fontAlgn="base" hangingPunct="1">
              <a:spcBef>
                <a:spcPct val="20000"/>
              </a:spcBef>
              <a:spcAft>
                <a:spcPct val="0"/>
              </a:spcAft>
              <a:buClr>
                <a:srgbClr val="8888E2"/>
              </a:buClr>
              <a:buNone/>
              <a:defRPr sz="1800">
                <a:solidFill>
                  <a:schemeClr val="tx1"/>
                </a:solidFill>
                <a:latin typeface="+mn-lt"/>
              </a:defRPr>
            </a:lvl2pPr>
            <a:lvl3pPr marL="914400" indent="0" algn="l" rtl="0" eaLnBrk="1" fontAlgn="base" hangingPunct="1">
              <a:spcBef>
                <a:spcPct val="20000"/>
              </a:spcBef>
              <a:spcAft>
                <a:spcPct val="0"/>
              </a:spcAft>
              <a:buClr>
                <a:srgbClr val="8888E2"/>
              </a:buClr>
              <a:buNone/>
              <a:defRPr sz="1600">
                <a:solidFill>
                  <a:schemeClr val="tx1"/>
                </a:solidFill>
                <a:latin typeface="+mn-lt"/>
              </a:defRPr>
            </a:lvl3pPr>
            <a:lvl4pPr marL="1371600" indent="0" algn="l" rtl="0" eaLnBrk="1" fontAlgn="base" hangingPunct="1">
              <a:spcBef>
                <a:spcPct val="20000"/>
              </a:spcBef>
              <a:spcAft>
                <a:spcPct val="0"/>
              </a:spcAft>
              <a:buClr>
                <a:srgbClr val="8888E2"/>
              </a:buClr>
              <a:buNone/>
              <a:defRPr sz="1400">
                <a:solidFill>
                  <a:schemeClr val="tx1"/>
                </a:solidFill>
                <a:latin typeface="+mn-lt"/>
              </a:defRPr>
            </a:lvl4pPr>
            <a:lvl5pPr marL="1828800" indent="0" algn="l" rtl="0" eaLnBrk="1" fontAlgn="base" hangingPunct="1">
              <a:spcBef>
                <a:spcPct val="20000"/>
              </a:spcBef>
              <a:spcAft>
                <a:spcPct val="0"/>
              </a:spcAft>
              <a:buClr>
                <a:srgbClr val="8888E2"/>
              </a:buClr>
              <a:buNone/>
              <a:defRPr sz="1400">
                <a:solidFill>
                  <a:schemeClr val="tx1"/>
                </a:solidFill>
                <a:latin typeface="+mn-lt"/>
              </a:defRPr>
            </a:lvl5pPr>
            <a:lvl6pPr marL="2286000" indent="0" algn="l" rtl="0" eaLnBrk="1" fontAlgn="base" hangingPunct="1">
              <a:spcBef>
                <a:spcPct val="20000"/>
              </a:spcBef>
              <a:spcAft>
                <a:spcPct val="0"/>
              </a:spcAft>
              <a:buClr>
                <a:srgbClr val="8888E2"/>
              </a:buClr>
              <a:buNone/>
              <a:defRPr sz="1400">
                <a:solidFill>
                  <a:schemeClr val="tx1"/>
                </a:solidFill>
                <a:latin typeface="+mn-lt"/>
              </a:defRPr>
            </a:lvl6pPr>
            <a:lvl7pPr marL="2743200" indent="0" algn="l" rtl="0" eaLnBrk="1" fontAlgn="base" hangingPunct="1">
              <a:spcBef>
                <a:spcPct val="20000"/>
              </a:spcBef>
              <a:spcAft>
                <a:spcPct val="0"/>
              </a:spcAft>
              <a:buClr>
                <a:srgbClr val="8888E2"/>
              </a:buClr>
              <a:buNone/>
              <a:defRPr sz="1400">
                <a:solidFill>
                  <a:schemeClr val="tx1"/>
                </a:solidFill>
                <a:latin typeface="+mn-lt"/>
              </a:defRPr>
            </a:lvl7pPr>
            <a:lvl8pPr marL="3200400" indent="0" algn="l" rtl="0" eaLnBrk="1" fontAlgn="base" hangingPunct="1">
              <a:spcBef>
                <a:spcPct val="20000"/>
              </a:spcBef>
              <a:spcAft>
                <a:spcPct val="0"/>
              </a:spcAft>
              <a:buClr>
                <a:srgbClr val="8888E2"/>
              </a:buClr>
              <a:buNone/>
              <a:defRPr sz="1400">
                <a:solidFill>
                  <a:schemeClr val="tx1"/>
                </a:solidFill>
                <a:latin typeface="+mn-lt"/>
              </a:defRPr>
            </a:lvl8pPr>
            <a:lvl9pPr marL="3657600" indent="0" algn="l" rtl="0" eaLnBrk="1" fontAlgn="base" hangingPunct="1">
              <a:spcBef>
                <a:spcPct val="20000"/>
              </a:spcBef>
              <a:spcAft>
                <a:spcPct val="0"/>
              </a:spcAft>
              <a:buClr>
                <a:srgbClr val="8888E2"/>
              </a:buClr>
              <a:buNone/>
              <a:defRPr sz="1400">
                <a:solidFill>
                  <a:schemeClr val="tx1"/>
                </a:solidFill>
                <a:latin typeface="+mn-lt"/>
              </a:defRPr>
            </a:lvl9pPr>
          </a:lstStyle>
          <a:p>
            <a:r>
              <a:rPr lang="en-GB" dirty="0" smtClean="0"/>
              <a:t>Note direct links to paper in various formats</a:t>
            </a:r>
            <a:endParaRPr lang="en-GB" dirty="0"/>
          </a:p>
        </p:txBody>
      </p:sp>
      <p:cxnSp>
        <p:nvCxnSpPr>
          <p:cNvPr id="10" name="Straight Arrow Connector 9"/>
          <p:cNvCxnSpPr/>
          <p:nvPr/>
        </p:nvCxnSpPr>
        <p:spPr bwMode="auto">
          <a:xfrm flipH="1">
            <a:off x="2502568" y="5266904"/>
            <a:ext cx="3527210" cy="1124271"/>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2" name="Straight Arrow Connector 11"/>
          <p:cNvCxnSpPr>
            <a:stCxn id="7" idx="1"/>
          </p:cNvCxnSpPr>
          <p:nvPr/>
        </p:nvCxnSpPr>
        <p:spPr bwMode="auto">
          <a:xfrm flipH="1">
            <a:off x="3638349" y="5266905"/>
            <a:ext cx="2391429" cy="112427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4" name="Straight Arrow Connector 13"/>
          <p:cNvCxnSpPr>
            <a:stCxn id="7" idx="1"/>
          </p:cNvCxnSpPr>
          <p:nvPr/>
        </p:nvCxnSpPr>
        <p:spPr bwMode="auto">
          <a:xfrm flipH="1">
            <a:off x="4456497" y="5266905"/>
            <a:ext cx="1573281" cy="112427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1" name="AutoShape 29">
            <a:hlinkClick r:id="rId4"/>
          </p:cNvPr>
          <p:cNvSpPr>
            <a:spLocks noChangeArrowheads="1"/>
          </p:cNvSpPr>
          <p:nvPr/>
        </p:nvSpPr>
        <p:spPr bwMode="auto">
          <a:xfrm>
            <a:off x="5384162" y="879606"/>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extLst>
      <p:ext uri="{BB962C8B-B14F-4D97-AF65-F5344CB8AC3E}">
        <p14:creationId xmlns:p14="http://schemas.microsoft.com/office/powerpoint/2010/main" val="324011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Blog</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37</a:t>
            </a:fld>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06904"/>
          </a:xfrm>
          <a:prstGeom prst="rect">
            <a:avLst/>
          </a:prstGeom>
        </p:spPr>
      </p:pic>
      <p:sp>
        <p:nvSpPr>
          <p:cNvPr id="3" name="Text Placeholder 2"/>
          <p:cNvSpPr>
            <a:spLocks noGrp="1"/>
          </p:cNvSpPr>
          <p:nvPr>
            <p:ph type="body" idx="1"/>
          </p:nvPr>
        </p:nvSpPr>
        <p:spPr>
          <a:xfrm>
            <a:off x="6828817" y="4542817"/>
            <a:ext cx="2315184" cy="2264087"/>
          </a:xfrm>
          <a:solidFill>
            <a:schemeClr val="bg1"/>
          </a:solidFill>
          <a:ln>
            <a:solidFill>
              <a:schemeClr val="tx1"/>
            </a:solidFill>
          </a:ln>
        </p:spPr>
        <p:txBody>
          <a:bodyPr/>
          <a:lstStyle/>
          <a:p>
            <a:r>
              <a:rPr lang="en-GB" sz="2400" dirty="0" smtClean="0"/>
              <a:t>If you have a blog you can provide links to your papers (again to all formats)</a:t>
            </a:r>
            <a:endParaRPr lang="en-GB" sz="2400" dirty="0"/>
          </a:p>
        </p:txBody>
      </p:sp>
      <p:sp>
        <p:nvSpPr>
          <p:cNvPr id="6" name="AutoShape 29">
            <a:hlinkClick r:id="rId4"/>
          </p:cNvPr>
          <p:cNvSpPr>
            <a:spLocks noChangeArrowheads="1"/>
          </p:cNvSpPr>
          <p:nvPr/>
        </p:nvSpPr>
        <p:spPr bwMode="auto">
          <a:xfrm>
            <a:off x="2470631" y="957505"/>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extLst>
      <p:ext uri="{BB962C8B-B14F-4D97-AF65-F5344CB8AC3E}">
        <p14:creationId xmlns:p14="http://schemas.microsoft.com/office/powerpoint/2010/main" val="402890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Commentable</a:t>
            </a:r>
            <a:r>
              <a:rPr lang="en-GB" dirty="0" smtClean="0"/>
              <a:t> Pages on Blog</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38</a:t>
            </a:fld>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28950"/>
          </a:xfrm>
          <a:prstGeom prst="rect">
            <a:avLst/>
          </a:prstGeom>
        </p:spPr>
      </p:pic>
      <p:sp>
        <p:nvSpPr>
          <p:cNvPr id="3" name="Text Placeholder 2"/>
          <p:cNvSpPr>
            <a:spLocks noGrp="1"/>
          </p:cNvSpPr>
          <p:nvPr>
            <p:ph type="body" idx="1"/>
          </p:nvPr>
        </p:nvSpPr>
        <p:spPr>
          <a:xfrm>
            <a:off x="4292866" y="5083493"/>
            <a:ext cx="3282213" cy="1577189"/>
          </a:xfrm>
          <a:solidFill>
            <a:schemeClr val="bg1"/>
          </a:solidFill>
          <a:ln>
            <a:solidFill>
              <a:schemeClr val="tx1"/>
            </a:solidFill>
          </a:ln>
        </p:spPr>
        <p:txBody>
          <a:bodyPr/>
          <a:lstStyle/>
          <a:p>
            <a:r>
              <a:rPr lang="en-GB" sz="2000" dirty="0" smtClean="0"/>
              <a:t>Recent development:</a:t>
            </a:r>
          </a:p>
          <a:p>
            <a:r>
              <a:rPr lang="en-GB" sz="2000" dirty="0" err="1" smtClean="0"/>
              <a:t>Commentable</a:t>
            </a:r>
            <a:r>
              <a:rPr lang="en-GB" sz="2000" dirty="0" smtClean="0"/>
              <a:t> pages for papers with links to key resources (IR &amp; publisher’s copy, metrics, citations, …)</a:t>
            </a:r>
            <a:endParaRPr lang="en-GB" sz="2000" dirty="0"/>
          </a:p>
        </p:txBody>
      </p:sp>
      <p:sp>
        <p:nvSpPr>
          <p:cNvPr id="6" name="AutoShape 29">
            <a:hlinkClick r:id="rId4"/>
          </p:cNvPr>
          <p:cNvSpPr>
            <a:spLocks noChangeArrowheads="1"/>
          </p:cNvSpPr>
          <p:nvPr/>
        </p:nvSpPr>
        <p:spPr bwMode="auto">
          <a:xfrm>
            <a:off x="7138884" y="1073618"/>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Oval 6"/>
          <p:cNvSpPr/>
          <p:nvPr/>
        </p:nvSpPr>
        <p:spPr bwMode="auto">
          <a:xfrm>
            <a:off x="8942938" y="77002"/>
            <a:ext cx="104809" cy="104809"/>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660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Tip No. 5: Don’t Forget the Google Juice!</a:t>
            </a:r>
            <a:endParaRPr lang="en-GB" dirty="0">
              <a:solidFill>
                <a:schemeClr val="bg1"/>
              </a:solidFill>
            </a:endParaRPr>
          </a:p>
        </p:txBody>
      </p:sp>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 name="Content Placeholder 2"/>
          <p:cNvSpPr>
            <a:spLocks noGrp="1"/>
          </p:cNvSpPr>
          <p:nvPr>
            <p:ph idx="1"/>
          </p:nvPr>
        </p:nvSpPr>
        <p:spPr>
          <a:xfrm>
            <a:off x="1187450" y="2344367"/>
            <a:ext cx="7375637" cy="2616740"/>
          </a:xfrm>
        </p:spPr>
        <p:txBody>
          <a:bodyPr/>
          <a:lstStyle/>
          <a:p>
            <a:pPr marL="0" indent="0">
              <a:buNone/>
            </a:pPr>
            <a:r>
              <a:rPr lang="en-GB" b="1" dirty="0" smtClean="0">
                <a:solidFill>
                  <a:schemeClr val="bg1"/>
                </a:solidFill>
              </a:rPr>
              <a:t>Tip No. 4:</a:t>
            </a:r>
          </a:p>
          <a:p>
            <a:pPr marL="0" indent="0">
              <a:buNone/>
            </a:pPr>
            <a:r>
              <a:rPr lang="en-GB" b="1" dirty="0" smtClean="0">
                <a:solidFill>
                  <a:schemeClr val="bg1"/>
                </a:solidFill>
              </a:rPr>
              <a:t>	</a:t>
            </a:r>
            <a:r>
              <a:rPr lang="en-GB" b="1" dirty="0">
                <a:solidFill>
                  <a:schemeClr val="bg1"/>
                </a:solidFill>
              </a:rPr>
              <a:t>Don’t </a:t>
            </a:r>
            <a:r>
              <a:rPr lang="en-GB" b="1" dirty="0" smtClean="0">
                <a:solidFill>
                  <a:schemeClr val="bg1"/>
                </a:solidFill>
              </a:rPr>
              <a:t>forget the </a:t>
            </a:r>
            <a:r>
              <a:rPr lang="en-GB" b="1" dirty="0">
                <a:solidFill>
                  <a:schemeClr val="bg1"/>
                </a:solidFill>
              </a:rPr>
              <a:t>Google </a:t>
            </a:r>
            <a:r>
              <a:rPr lang="en-GB" b="1" dirty="0" smtClean="0">
                <a:solidFill>
                  <a:schemeClr val="bg1"/>
                </a:solidFill>
              </a:rPr>
              <a:t>juice!</a:t>
            </a:r>
          </a:p>
          <a:p>
            <a:pPr marL="0" indent="0">
              <a:buNone/>
            </a:pPr>
            <a:r>
              <a:rPr lang="en-GB" b="1" dirty="0">
                <a:solidFill>
                  <a:schemeClr val="bg1"/>
                </a:solidFill>
              </a:rPr>
              <a:t>	</a:t>
            </a:r>
            <a:r>
              <a:rPr lang="en-GB" b="1" dirty="0" smtClean="0">
                <a:solidFill>
                  <a:schemeClr val="bg1"/>
                </a:solidFill>
              </a:rPr>
              <a:t>	or</a:t>
            </a:r>
          </a:p>
          <a:p>
            <a:pPr marL="0" indent="0">
              <a:buNone/>
            </a:pPr>
            <a:r>
              <a:rPr lang="en-GB" b="1" dirty="0">
                <a:solidFill>
                  <a:schemeClr val="bg1"/>
                </a:solidFill>
              </a:rPr>
              <a:t>	</a:t>
            </a:r>
            <a:r>
              <a:rPr lang="en-GB" b="1" dirty="0" smtClean="0">
                <a:solidFill>
                  <a:schemeClr val="bg1"/>
                </a:solidFill>
              </a:rPr>
              <a:t>Make it easy for Google (it never sleeps)</a:t>
            </a:r>
            <a:endParaRPr lang="en-GB" b="1" dirty="0">
              <a:solidFill>
                <a:schemeClr val="bg1"/>
              </a:solidFill>
            </a:endParaRPr>
          </a:p>
        </p:txBody>
      </p:sp>
      <p:sp>
        <p:nvSpPr>
          <p:cNvPr id="4" name="Slide Number Placeholder 3"/>
          <p:cNvSpPr>
            <a:spLocks noGrp="1"/>
          </p:cNvSpPr>
          <p:nvPr>
            <p:ph type="sldNum" sz="quarter" idx="10"/>
          </p:nvPr>
        </p:nvSpPr>
        <p:spPr/>
        <p:txBody>
          <a:bodyPr/>
          <a:lstStyle/>
          <a:p>
            <a:fld id="{66DCC5AB-BB7A-4F7E-BC77-62440D429929}" type="slidenum">
              <a:rPr lang="en-US" smtClean="0"/>
              <a:pPr/>
              <a:t>39</a:t>
            </a:fld>
            <a:endParaRPr lang="en-US"/>
          </a:p>
        </p:txBody>
      </p:sp>
    </p:spTree>
    <p:extLst>
      <p:ext uri="{BB962C8B-B14F-4D97-AF65-F5344CB8AC3E}">
        <p14:creationId xmlns:p14="http://schemas.microsoft.com/office/powerpoint/2010/main" val="3469526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3600" smtClean="0">
                <a:ea typeface="ＭＳ Ｐゴシック" pitchFamily="34" charset="-128"/>
              </a:rPr>
              <a:t>About Me</a:t>
            </a:r>
          </a:p>
        </p:txBody>
      </p:sp>
      <p:sp>
        <p:nvSpPr>
          <p:cNvPr id="19459" name="Rectangle 3"/>
          <p:cNvSpPr>
            <a:spLocks noGrp="1" noChangeArrowheads="1"/>
          </p:cNvSpPr>
          <p:nvPr>
            <p:ph idx="1"/>
          </p:nvPr>
        </p:nvSpPr>
        <p:spPr>
          <a:xfrm>
            <a:off x="1187450" y="1196975"/>
            <a:ext cx="7956550" cy="5661025"/>
          </a:xfrm>
          <a:solidFill>
            <a:schemeClr val="bg1"/>
          </a:solidFill>
        </p:spPr>
        <p:txBody>
          <a:bodyPr/>
          <a:lstStyle/>
          <a:p>
            <a:pPr marL="0" indent="0" eaLnBrk="1" hangingPunct="1">
              <a:buFontTx/>
              <a:buNone/>
            </a:pPr>
            <a:r>
              <a:rPr lang="en-GB" b="1" dirty="0" smtClean="0">
                <a:ea typeface="ＭＳ Ｐゴシック" pitchFamily="34" charset="-128"/>
              </a:rPr>
              <a:t>Brian Kelly:</a:t>
            </a:r>
          </a:p>
          <a:p>
            <a:pPr lvl="1" eaLnBrk="1" hangingPunct="1"/>
            <a:r>
              <a:rPr lang="en-GB" sz="2400" dirty="0" smtClean="0">
                <a:ea typeface="ＭＳ Ｐゴシック" pitchFamily="34" charset="-128"/>
              </a:rPr>
              <a:t>UK Web Focus: national advisory post to UK HEIs</a:t>
            </a:r>
          </a:p>
          <a:p>
            <a:pPr lvl="1" eaLnBrk="1" hangingPunct="1"/>
            <a:r>
              <a:rPr lang="en-GB" sz="2400" dirty="0" smtClean="0">
                <a:ea typeface="ＭＳ Ｐゴシック" pitchFamily="34" charset="-128"/>
              </a:rPr>
              <a:t>Long-standing Web evangelist </a:t>
            </a:r>
          </a:p>
          <a:p>
            <a:pPr lvl="1" eaLnBrk="1" hangingPunct="1"/>
            <a:r>
              <a:rPr lang="en-GB" sz="2400" dirty="0" smtClean="0">
                <a:ea typeface="ＭＳ Ｐゴシック" pitchFamily="34" charset="-128"/>
              </a:rPr>
              <a:t>Based at UKOLN at the University of Bath</a:t>
            </a:r>
          </a:p>
          <a:p>
            <a:pPr lvl="1" eaLnBrk="1" hangingPunct="1"/>
            <a:r>
              <a:rPr lang="en-GB" sz="2400" dirty="0" smtClean="0">
                <a:ea typeface="ＭＳ Ｐゴシック" pitchFamily="34" charset="-128"/>
              </a:rPr>
              <a:t>Prolific blogger (1,140+ posts since Nov 2006)</a:t>
            </a:r>
          </a:p>
          <a:p>
            <a:pPr lvl="1" eaLnBrk="1" hangingPunct="1"/>
            <a:r>
              <a:rPr lang="en-GB" sz="2400" dirty="0" smtClean="0">
                <a:ea typeface="ＭＳ Ｐゴシック" pitchFamily="34" charset="-128"/>
              </a:rPr>
              <a:t>User of various devices to support professional (and social) activities</a:t>
            </a:r>
          </a:p>
          <a:p>
            <a:pPr lvl="1" eaLnBrk="1" hangingPunct="1"/>
            <a:r>
              <a:rPr lang="en-GB" sz="2400" dirty="0" smtClean="0">
                <a:ea typeface="ＭＳ Ｐゴシック" pitchFamily="34" charset="-128"/>
              </a:rPr>
              <a:t>Prolific speaker (~400 talks from 1996-2012)</a:t>
            </a:r>
          </a:p>
          <a:p>
            <a:pPr marL="0" indent="0" eaLnBrk="1" hangingPunct="1">
              <a:buFontTx/>
              <a:buNone/>
            </a:pPr>
            <a:r>
              <a:rPr lang="en-GB" b="1" dirty="0" smtClean="0">
                <a:ea typeface="ＭＳ Ｐゴシック" pitchFamily="34" charset="-128"/>
              </a:rPr>
              <a:t>ISC at UKOLN:</a:t>
            </a:r>
          </a:p>
          <a:p>
            <a:pPr lvl="1" eaLnBrk="1" hangingPunct="1"/>
            <a:r>
              <a:rPr lang="en-GB" sz="2400" dirty="0" smtClean="0">
                <a:ea typeface="ＭＳ Ｐゴシック" pitchFamily="34" charset="-128"/>
              </a:rPr>
              <a:t>Supporting innovation across higher &amp; further education</a:t>
            </a:r>
          </a:p>
          <a:p>
            <a:pPr lvl="1" eaLnBrk="1" hangingPunct="1"/>
            <a:r>
              <a:rPr lang="en-GB" sz="2400" dirty="0" smtClean="0">
                <a:ea typeface="ＭＳ Ｐゴシック" pitchFamily="34" charset="-128"/>
              </a:rPr>
              <a:t>Funded by JISC</a:t>
            </a:r>
          </a:p>
        </p:txBody>
      </p:sp>
      <p:sp>
        <p:nvSpPr>
          <p:cNvPr id="1945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EBEBAF-A0B4-4064-ACB2-84FCFF9A2CB0}" type="slidenum">
              <a:rPr lang="en-US" sz="1000"/>
              <a:pPr eaLnBrk="1" hangingPunct="1"/>
              <a:t>4</a:t>
            </a:fld>
            <a:endParaRPr lang="en-US" sz="1000"/>
          </a:p>
        </p:txBody>
      </p:sp>
      <p:sp>
        <p:nvSpPr>
          <p:cNvPr id="19460" name="Text Box 4"/>
          <p:cNvSpPr txBox="1">
            <a:spLocks noChangeArrowheads="1"/>
          </p:cNvSpPr>
          <p:nvPr/>
        </p:nvSpPr>
        <p:spPr bwMode="auto">
          <a:xfrm rot="-5400000">
            <a:off x="-322263" y="1146176"/>
            <a:ext cx="195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a:solidFill>
                  <a:schemeClr val="bg1"/>
                </a:solidFill>
              </a:rPr>
              <a:t>Introduction</a:t>
            </a:r>
          </a:p>
        </p:txBody>
      </p:sp>
    </p:spTree>
    <p:extLst>
      <p:ext uri="{BB962C8B-B14F-4D97-AF65-F5344CB8AC3E}">
        <p14:creationId xmlns:p14="http://schemas.microsoft.com/office/powerpoint/2010/main" val="1292032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Importance of Google</a:t>
            </a:r>
            <a:endParaRPr lang="en-GB" dirty="0"/>
          </a:p>
        </p:txBody>
      </p:sp>
      <p:sp>
        <p:nvSpPr>
          <p:cNvPr id="3" name="Text Placeholder 2"/>
          <p:cNvSpPr>
            <a:spLocks noGrp="1"/>
          </p:cNvSpPr>
          <p:nvPr>
            <p:ph type="body" idx="1"/>
          </p:nvPr>
        </p:nvSpPr>
        <p:spPr>
          <a:xfrm>
            <a:off x="1157741" y="1204686"/>
            <a:ext cx="7908437" cy="4865374"/>
          </a:xfrm>
        </p:spPr>
        <p:txBody>
          <a:bodyPr/>
          <a:lstStyle/>
          <a:p>
            <a:r>
              <a:rPr lang="en-GB" sz="2400" dirty="0" smtClean="0"/>
              <a:t>Context:</a:t>
            </a:r>
          </a:p>
          <a:p>
            <a:pPr marL="800100" lvl="1" indent="-342900">
              <a:buFont typeface="Arial" pitchFamily="34" charset="0"/>
              <a:buChar char="•"/>
            </a:pPr>
            <a:r>
              <a:rPr lang="en-GB" sz="2400" dirty="0" smtClean="0"/>
              <a:t>Between 50-80% of traffic to IRs are from Google (may be higher if direct links to PDFs not recorded by Google Analytics)</a:t>
            </a:r>
          </a:p>
          <a:p>
            <a:pPr>
              <a:spcBef>
                <a:spcPts val="1200"/>
              </a:spcBef>
            </a:pPr>
            <a:r>
              <a:rPr lang="en-GB" sz="2400" dirty="0" smtClean="0"/>
              <a:t>What provides ‘Google juice’:</a:t>
            </a:r>
            <a:endParaRPr lang="en-GB" sz="2400" dirty="0"/>
          </a:p>
          <a:p>
            <a:pPr marL="800100" lvl="1" indent="-342900">
              <a:buFont typeface="Arial" pitchFamily="34" charset="0"/>
              <a:buChar char="•"/>
            </a:pPr>
            <a:r>
              <a:rPr lang="en-GB" sz="2400" dirty="0" smtClean="0"/>
              <a:t>On-page SEO techniques </a:t>
            </a:r>
            <a:br>
              <a:rPr lang="en-GB" sz="2400" dirty="0" smtClean="0"/>
            </a:br>
            <a:r>
              <a:rPr lang="en-GB" sz="2400" dirty="0" smtClean="0"/>
              <a:t>(structure, writing style, …)</a:t>
            </a:r>
          </a:p>
          <a:p>
            <a:pPr marL="800100" lvl="1" indent="-342900">
              <a:buFont typeface="Arial" pitchFamily="34" charset="0"/>
              <a:buChar char="•"/>
            </a:pPr>
            <a:r>
              <a:rPr lang="en-GB" sz="2400" dirty="0" smtClean="0"/>
              <a:t>Links to pages, especially </a:t>
            </a:r>
            <a:br>
              <a:rPr lang="en-GB" sz="2400" dirty="0" smtClean="0"/>
            </a:br>
            <a:r>
              <a:rPr lang="en-GB" sz="2400" dirty="0" smtClean="0"/>
              <a:t>from highly-ranking sites</a:t>
            </a: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40</a:t>
            </a:fld>
            <a:endParaRPr lang="en-US"/>
          </a:p>
        </p:txBody>
      </p:sp>
    </p:spTree>
    <p:extLst>
      <p:ext uri="{BB962C8B-B14F-4D97-AF65-F5344CB8AC3E}">
        <p14:creationId xmlns:p14="http://schemas.microsoft.com/office/powerpoint/2010/main" val="42771199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Importance of Google</a:t>
            </a:r>
            <a:endParaRPr lang="en-GB" dirty="0"/>
          </a:p>
        </p:txBody>
      </p:sp>
      <p:sp>
        <p:nvSpPr>
          <p:cNvPr id="3" name="Text Placeholder 2"/>
          <p:cNvSpPr>
            <a:spLocks noGrp="1"/>
          </p:cNvSpPr>
          <p:nvPr>
            <p:ph type="body" idx="1"/>
          </p:nvPr>
        </p:nvSpPr>
        <p:spPr>
          <a:xfrm>
            <a:off x="1157741" y="1204686"/>
            <a:ext cx="7908437" cy="5147988"/>
          </a:xfrm>
        </p:spPr>
        <p:txBody>
          <a:bodyPr/>
          <a:lstStyle/>
          <a:p>
            <a:r>
              <a:rPr lang="en-GB" sz="2400" dirty="0" smtClean="0"/>
              <a:t>Context:</a:t>
            </a:r>
          </a:p>
          <a:p>
            <a:pPr marL="800100" lvl="1" indent="-342900">
              <a:buFont typeface="Arial" pitchFamily="34" charset="0"/>
              <a:buChar char="•"/>
            </a:pPr>
            <a:r>
              <a:rPr lang="en-GB" sz="2400" dirty="0" smtClean="0"/>
              <a:t>Between 50-80% of traffic to IRs are from Google (may be higher if direct links to PDFs not recorded by Google Analytics)</a:t>
            </a:r>
          </a:p>
          <a:p>
            <a:pPr>
              <a:spcBef>
                <a:spcPts val="1200"/>
              </a:spcBef>
            </a:pPr>
            <a:r>
              <a:rPr lang="en-GB" sz="2400" dirty="0" smtClean="0"/>
              <a:t>What provides ‘Google juice’:</a:t>
            </a:r>
            <a:endParaRPr lang="en-GB" sz="2400" dirty="0"/>
          </a:p>
          <a:p>
            <a:pPr marL="800100" lvl="1" indent="-342900">
              <a:buFont typeface="Arial" pitchFamily="34" charset="0"/>
              <a:buChar char="•"/>
            </a:pPr>
            <a:r>
              <a:rPr lang="en-GB" sz="2400" dirty="0" smtClean="0"/>
              <a:t>On-page SEO techniques </a:t>
            </a:r>
            <a:br>
              <a:rPr lang="en-GB" sz="2400" dirty="0" smtClean="0"/>
            </a:br>
            <a:r>
              <a:rPr lang="en-GB" sz="2400" dirty="0" smtClean="0"/>
              <a:t>(structure, writing style, …)</a:t>
            </a:r>
          </a:p>
          <a:p>
            <a:pPr marL="800100" lvl="1" indent="-342900">
              <a:buFont typeface="Arial" pitchFamily="34" charset="0"/>
              <a:buChar char="•"/>
            </a:pPr>
            <a:r>
              <a:rPr lang="en-GB" sz="2400" dirty="0" smtClean="0"/>
              <a:t>Links to pages, especially </a:t>
            </a:r>
            <a:br>
              <a:rPr lang="en-GB" sz="2400" dirty="0" smtClean="0"/>
            </a:br>
            <a:r>
              <a:rPr lang="en-GB" sz="2400" dirty="0" smtClean="0"/>
              <a:t>from highly-ranking sites</a:t>
            </a:r>
          </a:p>
          <a:p>
            <a:pPr>
              <a:spcBef>
                <a:spcPts val="1200"/>
              </a:spcBef>
            </a:pPr>
            <a:r>
              <a:rPr lang="en-GB" sz="2400" dirty="0"/>
              <a:t>What’s different about IRs?</a:t>
            </a:r>
          </a:p>
          <a:p>
            <a:pPr marL="800100" lvl="1" indent="-342900">
              <a:buClr>
                <a:schemeClr val="accent2"/>
              </a:buClr>
              <a:buFont typeface="Arial" pitchFamily="34" charset="0"/>
              <a:buChar char="•"/>
            </a:pPr>
            <a:r>
              <a:rPr lang="en-GB" sz="2400" dirty="0"/>
              <a:t>Same page structure</a:t>
            </a:r>
          </a:p>
          <a:p>
            <a:pPr marL="800100" lvl="1" indent="-342900">
              <a:buClr>
                <a:schemeClr val="accent2"/>
              </a:buClr>
              <a:buFont typeface="Arial" pitchFamily="34" charset="0"/>
              <a:buChar char="•"/>
            </a:pPr>
            <a:r>
              <a:rPr lang="en-GB" sz="2400" dirty="0"/>
              <a:t>Therefore importance of links </a:t>
            </a:r>
            <a:r>
              <a:rPr lang="en-GB" sz="2400" dirty="0" smtClean="0"/>
              <a:t/>
            </a:r>
            <a:br>
              <a:rPr lang="en-GB" sz="2400" dirty="0" smtClean="0"/>
            </a:br>
            <a:r>
              <a:rPr lang="en-GB" sz="2400" dirty="0" smtClean="0"/>
              <a:t>to repository</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627" y="2447309"/>
            <a:ext cx="3029373" cy="4410691"/>
          </a:xfrm>
          <a:prstGeom prst="rect">
            <a:avLst/>
          </a:prstGeom>
          <a:ln>
            <a:solidFill>
              <a:schemeClr val="tx1"/>
            </a:solidFill>
          </a:ln>
        </p:spPr>
      </p:pic>
      <p:sp>
        <p:nvSpPr>
          <p:cNvPr id="7" name="AutoShape 29">
            <a:hlinkClick r:id="rId4"/>
          </p:cNvPr>
          <p:cNvSpPr>
            <a:spLocks noChangeArrowheads="1"/>
          </p:cNvSpPr>
          <p:nvPr/>
        </p:nvSpPr>
        <p:spPr bwMode="auto">
          <a:xfrm>
            <a:off x="8765554" y="2950544"/>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extLst>
      <p:ext uri="{BB962C8B-B14F-4D97-AF65-F5344CB8AC3E}">
        <p14:creationId xmlns:p14="http://schemas.microsoft.com/office/powerpoint/2010/main" val="61363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Importance of Google</a:t>
            </a:r>
            <a:endParaRPr lang="en-GB" dirty="0"/>
          </a:p>
        </p:txBody>
      </p:sp>
      <p:sp>
        <p:nvSpPr>
          <p:cNvPr id="3" name="Text Placeholder 2"/>
          <p:cNvSpPr>
            <a:spLocks noGrp="1"/>
          </p:cNvSpPr>
          <p:nvPr>
            <p:ph type="body" idx="1"/>
          </p:nvPr>
        </p:nvSpPr>
        <p:spPr>
          <a:xfrm>
            <a:off x="1157741" y="1204686"/>
            <a:ext cx="7986259" cy="5513748"/>
          </a:xfrm>
        </p:spPr>
        <p:txBody>
          <a:bodyPr/>
          <a:lstStyle/>
          <a:p>
            <a:r>
              <a:rPr lang="en-GB" sz="2400" dirty="0" smtClean="0"/>
              <a:t>Context:</a:t>
            </a:r>
          </a:p>
          <a:p>
            <a:pPr marL="800100" lvl="1" indent="-342900">
              <a:buFont typeface="Arial" pitchFamily="34" charset="0"/>
              <a:buChar char="•"/>
            </a:pPr>
            <a:r>
              <a:rPr lang="en-GB" sz="2400" dirty="0" smtClean="0"/>
              <a:t>Between 50-80% of traffic to IRs are from Google (may be higher if direct links to PDFs not recorded by Google Analytics)</a:t>
            </a:r>
          </a:p>
          <a:p>
            <a:pPr>
              <a:spcBef>
                <a:spcPts val="1200"/>
              </a:spcBef>
            </a:pPr>
            <a:r>
              <a:rPr lang="en-GB" sz="2400" dirty="0" smtClean="0"/>
              <a:t>What provides ‘Google juice’:</a:t>
            </a:r>
            <a:endParaRPr lang="en-GB" sz="2400" dirty="0"/>
          </a:p>
          <a:p>
            <a:pPr marL="800100" lvl="1" indent="-342900">
              <a:buFont typeface="Arial" pitchFamily="34" charset="0"/>
              <a:buChar char="•"/>
            </a:pPr>
            <a:r>
              <a:rPr lang="en-GB" sz="2400" dirty="0" smtClean="0"/>
              <a:t>On-page SEO techniques </a:t>
            </a:r>
            <a:br>
              <a:rPr lang="en-GB" sz="2400" dirty="0" smtClean="0"/>
            </a:br>
            <a:r>
              <a:rPr lang="en-GB" sz="2400" dirty="0" smtClean="0"/>
              <a:t>(structure, writing style, …)</a:t>
            </a:r>
          </a:p>
          <a:p>
            <a:pPr marL="800100" lvl="1" indent="-342900">
              <a:buFont typeface="Arial" pitchFamily="34" charset="0"/>
              <a:buChar char="•"/>
            </a:pPr>
            <a:r>
              <a:rPr lang="en-GB" sz="2400" dirty="0" smtClean="0"/>
              <a:t>Links to pages, especially </a:t>
            </a:r>
            <a:br>
              <a:rPr lang="en-GB" sz="2400" dirty="0" smtClean="0"/>
            </a:br>
            <a:r>
              <a:rPr lang="en-GB" sz="2400" dirty="0" smtClean="0"/>
              <a:t>from highly-ranking sites</a:t>
            </a:r>
          </a:p>
          <a:p>
            <a:pPr>
              <a:spcBef>
                <a:spcPts val="1200"/>
              </a:spcBef>
            </a:pPr>
            <a:r>
              <a:rPr lang="en-GB" sz="2400" dirty="0"/>
              <a:t>What’s different about IRs?</a:t>
            </a:r>
          </a:p>
          <a:p>
            <a:pPr marL="800100" lvl="1" indent="-342900">
              <a:buClr>
                <a:schemeClr val="accent2"/>
              </a:buClr>
              <a:buFont typeface="Arial" pitchFamily="34" charset="0"/>
              <a:buChar char="•"/>
            </a:pPr>
            <a:r>
              <a:rPr lang="en-GB" sz="2400" dirty="0"/>
              <a:t>Same page structure</a:t>
            </a:r>
          </a:p>
          <a:p>
            <a:pPr marL="800100" lvl="1" indent="-342900">
              <a:buClr>
                <a:schemeClr val="accent2"/>
              </a:buClr>
              <a:buFont typeface="Arial" pitchFamily="34" charset="0"/>
              <a:buChar char="•"/>
            </a:pPr>
            <a:r>
              <a:rPr lang="en-GB" sz="2400" dirty="0"/>
              <a:t>Therefore importance of links </a:t>
            </a:r>
            <a:r>
              <a:rPr lang="en-GB" sz="2400" dirty="0" smtClean="0"/>
              <a:t/>
            </a:r>
            <a:br>
              <a:rPr lang="en-GB" sz="2400" dirty="0" smtClean="0"/>
            </a:br>
            <a:r>
              <a:rPr lang="en-GB" sz="2400" dirty="0" smtClean="0"/>
              <a:t>to repository</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627" y="2447309"/>
            <a:ext cx="3029373" cy="4410691"/>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4627" y="4771734"/>
            <a:ext cx="3000794" cy="2086266"/>
          </a:xfrm>
          <a:prstGeom prst="rect">
            <a:avLst/>
          </a:prstGeom>
          <a:ln>
            <a:solidFill>
              <a:schemeClr val="tx1"/>
            </a:solidFill>
          </a:ln>
        </p:spPr>
      </p:pic>
      <p:sp>
        <p:nvSpPr>
          <p:cNvPr id="9" name="AutoShape 29">
            <a:hlinkClick r:id="rId5"/>
          </p:cNvPr>
          <p:cNvSpPr>
            <a:spLocks noChangeArrowheads="1"/>
          </p:cNvSpPr>
          <p:nvPr/>
        </p:nvSpPr>
        <p:spPr bwMode="auto">
          <a:xfrm>
            <a:off x="8747295" y="6630988"/>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extLst>
      <p:ext uri="{BB962C8B-B14F-4D97-AF65-F5344CB8AC3E}">
        <p14:creationId xmlns:p14="http://schemas.microsoft.com/office/powerpoint/2010/main" val="2893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Delivers Google Juice?</a:t>
            </a:r>
            <a:endParaRPr lang="en-GB" dirty="0"/>
          </a:p>
        </p:txBody>
      </p:sp>
      <p:sp>
        <p:nvSpPr>
          <p:cNvPr id="3" name="Text Placeholder 2"/>
          <p:cNvSpPr>
            <a:spLocks noGrp="1"/>
          </p:cNvSpPr>
          <p:nvPr>
            <p:ph type="body" idx="1"/>
          </p:nvPr>
        </p:nvSpPr>
        <p:spPr>
          <a:xfrm>
            <a:off x="3901990" y="1204687"/>
            <a:ext cx="5019472" cy="3082484"/>
          </a:xfrm>
        </p:spPr>
        <p:txBody>
          <a:bodyPr/>
          <a:lstStyle/>
          <a:p>
            <a:r>
              <a:rPr lang="en-GB" sz="2400" dirty="0" smtClean="0"/>
              <a:t>Survey of SEO ranking of 24 Russell Group IRs carried out in August 2012.</a:t>
            </a:r>
          </a:p>
          <a:p>
            <a:r>
              <a:rPr lang="en-GB" sz="2400" dirty="0" smtClean="0"/>
              <a:t>Findings:</a:t>
            </a:r>
          </a:p>
          <a:p>
            <a:pPr marL="447675" lvl="1" indent="-273050">
              <a:buFont typeface="Arial" pitchFamily="34" charset="0"/>
              <a:buChar char="•"/>
            </a:pPr>
            <a:r>
              <a:rPr lang="en-GB" sz="2400" dirty="0" smtClean="0"/>
              <a:t>Google, YouTube, </a:t>
            </a:r>
            <a:r>
              <a:rPr lang="en-GB" sz="2400" dirty="0" err="1" smtClean="0"/>
              <a:t>Blogspot</a:t>
            </a:r>
            <a:r>
              <a:rPr lang="en-GB" sz="2400" dirty="0" smtClean="0"/>
              <a:t>, Wikipedia and Microsoft are highest ranking domains with links to IRs</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43</a:t>
            </a:fld>
            <a:endParaRPr lang="en-US"/>
          </a:p>
        </p:txBody>
      </p:sp>
      <p:sp>
        <p:nvSpPr>
          <p:cNvPr id="8" name="TextBox 7"/>
          <p:cNvSpPr txBox="1"/>
          <p:nvPr/>
        </p:nvSpPr>
        <p:spPr>
          <a:xfrm>
            <a:off x="4043094" y="4334789"/>
            <a:ext cx="4995100" cy="1200329"/>
          </a:xfrm>
          <a:prstGeom prst="rect">
            <a:avLst/>
          </a:prstGeom>
          <a:noFill/>
        </p:spPr>
        <p:txBody>
          <a:bodyPr wrap="square" rtlCol="0">
            <a:spAutoFit/>
          </a:bodyPr>
          <a:lstStyle/>
          <a:p>
            <a:pPr marL="342900" indent="-342900">
              <a:buClr>
                <a:schemeClr val="accent6"/>
              </a:buClr>
              <a:buFont typeface="Arial" pitchFamily="34" charset="0"/>
              <a:buChar char="•"/>
            </a:pPr>
            <a:r>
              <a:rPr lang="en-GB" dirty="0" smtClean="0"/>
              <a:t>Blogspot.com &amp; WordPress.com have significantly larger number of links to IRs</a:t>
            </a:r>
            <a:endParaRPr lang="en-GB" dirty="0"/>
          </a:p>
        </p:txBody>
      </p:sp>
      <p:sp>
        <p:nvSpPr>
          <p:cNvPr id="9" name="TextBox 8"/>
          <p:cNvSpPr txBox="1"/>
          <p:nvPr/>
        </p:nvSpPr>
        <p:spPr>
          <a:xfrm>
            <a:off x="4043094" y="5582890"/>
            <a:ext cx="4995100" cy="1200329"/>
          </a:xfrm>
          <a:prstGeom prst="rect">
            <a:avLst/>
          </a:prstGeom>
          <a:noFill/>
        </p:spPr>
        <p:txBody>
          <a:bodyPr wrap="square" rtlCol="0">
            <a:spAutoFit/>
          </a:bodyPr>
          <a:lstStyle/>
          <a:p>
            <a:pPr marL="342900" indent="-342900">
              <a:buClr>
                <a:schemeClr val="accent6"/>
              </a:buClr>
              <a:buFont typeface="Arial" pitchFamily="34" charset="0"/>
              <a:buChar char="•"/>
            </a:pPr>
            <a:r>
              <a:rPr lang="en-GB" dirty="0" smtClean="0"/>
              <a:t>Links from institutional domain (e.g. locally-hosted blogs) provide little Google juice!</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55" y="1120179"/>
            <a:ext cx="2648320" cy="3019847"/>
          </a:xfrm>
          <a:prstGeom prst="rect">
            <a:avLst/>
          </a:prstGeom>
        </p:spPr>
      </p:pic>
      <p:grpSp>
        <p:nvGrpSpPr>
          <p:cNvPr id="15" name="Group 14"/>
          <p:cNvGrpSpPr/>
          <p:nvPr/>
        </p:nvGrpSpPr>
        <p:grpSpPr>
          <a:xfrm>
            <a:off x="259883" y="4588659"/>
            <a:ext cx="3147462" cy="2194560"/>
            <a:chOff x="154005" y="4588659"/>
            <a:chExt cx="3147462" cy="2194560"/>
          </a:xfrm>
        </p:grpSpPr>
        <p:grpSp>
          <p:nvGrpSpPr>
            <p:cNvPr id="14" name="Group 13"/>
            <p:cNvGrpSpPr/>
            <p:nvPr/>
          </p:nvGrpSpPr>
          <p:grpSpPr>
            <a:xfrm>
              <a:off x="154005" y="4588659"/>
              <a:ext cx="3147462" cy="2194560"/>
              <a:chOff x="154005" y="4588659"/>
              <a:chExt cx="3147462" cy="2194560"/>
            </a:xfrm>
          </p:grpSpPr>
          <p:pic>
            <p:nvPicPr>
              <p:cNvPr id="3074" name="Picture 2" descr="http://ukwebfocus.files.wordpress.com/2012/08/majesticseo-histogram-of-links.png"/>
              <p:cNvPicPr>
                <a:picLocks noChangeAspect="1" noChangeArrowheads="1"/>
              </p:cNvPicPr>
              <p:nvPr/>
            </p:nvPicPr>
            <p:blipFill rotWithShape="1">
              <a:blip r:embed="rId4">
                <a:extLst>
                  <a:ext uri="{28A0092B-C50C-407E-A947-70E740481C1C}">
                    <a14:useLocalDpi xmlns:a14="http://schemas.microsoft.com/office/drawing/2010/main" val="0"/>
                  </a:ext>
                </a:extLst>
              </a:blip>
              <a:srcRect t="33907" r="29543" b="10841"/>
              <a:stretch/>
            </p:blipFill>
            <p:spPr bwMode="auto">
              <a:xfrm>
                <a:off x="154005" y="4588659"/>
                <a:ext cx="3147462" cy="21945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00252" y="4588659"/>
                <a:ext cx="1796326" cy="646331"/>
              </a:xfrm>
              <a:prstGeom prst="rect">
                <a:avLst/>
              </a:prstGeom>
              <a:noFill/>
            </p:spPr>
            <p:txBody>
              <a:bodyPr wrap="none" rtlCol="0">
                <a:spAutoFit/>
              </a:bodyPr>
              <a:lstStyle/>
              <a:p>
                <a:r>
                  <a:rPr lang="en-GB" sz="1800" dirty="0"/>
                  <a:t>Blogspot.com</a:t>
                </a:r>
              </a:p>
              <a:p>
                <a:r>
                  <a:rPr lang="en-GB" sz="1800" dirty="0" smtClean="0"/>
                  <a:t>Wordpress.com</a:t>
                </a:r>
              </a:p>
            </p:txBody>
          </p:sp>
        </p:grpSp>
        <p:cxnSp>
          <p:nvCxnSpPr>
            <p:cNvPr id="11" name="Straight Arrow Connector 10"/>
            <p:cNvCxnSpPr/>
            <p:nvPr/>
          </p:nvCxnSpPr>
          <p:spPr bwMode="auto">
            <a:xfrm flipH="1">
              <a:off x="836711" y="5063138"/>
              <a:ext cx="413887" cy="17044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3" name="Straight Arrow Connector 12"/>
            <p:cNvCxnSpPr/>
            <p:nvPr/>
          </p:nvCxnSpPr>
          <p:spPr bwMode="auto">
            <a:xfrm flipH="1">
              <a:off x="1043654" y="4764505"/>
              <a:ext cx="267218" cy="85224"/>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16" name="AutoShape 29">
            <a:hlinkClick r:id="rId5"/>
          </p:cNvPr>
          <p:cNvSpPr>
            <a:spLocks noChangeArrowheads="1"/>
          </p:cNvSpPr>
          <p:nvPr/>
        </p:nvSpPr>
        <p:spPr bwMode="auto">
          <a:xfrm>
            <a:off x="3357602" y="886758"/>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5" name="Rectangle 4"/>
          <p:cNvSpPr/>
          <p:nvPr/>
        </p:nvSpPr>
        <p:spPr bwMode="auto">
          <a:xfrm>
            <a:off x="0" y="6651057"/>
            <a:ext cx="259883" cy="20694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6633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44</a:t>
            </a:fld>
            <a:endParaRPr lang="en-US"/>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b="-9786"/>
          <a:stretch/>
        </p:blipFill>
        <p:spPr>
          <a:xfrm>
            <a:off x="0" y="246395"/>
            <a:ext cx="9144000" cy="6638075"/>
          </a:xfrm>
          <a:prstGeom prst="rect">
            <a:avLst/>
          </a:prstGeom>
          <a:solidFill>
            <a:schemeClr val="bg1"/>
          </a:solidFill>
          <a:ln>
            <a:solidFill>
              <a:schemeClr val="tx1"/>
            </a:solidFill>
          </a:ln>
        </p:spPr>
      </p:pic>
      <p:sp>
        <p:nvSpPr>
          <p:cNvPr id="3" name="Text Placeholder 2"/>
          <p:cNvSpPr>
            <a:spLocks noGrp="1"/>
          </p:cNvSpPr>
          <p:nvPr>
            <p:ph type="body" idx="1"/>
          </p:nvPr>
        </p:nvSpPr>
        <p:spPr>
          <a:xfrm>
            <a:off x="7548664" y="4614767"/>
            <a:ext cx="1595336" cy="2243231"/>
          </a:xfrm>
          <a:solidFill>
            <a:schemeClr val="bg1"/>
          </a:solidFill>
          <a:ln>
            <a:solidFill>
              <a:schemeClr val="tx1"/>
            </a:solidFill>
          </a:ln>
        </p:spPr>
        <p:txBody>
          <a:bodyPr/>
          <a:lstStyle/>
          <a:p>
            <a:r>
              <a:rPr lang="en-GB" sz="2400" dirty="0" smtClean="0"/>
              <a:t>UK Web Focus blog has a rotating Featured Paper link</a:t>
            </a:r>
            <a:endParaRPr lang="en-GB" sz="2400" dirty="0"/>
          </a:p>
        </p:txBody>
      </p:sp>
      <p:cxnSp>
        <p:nvCxnSpPr>
          <p:cNvPr id="10" name="Straight Arrow Connector 9"/>
          <p:cNvCxnSpPr/>
          <p:nvPr/>
        </p:nvCxnSpPr>
        <p:spPr bwMode="auto">
          <a:xfrm flipH="1" flipV="1">
            <a:off x="7652084" y="1963554"/>
            <a:ext cx="9625" cy="2637322"/>
          </a:xfrm>
          <a:prstGeom prst="straightConnector1">
            <a:avLst/>
          </a:prstGeom>
          <a:solidFill>
            <a:schemeClr val="accent1"/>
          </a:solidFill>
          <a:ln w="12700" cap="flat" cmpd="sng" algn="ctr">
            <a:solidFill>
              <a:schemeClr val="tx1"/>
            </a:solidFill>
            <a:prstDash val="solid"/>
            <a:round/>
            <a:headEnd type="none" w="sm" len="sm"/>
            <a:tailEnd type="arrow"/>
          </a:ln>
          <a:effectLst/>
        </p:spPr>
      </p:cxn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9144000" cy="246395"/>
          </a:xfrm>
          <a:prstGeom prst="rect">
            <a:avLst/>
          </a:prstGeom>
        </p:spPr>
      </p:pic>
      <p:sp>
        <p:nvSpPr>
          <p:cNvPr id="8" name="Text Placeholder 2"/>
          <p:cNvSpPr txBox="1">
            <a:spLocks/>
          </p:cNvSpPr>
          <p:nvPr/>
        </p:nvSpPr>
        <p:spPr bwMode="auto">
          <a:xfrm>
            <a:off x="0" y="4598819"/>
            <a:ext cx="1595336" cy="2243231"/>
          </a:xfrm>
          <a:prstGeom prst="rect">
            <a:avLst/>
          </a:prstGeom>
          <a:solidFill>
            <a:schemeClr val="bg1"/>
          </a:solidFill>
          <a:ln>
            <a:solidFill>
              <a:schemeClr val="tx1"/>
            </a:solidFill>
          </a:ln>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Clr>
                <a:srgbClr val="8888E2"/>
              </a:buClr>
              <a:buNone/>
              <a:defRPr sz="2000">
                <a:solidFill>
                  <a:schemeClr val="tx1"/>
                </a:solidFill>
                <a:latin typeface="+mn-lt"/>
                <a:ea typeface="+mn-ea"/>
                <a:cs typeface="+mn-cs"/>
              </a:defRPr>
            </a:lvl1pPr>
            <a:lvl2pPr marL="457200" indent="0" algn="l" rtl="0" eaLnBrk="1" fontAlgn="base" hangingPunct="1">
              <a:spcBef>
                <a:spcPct val="20000"/>
              </a:spcBef>
              <a:spcAft>
                <a:spcPct val="0"/>
              </a:spcAft>
              <a:buClr>
                <a:srgbClr val="8888E2"/>
              </a:buClr>
              <a:buNone/>
              <a:defRPr sz="1800">
                <a:solidFill>
                  <a:schemeClr val="tx1"/>
                </a:solidFill>
                <a:latin typeface="+mn-lt"/>
              </a:defRPr>
            </a:lvl2pPr>
            <a:lvl3pPr marL="914400" indent="0" algn="l" rtl="0" eaLnBrk="1" fontAlgn="base" hangingPunct="1">
              <a:spcBef>
                <a:spcPct val="20000"/>
              </a:spcBef>
              <a:spcAft>
                <a:spcPct val="0"/>
              </a:spcAft>
              <a:buClr>
                <a:srgbClr val="8888E2"/>
              </a:buClr>
              <a:buNone/>
              <a:defRPr sz="1600">
                <a:solidFill>
                  <a:schemeClr val="tx1"/>
                </a:solidFill>
                <a:latin typeface="+mn-lt"/>
              </a:defRPr>
            </a:lvl3pPr>
            <a:lvl4pPr marL="1371600" indent="0" algn="l" rtl="0" eaLnBrk="1" fontAlgn="base" hangingPunct="1">
              <a:spcBef>
                <a:spcPct val="20000"/>
              </a:spcBef>
              <a:spcAft>
                <a:spcPct val="0"/>
              </a:spcAft>
              <a:buClr>
                <a:srgbClr val="8888E2"/>
              </a:buClr>
              <a:buNone/>
              <a:defRPr sz="1400">
                <a:solidFill>
                  <a:schemeClr val="tx1"/>
                </a:solidFill>
                <a:latin typeface="+mn-lt"/>
              </a:defRPr>
            </a:lvl4pPr>
            <a:lvl5pPr marL="1828800" indent="0" algn="l" rtl="0" eaLnBrk="1" fontAlgn="base" hangingPunct="1">
              <a:spcBef>
                <a:spcPct val="20000"/>
              </a:spcBef>
              <a:spcAft>
                <a:spcPct val="0"/>
              </a:spcAft>
              <a:buClr>
                <a:srgbClr val="8888E2"/>
              </a:buClr>
              <a:buNone/>
              <a:defRPr sz="1400">
                <a:solidFill>
                  <a:schemeClr val="tx1"/>
                </a:solidFill>
                <a:latin typeface="+mn-lt"/>
              </a:defRPr>
            </a:lvl5pPr>
            <a:lvl6pPr marL="2286000" indent="0" algn="l" rtl="0" eaLnBrk="1" fontAlgn="base" hangingPunct="1">
              <a:spcBef>
                <a:spcPct val="20000"/>
              </a:spcBef>
              <a:spcAft>
                <a:spcPct val="0"/>
              </a:spcAft>
              <a:buClr>
                <a:srgbClr val="8888E2"/>
              </a:buClr>
              <a:buNone/>
              <a:defRPr sz="1400">
                <a:solidFill>
                  <a:schemeClr val="tx1"/>
                </a:solidFill>
                <a:latin typeface="+mn-lt"/>
              </a:defRPr>
            </a:lvl6pPr>
            <a:lvl7pPr marL="2743200" indent="0" algn="l" rtl="0" eaLnBrk="1" fontAlgn="base" hangingPunct="1">
              <a:spcBef>
                <a:spcPct val="20000"/>
              </a:spcBef>
              <a:spcAft>
                <a:spcPct val="0"/>
              </a:spcAft>
              <a:buClr>
                <a:srgbClr val="8888E2"/>
              </a:buClr>
              <a:buNone/>
              <a:defRPr sz="1400">
                <a:solidFill>
                  <a:schemeClr val="tx1"/>
                </a:solidFill>
                <a:latin typeface="+mn-lt"/>
              </a:defRPr>
            </a:lvl7pPr>
            <a:lvl8pPr marL="3200400" indent="0" algn="l" rtl="0" eaLnBrk="1" fontAlgn="base" hangingPunct="1">
              <a:spcBef>
                <a:spcPct val="20000"/>
              </a:spcBef>
              <a:spcAft>
                <a:spcPct val="0"/>
              </a:spcAft>
              <a:buClr>
                <a:srgbClr val="8888E2"/>
              </a:buClr>
              <a:buNone/>
              <a:defRPr sz="1400">
                <a:solidFill>
                  <a:schemeClr val="tx1"/>
                </a:solidFill>
                <a:latin typeface="+mn-lt"/>
              </a:defRPr>
            </a:lvl8pPr>
            <a:lvl9pPr marL="3657600" indent="0" algn="l" rtl="0" eaLnBrk="1" fontAlgn="base" hangingPunct="1">
              <a:spcBef>
                <a:spcPct val="20000"/>
              </a:spcBef>
              <a:spcAft>
                <a:spcPct val="0"/>
              </a:spcAft>
              <a:buClr>
                <a:srgbClr val="8888E2"/>
              </a:buClr>
              <a:buNone/>
              <a:defRPr sz="1400">
                <a:solidFill>
                  <a:schemeClr val="tx1"/>
                </a:solidFill>
                <a:latin typeface="+mn-lt"/>
              </a:defRPr>
            </a:lvl9pPr>
          </a:lstStyle>
          <a:p>
            <a:r>
              <a:rPr lang="en-GB" sz="2400" dirty="0" smtClean="0"/>
              <a:t>UK Web Focus has timely blog posts about papers</a:t>
            </a:r>
            <a:endParaRPr lang="en-GB" sz="2400" dirty="0"/>
          </a:p>
        </p:txBody>
      </p:sp>
      <p:cxnSp>
        <p:nvCxnSpPr>
          <p:cNvPr id="6" name="Straight Arrow Connector 5"/>
          <p:cNvCxnSpPr/>
          <p:nvPr/>
        </p:nvCxnSpPr>
        <p:spPr bwMode="auto">
          <a:xfrm flipV="1">
            <a:off x="1371600" y="3282215"/>
            <a:ext cx="1963271" cy="131660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3" name="Text Placeholder 2"/>
          <p:cNvSpPr txBox="1">
            <a:spLocks/>
          </p:cNvSpPr>
          <p:nvPr/>
        </p:nvSpPr>
        <p:spPr bwMode="auto">
          <a:xfrm>
            <a:off x="3585882" y="331619"/>
            <a:ext cx="5486400" cy="416896"/>
          </a:xfrm>
          <a:prstGeom prst="rect">
            <a:avLst/>
          </a:prstGeom>
          <a:solidFill>
            <a:schemeClr val="bg1"/>
          </a:solidFill>
          <a:ln>
            <a:solidFill>
              <a:schemeClr val="tx1"/>
            </a:solidFill>
          </a:ln>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Clr>
                <a:srgbClr val="8888E2"/>
              </a:buClr>
              <a:buNone/>
              <a:defRPr sz="2000">
                <a:solidFill>
                  <a:schemeClr val="tx1"/>
                </a:solidFill>
                <a:latin typeface="+mn-lt"/>
                <a:ea typeface="+mn-ea"/>
                <a:cs typeface="+mn-cs"/>
              </a:defRPr>
            </a:lvl1pPr>
            <a:lvl2pPr marL="457200" indent="0" algn="l" rtl="0" eaLnBrk="1" fontAlgn="base" hangingPunct="1">
              <a:spcBef>
                <a:spcPct val="20000"/>
              </a:spcBef>
              <a:spcAft>
                <a:spcPct val="0"/>
              </a:spcAft>
              <a:buClr>
                <a:srgbClr val="8888E2"/>
              </a:buClr>
              <a:buNone/>
              <a:defRPr sz="1800">
                <a:solidFill>
                  <a:schemeClr val="tx1"/>
                </a:solidFill>
                <a:latin typeface="+mn-lt"/>
              </a:defRPr>
            </a:lvl2pPr>
            <a:lvl3pPr marL="914400" indent="0" algn="l" rtl="0" eaLnBrk="1" fontAlgn="base" hangingPunct="1">
              <a:spcBef>
                <a:spcPct val="20000"/>
              </a:spcBef>
              <a:spcAft>
                <a:spcPct val="0"/>
              </a:spcAft>
              <a:buClr>
                <a:srgbClr val="8888E2"/>
              </a:buClr>
              <a:buNone/>
              <a:defRPr sz="1600">
                <a:solidFill>
                  <a:schemeClr val="tx1"/>
                </a:solidFill>
                <a:latin typeface="+mn-lt"/>
              </a:defRPr>
            </a:lvl3pPr>
            <a:lvl4pPr marL="1371600" indent="0" algn="l" rtl="0" eaLnBrk="1" fontAlgn="base" hangingPunct="1">
              <a:spcBef>
                <a:spcPct val="20000"/>
              </a:spcBef>
              <a:spcAft>
                <a:spcPct val="0"/>
              </a:spcAft>
              <a:buClr>
                <a:srgbClr val="8888E2"/>
              </a:buClr>
              <a:buNone/>
              <a:defRPr sz="1400">
                <a:solidFill>
                  <a:schemeClr val="tx1"/>
                </a:solidFill>
                <a:latin typeface="+mn-lt"/>
              </a:defRPr>
            </a:lvl4pPr>
            <a:lvl5pPr marL="1828800" indent="0" algn="l" rtl="0" eaLnBrk="1" fontAlgn="base" hangingPunct="1">
              <a:spcBef>
                <a:spcPct val="20000"/>
              </a:spcBef>
              <a:spcAft>
                <a:spcPct val="0"/>
              </a:spcAft>
              <a:buClr>
                <a:srgbClr val="8888E2"/>
              </a:buClr>
              <a:buNone/>
              <a:defRPr sz="1400">
                <a:solidFill>
                  <a:schemeClr val="tx1"/>
                </a:solidFill>
                <a:latin typeface="+mn-lt"/>
              </a:defRPr>
            </a:lvl5pPr>
            <a:lvl6pPr marL="2286000" indent="0" algn="l" rtl="0" eaLnBrk="1" fontAlgn="base" hangingPunct="1">
              <a:spcBef>
                <a:spcPct val="20000"/>
              </a:spcBef>
              <a:spcAft>
                <a:spcPct val="0"/>
              </a:spcAft>
              <a:buClr>
                <a:srgbClr val="8888E2"/>
              </a:buClr>
              <a:buNone/>
              <a:defRPr sz="1400">
                <a:solidFill>
                  <a:schemeClr val="tx1"/>
                </a:solidFill>
                <a:latin typeface="+mn-lt"/>
              </a:defRPr>
            </a:lvl6pPr>
            <a:lvl7pPr marL="2743200" indent="0" algn="l" rtl="0" eaLnBrk="1" fontAlgn="base" hangingPunct="1">
              <a:spcBef>
                <a:spcPct val="20000"/>
              </a:spcBef>
              <a:spcAft>
                <a:spcPct val="0"/>
              </a:spcAft>
              <a:buClr>
                <a:srgbClr val="8888E2"/>
              </a:buClr>
              <a:buNone/>
              <a:defRPr sz="1400">
                <a:solidFill>
                  <a:schemeClr val="tx1"/>
                </a:solidFill>
                <a:latin typeface="+mn-lt"/>
              </a:defRPr>
            </a:lvl7pPr>
            <a:lvl8pPr marL="3200400" indent="0" algn="l" rtl="0" eaLnBrk="1" fontAlgn="base" hangingPunct="1">
              <a:spcBef>
                <a:spcPct val="20000"/>
              </a:spcBef>
              <a:spcAft>
                <a:spcPct val="0"/>
              </a:spcAft>
              <a:buClr>
                <a:srgbClr val="8888E2"/>
              </a:buClr>
              <a:buNone/>
              <a:defRPr sz="1400">
                <a:solidFill>
                  <a:schemeClr val="tx1"/>
                </a:solidFill>
                <a:latin typeface="+mn-lt"/>
              </a:defRPr>
            </a:lvl8pPr>
            <a:lvl9pPr marL="3657600" indent="0" algn="l" rtl="0" eaLnBrk="1" fontAlgn="base" hangingPunct="1">
              <a:spcBef>
                <a:spcPct val="20000"/>
              </a:spcBef>
              <a:spcAft>
                <a:spcPct val="0"/>
              </a:spcAft>
              <a:buClr>
                <a:srgbClr val="8888E2"/>
              </a:buClr>
              <a:buNone/>
              <a:defRPr sz="1400">
                <a:solidFill>
                  <a:schemeClr val="tx1"/>
                </a:solidFill>
                <a:latin typeface="+mn-lt"/>
              </a:defRPr>
            </a:lvl9pPr>
          </a:lstStyle>
          <a:p>
            <a:r>
              <a:rPr lang="en-GB" sz="2400" dirty="0" smtClean="0"/>
              <a:t>UK Web Focus has links to all papers</a:t>
            </a:r>
            <a:endParaRPr lang="en-GB" sz="2400" dirty="0"/>
          </a:p>
        </p:txBody>
      </p:sp>
      <p:cxnSp>
        <p:nvCxnSpPr>
          <p:cNvPr id="9" name="Straight Arrow Connector 8"/>
          <p:cNvCxnSpPr/>
          <p:nvPr/>
        </p:nvCxnSpPr>
        <p:spPr bwMode="auto">
          <a:xfrm flipH="1">
            <a:off x="6329082" y="748515"/>
            <a:ext cx="116542" cy="20174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0226512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Tip No. 7: Develop Your Network</a:t>
            </a:r>
            <a:endParaRPr lang="en-GB" dirty="0">
              <a:solidFill>
                <a:schemeClr val="bg1"/>
              </a:solidFill>
            </a:endParaRPr>
          </a:p>
        </p:txBody>
      </p:sp>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 name="Content Placeholder 2"/>
          <p:cNvSpPr>
            <a:spLocks noGrp="1"/>
          </p:cNvSpPr>
          <p:nvPr>
            <p:ph idx="1"/>
          </p:nvPr>
        </p:nvSpPr>
        <p:spPr>
          <a:xfrm>
            <a:off x="1187450" y="2344367"/>
            <a:ext cx="6721137" cy="2616740"/>
          </a:xfrm>
        </p:spPr>
        <p:txBody>
          <a:bodyPr/>
          <a:lstStyle/>
          <a:p>
            <a:pPr marL="0" indent="0">
              <a:buNone/>
            </a:pPr>
            <a:r>
              <a:rPr lang="en-GB" b="1" dirty="0" smtClean="0">
                <a:solidFill>
                  <a:schemeClr val="bg1"/>
                </a:solidFill>
              </a:rPr>
              <a:t>Tip No. 5:</a:t>
            </a:r>
          </a:p>
          <a:p>
            <a:pPr marL="0" indent="0">
              <a:buNone/>
            </a:pPr>
            <a:r>
              <a:rPr lang="en-GB" b="1" dirty="0" smtClean="0">
                <a:solidFill>
                  <a:schemeClr val="bg1"/>
                </a:solidFill>
              </a:rPr>
              <a:t>	Develop your network</a:t>
            </a:r>
            <a:endParaRPr lang="en-GB" b="1" dirty="0">
              <a:solidFill>
                <a:schemeClr val="bg1"/>
              </a:solidFill>
            </a:endParaRPr>
          </a:p>
        </p:txBody>
      </p:sp>
      <p:sp>
        <p:nvSpPr>
          <p:cNvPr id="4" name="Slide Number Placeholder 3"/>
          <p:cNvSpPr>
            <a:spLocks noGrp="1"/>
          </p:cNvSpPr>
          <p:nvPr>
            <p:ph type="sldNum" sz="quarter" idx="10"/>
          </p:nvPr>
        </p:nvSpPr>
        <p:spPr/>
        <p:txBody>
          <a:bodyPr/>
          <a:lstStyle/>
          <a:p>
            <a:fld id="{66DCC5AB-BB7A-4F7E-BC77-62440D429929}" type="slidenum">
              <a:rPr lang="en-US" smtClean="0"/>
              <a:pPr/>
              <a:t>45</a:t>
            </a:fld>
            <a:endParaRPr lang="en-US"/>
          </a:p>
        </p:txBody>
      </p:sp>
    </p:spTree>
    <p:extLst>
      <p:ext uri="{BB962C8B-B14F-4D97-AF65-F5344CB8AC3E}">
        <p14:creationId xmlns:p14="http://schemas.microsoft.com/office/powerpoint/2010/main" val="16053738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“It’s About Nodes and Connections”</a:t>
            </a:r>
            <a:endParaRPr lang="en-GB" sz="3200" dirty="0"/>
          </a:p>
        </p:txBody>
      </p:sp>
      <p:sp>
        <p:nvSpPr>
          <p:cNvPr id="3" name="Text Placeholder 2"/>
          <p:cNvSpPr>
            <a:spLocks noGrp="1"/>
          </p:cNvSpPr>
          <p:nvPr>
            <p:ph type="body" idx="1"/>
          </p:nvPr>
        </p:nvSpPr>
        <p:spPr>
          <a:xfrm>
            <a:off x="1149790" y="1131683"/>
            <a:ext cx="5589366" cy="3546195"/>
          </a:xfrm>
        </p:spPr>
        <p:txBody>
          <a:bodyPr/>
          <a:lstStyle/>
          <a:p>
            <a:r>
              <a:rPr lang="en-GB" sz="2400" dirty="0"/>
              <a:t>Cameron </a:t>
            </a:r>
            <a:r>
              <a:rPr lang="en-GB" sz="2400" dirty="0" err="1" smtClean="0"/>
              <a:t>Neylon</a:t>
            </a:r>
            <a:r>
              <a:rPr lang="en-GB" sz="2400" dirty="0" smtClean="0"/>
              <a:t> keynote at OR 2012: </a:t>
            </a:r>
            <a:br>
              <a:rPr lang="en-GB" sz="2400" dirty="0" smtClean="0"/>
            </a:br>
            <a:r>
              <a:rPr lang="en-GB" sz="2400" dirty="0" smtClean="0"/>
              <a:t>“</a:t>
            </a:r>
            <a:r>
              <a:rPr lang="en-GB" sz="2400" b="1" dirty="0"/>
              <a:t>Networks qualitatively change our capacity</a:t>
            </a:r>
            <a:r>
              <a:rPr lang="en-GB" sz="2400" dirty="0" smtClean="0"/>
              <a:t>”</a:t>
            </a:r>
          </a:p>
          <a:p>
            <a:pPr marL="355600" lvl="1" indent="-157163">
              <a:buFont typeface="Arial" pitchFamily="34" charset="0"/>
              <a:buChar char="•"/>
            </a:pPr>
            <a:r>
              <a:rPr lang="en-GB" dirty="0"/>
              <a:t>W</a:t>
            </a:r>
            <a:r>
              <a:rPr lang="en-GB" dirty="0" smtClean="0"/>
              <a:t>ith </a:t>
            </a:r>
            <a:r>
              <a:rPr lang="en-GB" dirty="0"/>
              <a:t>only 20% of a community </a:t>
            </a:r>
            <a:r>
              <a:rPr lang="en-GB" dirty="0" smtClean="0"/>
              <a:t>connected </a:t>
            </a:r>
            <a:r>
              <a:rPr lang="en-GB" dirty="0"/>
              <a:t>only </a:t>
            </a:r>
            <a:r>
              <a:rPr lang="en-GB" dirty="0" smtClean="0"/>
              <a:t>limited interaction </a:t>
            </a:r>
            <a:r>
              <a:rPr lang="en-GB" dirty="0"/>
              <a:t>can take </a:t>
            </a:r>
            <a:r>
              <a:rPr lang="en-GB" dirty="0" smtClean="0"/>
              <a:t>place </a:t>
            </a:r>
          </a:p>
          <a:p>
            <a:pPr marL="355600" lvl="1" indent="-157163">
              <a:buFont typeface="Arial" pitchFamily="34" charset="0"/>
              <a:buChar char="•"/>
            </a:pPr>
            <a:r>
              <a:rPr lang="en-GB" dirty="0" smtClean="0"/>
              <a:t>This </a:t>
            </a:r>
            <a:r>
              <a:rPr lang="en-GB" dirty="0"/>
              <a:t>increases drastically as </a:t>
            </a:r>
            <a:r>
              <a:rPr lang="en-GB" dirty="0" smtClean="0"/>
              <a:t>numbers </a:t>
            </a:r>
            <a:r>
              <a:rPr lang="en-GB" dirty="0"/>
              <a:t>of connected nodes </a:t>
            </a:r>
            <a:r>
              <a:rPr lang="en-GB" dirty="0" smtClean="0"/>
              <a:t>grows</a:t>
            </a:r>
          </a:p>
          <a:p>
            <a:pPr indent="-258763"/>
            <a:r>
              <a:rPr lang="en-GB" sz="2000" dirty="0" smtClean="0"/>
              <a:t>Examples:</a:t>
            </a:r>
            <a:endParaRPr lang="en-GB" sz="2000" dirty="0"/>
          </a:p>
          <a:p>
            <a:pPr marL="355600" lvl="1" indent="-157163">
              <a:buFont typeface="Arial" pitchFamily="34" charset="0"/>
              <a:buChar char="•"/>
            </a:pPr>
            <a:r>
              <a:rPr lang="en-GB" dirty="0" smtClean="0"/>
              <a:t>Phone networks (no use with only 1 user!)</a:t>
            </a:r>
          </a:p>
          <a:p>
            <a:pPr marL="355600" lvl="1" indent="-157163">
              <a:buFont typeface="Arial" pitchFamily="34" charset="0"/>
              <a:buChar char="•"/>
            </a:pPr>
            <a:r>
              <a:rPr lang="en-GB" dirty="0" smtClean="0"/>
              <a:t>Tweeting at this seminar</a:t>
            </a:r>
          </a:p>
          <a:p>
            <a:pPr marL="355600" lvl="1" indent="-157163">
              <a:buFont typeface="Arial" pitchFamily="34" charset="0"/>
              <a:buChar char="•"/>
            </a:pPr>
            <a:r>
              <a:rPr lang="en-GB" dirty="0" smtClean="0"/>
              <a:t>Galaxy Zoo</a:t>
            </a:r>
            <a:endParaRPr lang="en-GB"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46</a:t>
            </a:fld>
            <a:endParaRPr lang="en-US" altLang="en-US"/>
          </a:p>
        </p:txBody>
      </p:sp>
      <p:sp>
        <p:nvSpPr>
          <p:cNvPr id="5" name="AutoShape 29">
            <a:hlinkClick r:id="rId3"/>
          </p:cNvPr>
          <p:cNvSpPr>
            <a:spLocks noChangeArrowheads="1"/>
          </p:cNvSpPr>
          <p:nvPr/>
        </p:nvSpPr>
        <p:spPr bwMode="auto">
          <a:xfrm>
            <a:off x="2647708" y="2028629"/>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050" name="Picture 2" descr="http://ukwebfocus.files.wordpress.com/2012/08/small-number-of-nod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630" y="1186669"/>
            <a:ext cx="180975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kwebfocus.files.wordpress.com/2012/08/large-number-of-nod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9155" y="2872376"/>
            <a:ext cx="1800225" cy="134302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135781" y="4882564"/>
            <a:ext cx="7355974" cy="1390651"/>
            <a:chOff x="1135781" y="4882564"/>
            <a:chExt cx="7355974" cy="1390651"/>
          </a:xfrm>
        </p:grpSpPr>
        <p:pic>
          <p:nvPicPr>
            <p:cNvPr id="2054" name="Picture 6" descr="http://ukwebfocus.files.wordpress.com/2012/08/cameron-neylon-filters-bloc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3828" y="4920663"/>
              <a:ext cx="1790700" cy="13144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kwebfocus.files.wordpress.com/2012/08/cameron-naylong-no-single-right-filt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9630" y="4882564"/>
              <a:ext cx="1762125" cy="13906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5781" y="4903968"/>
              <a:ext cx="3320716" cy="1323439"/>
            </a:xfrm>
            <a:prstGeom prst="rect">
              <a:avLst/>
            </a:prstGeom>
            <a:noFill/>
          </p:spPr>
          <p:txBody>
            <a:bodyPr wrap="square" rtlCol="0">
              <a:spAutoFit/>
            </a:bodyPr>
            <a:lstStyle/>
            <a:p>
              <a:r>
                <a:rPr lang="en-GB" sz="2000" dirty="0" smtClean="0"/>
                <a:t>“Filters block. Filters cause friction”</a:t>
              </a:r>
            </a:p>
            <a:p>
              <a:r>
                <a:rPr lang="en-GB" sz="2000" dirty="0" smtClean="0"/>
                <a:t>Need for client-side, not supply-side filters. </a:t>
              </a:r>
              <a:endParaRPr lang="en-GB" sz="2000" dirty="0"/>
            </a:p>
          </p:txBody>
        </p:sp>
      </p:grpSp>
    </p:spTree>
    <p:extLst>
      <p:ext uri="{BB962C8B-B14F-4D97-AF65-F5344CB8AC3E}">
        <p14:creationId xmlns:p14="http://schemas.microsoft.com/office/powerpoint/2010/main" val="1664458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Tweetchat</a:t>
            </a:r>
            <a:endParaRPr lang="en-GB" dirty="0"/>
          </a:p>
        </p:txBody>
      </p:sp>
      <p:sp>
        <p:nvSpPr>
          <p:cNvPr id="3" name="Text Placeholder 2"/>
          <p:cNvSpPr>
            <a:spLocks noGrp="1"/>
          </p:cNvSpPr>
          <p:nvPr>
            <p:ph type="body" idx="1"/>
          </p:nvPr>
        </p:nvSpPr>
        <p:spPr>
          <a:xfrm>
            <a:off x="6400801" y="143979"/>
            <a:ext cx="2743200" cy="6564829"/>
          </a:xfrm>
        </p:spPr>
        <p:txBody>
          <a:bodyPr/>
          <a:lstStyle/>
          <a:p>
            <a:r>
              <a:rPr lang="en-GB" b="1" dirty="0" err="1" smtClean="0"/>
              <a:t>Tweetchats</a:t>
            </a:r>
            <a:r>
              <a:rPr lang="en-GB" dirty="0" smtClean="0"/>
              <a:t>:</a:t>
            </a:r>
          </a:p>
          <a:p>
            <a:pPr marL="269875" lvl="1" indent="-157163">
              <a:buFont typeface="Arial" pitchFamily="34" charset="0"/>
              <a:buChar char="•"/>
            </a:pPr>
            <a:r>
              <a:rPr lang="en-GB" dirty="0" smtClean="0"/>
              <a:t>Discussions on Twitter</a:t>
            </a:r>
          </a:p>
          <a:p>
            <a:pPr marL="269875" lvl="1" indent="-157163">
              <a:buFont typeface="Arial" pitchFamily="34" charset="0"/>
              <a:buChar char="•"/>
            </a:pPr>
            <a:r>
              <a:rPr lang="en-GB" dirty="0" smtClean="0"/>
              <a:t>Specific topic covered at specified time</a:t>
            </a:r>
          </a:p>
          <a:p>
            <a:pPr marL="269875" lvl="1" indent="-157163">
              <a:buFont typeface="Arial" pitchFamily="34" charset="0"/>
              <a:buChar char="•"/>
            </a:pPr>
            <a:r>
              <a:rPr lang="en-GB" dirty="0" smtClean="0"/>
              <a:t>Use hashtags e.g. #</a:t>
            </a:r>
            <a:r>
              <a:rPr lang="en-GB" dirty="0" err="1" smtClean="0"/>
              <a:t>PhDchat</a:t>
            </a:r>
            <a:r>
              <a:rPr lang="en-GB" dirty="0" smtClean="0"/>
              <a:t>, #</a:t>
            </a:r>
            <a:r>
              <a:rPr lang="en-GB" dirty="0" err="1" smtClean="0"/>
              <a:t>ECRchat</a:t>
            </a:r>
            <a:r>
              <a:rPr lang="en-GB" dirty="0" smtClean="0"/>
              <a:t> Summary at </a:t>
            </a:r>
            <a:endParaRPr lang="en-GB" dirty="0"/>
          </a:p>
          <a:p>
            <a:pPr>
              <a:spcBef>
                <a:spcPts val="1200"/>
              </a:spcBef>
            </a:pPr>
            <a:r>
              <a:rPr lang="en-GB" dirty="0" smtClean="0"/>
              <a:t>Survey findings:</a:t>
            </a:r>
          </a:p>
          <a:p>
            <a:pPr marL="187325" lvl="1"/>
            <a:r>
              <a:rPr lang="en-GB" dirty="0" smtClean="0"/>
              <a:t>“</a:t>
            </a:r>
            <a:r>
              <a:rPr lang="en-GB" i="1" dirty="0" smtClean="0"/>
              <a:t>give a </a:t>
            </a:r>
            <a:r>
              <a:rPr lang="en-GB" i="1" dirty="0"/>
              <a:t>community </a:t>
            </a:r>
            <a:r>
              <a:rPr lang="en-GB" i="1" dirty="0" smtClean="0"/>
              <a:t>&amp; shared </a:t>
            </a:r>
            <a:r>
              <a:rPr lang="en-GB" i="1" dirty="0"/>
              <a:t>space to explore </a:t>
            </a:r>
            <a:r>
              <a:rPr lang="en-GB" i="1" dirty="0" smtClean="0"/>
              <a:t>ideas</a:t>
            </a:r>
            <a:r>
              <a:rPr lang="en-GB" dirty="0" smtClean="0"/>
              <a:t>”</a:t>
            </a:r>
          </a:p>
          <a:p>
            <a:pPr marL="187325" lvl="1"/>
            <a:r>
              <a:rPr lang="en-GB" dirty="0" smtClean="0"/>
              <a:t>“</a:t>
            </a:r>
            <a:r>
              <a:rPr lang="en-GB" i="1" dirty="0" smtClean="0"/>
              <a:t>regular opportunity </a:t>
            </a:r>
            <a:r>
              <a:rPr lang="en-GB" i="1" dirty="0"/>
              <a:t>to network with a wide range of people I </a:t>
            </a:r>
            <a:r>
              <a:rPr lang="en-GB" i="1" dirty="0" smtClean="0"/>
              <a:t>wouldn’t </a:t>
            </a:r>
            <a:r>
              <a:rPr lang="en-GB" i="1" dirty="0"/>
              <a:t>otherwise meet</a:t>
            </a:r>
            <a:r>
              <a:rPr lang="en-GB" dirty="0" smtClean="0"/>
              <a:t>”</a:t>
            </a:r>
          </a:p>
          <a:p>
            <a:pPr marL="187325" lvl="1"/>
            <a:r>
              <a:rPr lang="en-GB" dirty="0" smtClean="0"/>
              <a:t>“</a:t>
            </a:r>
            <a:r>
              <a:rPr lang="en-GB" i="1" dirty="0"/>
              <a:t>have very interesting and thought-provoking </a:t>
            </a:r>
            <a:r>
              <a:rPr lang="en-GB" i="1" dirty="0" smtClean="0"/>
              <a:t>discussions/debate</a:t>
            </a:r>
            <a:r>
              <a:rPr lang="en-GB" dirty="0" smtClean="0"/>
              <a:t>”</a:t>
            </a:r>
          </a:p>
          <a:p>
            <a:pPr marL="342900" indent="-34290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47</a:t>
            </a:fld>
            <a:endParaRPr lang="en-US" alt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597" b="-5307"/>
          <a:stretch/>
        </p:blipFill>
        <p:spPr>
          <a:xfrm>
            <a:off x="0" y="0"/>
            <a:ext cx="6496957" cy="6930189"/>
          </a:xfrm>
          <a:prstGeom prst="rect">
            <a:avLst/>
          </a:prstGeom>
          <a:solidFill>
            <a:schemeClr val="bg1"/>
          </a:solidFill>
        </p:spPr>
      </p:pic>
      <p:sp>
        <p:nvSpPr>
          <p:cNvPr id="8" name="AutoShape 29">
            <a:hlinkClick r:id="rId4"/>
          </p:cNvPr>
          <p:cNvSpPr>
            <a:spLocks noChangeArrowheads="1"/>
          </p:cNvSpPr>
          <p:nvPr/>
        </p:nvSpPr>
        <p:spPr bwMode="auto">
          <a:xfrm>
            <a:off x="3511563" y="278470"/>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AutoShape 29">
            <a:hlinkClick r:id="rId5"/>
          </p:cNvPr>
          <p:cNvSpPr>
            <a:spLocks noChangeArrowheads="1"/>
          </p:cNvSpPr>
          <p:nvPr/>
        </p:nvSpPr>
        <p:spPr bwMode="auto">
          <a:xfrm>
            <a:off x="8030755" y="2190334"/>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AutoShape 29">
            <a:hlinkClick r:id="rId6"/>
          </p:cNvPr>
          <p:cNvSpPr>
            <a:spLocks noChangeArrowheads="1"/>
          </p:cNvSpPr>
          <p:nvPr/>
        </p:nvSpPr>
        <p:spPr bwMode="auto">
          <a:xfrm>
            <a:off x="8707488" y="2406768"/>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Oval 10"/>
          <p:cNvSpPr/>
          <p:nvPr/>
        </p:nvSpPr>
        <p:spPr bwMode="auto">
          <a:xfrm>
            <a:off x="8942938" y="77002"/>
            <a:ext cx="104809" cy="104809"/>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003550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 name="Title 1"/>
          <p:cNvSpPr>
            <a:spLocks noGrp="1"/>
          </p:cNvSpPr>
          <p:nvPr>
            <p:ph type="title"/>
          </p:nvPr>
        </p:nvSpPr>
        <p:spPr>
          <a:xfrm>
            <a:off x="1187449" y="260350"/>
            <a:ext cx="7859273" cy="668338"/>
          </a:xfrm>
        </p:spPr>
        <p:txBody>
          <a:bodyPr/>
          <a:lstStyle/>
          <a:p>
            <a:r>
              <a:rPr lang="en-GB" dirty="0" smtClean="0">
                <a:solidFill>
                  <a:schemeClr val="bg1"/>
                </a:solidFill>
              </a:rPr>
              <a:t>Health Warning!</a:t>
            </a:r>
            <a:endParaRPr lang="en-GB" dirty="0">
              <a:solidFill>
                <a:schemeClr val="bg1"/>
              </a:solidFill>
            </a:endParaRPr>
          </a:p>
        </p:txBody>
      </p:sp>
      <p:sp>
        <p:nvSpPr>
          <p:cNvPr id="3" name="Content Placeholder 2"/>
          <p:cNvSpPr>
            <a:spLocks noGrp="1"/>
          </p:cNvSpPr>
          <p:nvPr>
            <p:ph idx="1"/>
          </p:nvPr>
        </p:nvSpPr>
        <p:spPr>
          <a:xfrm>
            <a:off x="1187450" y="2344367"/>
            <a:ext cx="7300136" cy="2616740"/>
          </a:xfrm>
        </p:spPr>
        <p:txBody>
          <a:bodyPr/>
          <a:lstStyle/>
          <a:p>
            <a:pPr marL="0" indent="0">
              <a:buNone/>
            </a:pPr>
            <a:r>
              <a:rPr lang="en-GB" b="1" dirty="0" smtClean="0">
                <a:solidFill>
                  <a:schemeClr val="bg1"/>
                </a:solidFill>
              </a:rPr>
              <a:t>Suggestions given can help to enhance the visibility of one’s research.  </a:t>
            </a:r>
          </a:p>
          <a:p>
            <a:pPr marL="0" indent="0">
              <a:buNone/>
            </a:pPr>
            <a:endParaRPr lang="en-GB" b="1" dirty="0">
              <a:solidFill>
                <a:schemeClr val="bg1"/>
              </a:solidFill>
            </a:endParaRPr>
          </a:p>
          <a:p>
            <a:pPr marL="0" indent="0">
              <a:buNone/>
            </a:pPr>
            <a:r>
              <a:rPr lang="en-GB" b="1" dirty="0" smtClean="0">
                <a:solidFill>
                  <a:schemeClr val="bg1"/>
                </a:solidFill>
              </a:rPr>
              <a:t>Highly visible and popular research is not necessarily an indication of quality!</a:t>
            </a:r>
          </a:p>
          <a:p>
            <a:pPr marL="0" indent="0">
              <a:buNone/>
            </a:pPr>
            <a:endParaRPr lang="en-GB" b="1" dirty="0">
              <a:solidFill>
                <a:schemeClr val="bg1"/>
              </a:solidFill>
            </a:endParaRPr>
          </a:p>
        </p:txBody>
      </p:sp>
      <p:sp>
        <p:nvSpPr>
          <p:cNvPr id="4" name="Slide Number Placeholder 3"/>
          <p:cNvSpPr>
            <a:spLocks noGrp="1"/>
          </p:cNvSpPr>
          <p:nvPr>
            <p:ph type="sldNum" sz="quarter" idx="10"/>
          </p:nvPr>
        </p:nvSpPr>
        <p:spPr/>
        <p:txBody>
          <a:bodyPr/>
          <a:lstStyle/>
          <a:p>
            <a:fld id="{66DCC5AB-BB7A-4F7E-BC77-62440D429929}" type="slidenum">
              <a:rPr lang="en-US" smtClean="0"/>
              <a:pPr/>
              <a:t>48</a:t>
            </a:fld>
            <a:endParaRPr lang="en-US"/>
          </a:p>
        </p:txBody>
      </p:sp>
    </p:spTree>
    <p:extLst>
      <p:ext uri="{BB962C8B-B14F-4D97-AF65-F5344CB8AC3E}">
        <p14:creationId xmlns:p14="http://schemas.microsoft.com/office/powerpoint/2010/main" val="3515836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Drivers</a:t>
            </a:r>
            <a:endParaRPr lang="en-GB" dirty="0"/>
          </a:p>
        </p:txBody>
      </p:sp>
      <p:sp>
        <p:nvSpPr>
          <p:cNvPr id="3" name="Content Placeholder 2"/>
          <p:cNvSpPr>
            <a:spLocks noGrp="1"/>
          </p:cNvSpPr>
          <p:nvPr>
            <p:ph idx="1"/>
          </p:nvPr>
        </p:nvSpPr>
        <p:spPr>
          <a:xfrm>
            <a:off x="1187449" y="1196975"/>
            <a:ext cx="7752269" cy="5051425"/>
          </a:xfrm>
        </p:spPr>
        <p:txBody>
          <a:bodyPr/>
          <a:lstStyle/>
          <a:p>
            <a:r>
              <a:rPr lang="en-GB" dirty="0" smtClean="0"/>
              <a:t>Three key drivers for institutions:</a:t>
            </a:r>
          </a:p>
          <a:p>
            <a:pPr lvl="1"/>
            <a:r>
              <a:rPr lang="en-GB" sz="2400" b="1" dirty="0"/>
              <a:t>Marketing the </a:t>
            </a:r>
            <a:r>
              <a:rPr lang="en-GB" sz="2400" b="1" dirty="0" smtClean="0"/>
              <a:t>institution</a:t>
            </a:r>
            <a:r>
              <a:rPr lang="en-GB" sz="2400" dirty="0" smtClean="0"/>
              <a:t/>
            </a:r>
            <a:br>
              <a:rPr lang="en-GB" sz="2400" dirty="0" smtClean="0"/>
            </a:br>
            <a:r>
              <a:rPr lang="en-GB" sz="2400" dirty="0" smtClean="0"/>
              <a:t>To highlight positive aspects of the institution across its range of activities</a:t>
            </a:r>
          </a:p>
          <a:p>
            <a:pPr lvl="1"/>
            <a:r>
              <a:rPr lang="en-GB" sz="2400" b="1" dirty="0"/>
              <a:t>Attracting students to the </a:t>
            </a:r>
            <a:r>
              <a:rPr lang="en-GB" sz="2400" b="1" dirty="0" smtClean="0"/>
              <a:t>institution</a:t>
            </a:r>
            <a:r>
              <a:rPr lang="en-GB" sz="2400" dirty="0" smtClean="0"/>
              <a:t/>
            </a:r>
            <a:br>
              <a:rPr lang="en-GB" sz="2400" dirty="0" smtClean="0"/>
            </a:br>
            <a:r>
              <a:rPr lang="en-GB" sz="2400" dirty="0" smtClean="0"/>
              <a:t>To ensure (fee-paying) students choose the institution for their course</a:t>
            </a:r>
            <a:endParaRPr lang="en-GB" sz="2400" dirty="0"/>
          </a:p>
          <a:p>
            <a:pPr lvl="1"/>
            <a:r>
              <a:rPr lang="en-GB" sz="2400" b="1" dirty="0" smtClean="0"/>
              <a:t>Enhancing the online visibility of the institution</a:t>
            </a:r>
            <a:r>
              <a:rPr lang="en-GB" sz="2400" dirty="0" smtClean="0"/>
              <a:t/>
            </a:r>
            <a:br>
              <a:rPr lang="en-GB" sz="2400" dirty="0" smtClean="0"/>
            </a:br>
            <a:r>
              <a:rPr lang="en-GB" sz="2400" dirty="0" smtClean="0"/>
              <a:t>So that general searches find institutional resources </a:t>
            </a:r>
          </a:p>
        </p:txBody>
      </p:sp>
      <p:sp>
        <p:nvSpPr>
          <p:cNvPr id="4" name="Slide Number Placeholder 3"/>
          <p:cNvSpPr>
            <a:spLocks noGrp="1"/>
          </p:cNvSpPr>
          <p:nvPr>
            <p:ph type="sldNum" sz="quarter" idx="10"/>
          </p:nvPr>
        </p:nvSpPr>
        <p:spPr/>
        <p:txBody>
          <a:bodyPr/>
          <a:lstStyle/>
          <a:p>
            <a:pPr>
              <a:defRPr/>
            </a:pPr>
            <a:fld id="{91918276-C72B-4A40-9044-606A4195A3C7}" type="slidenum">
              <a:rPr lang="en-US" altLang="en-US" smtClean="0"/>
              <a:pPr>
                <a:defRPr/>
              </a:pPr>
              <a:t>49</a:t>
            </a:fld>
            <a:endParaRPr lang="en-US" altLang="en-US"/>
          </a:p>
        </p:txBody>
      </p:sp>
      <p:sp>
        <p:nvSpPr>
          <p:cNvPr id="5" name="Text Box 4"/>
          <p:cNvSpPr txBox="1">
            <a:spLocks noChangeArrowheads="1"/>
          </p:cNvSpPr>
          <p:nvPr/>
        </p:nvSpPr>
        <p:spPr bwMode="auto">
          <a:xfrm rot="-5400000">
            <a:off x="-493085" y="1250950"/>
            <a:ext cx="23006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smtClean="0">
                <a:solidFill>
                  <a:schemeClr val="bg1"/>
                </a:solidFill>
              </a:rPr>
              <a:t>The Institution</a:t>
            </a:r>
            <a:endParaRPr lang="en-GB" b="1" dirty="0">
              <a:solidFill>
                <a:schemeClr val="bg1"/>
              </a:solidFill>
            </a:endParaRPr>
          </a:p>
        </p:txBody>
      </p:sp>
    </p:spTree>
    <p:extLst>
      <p:ext uri="{BB962C8B-B14F-4D97-AF65-F5344CB8AC3E}">
        <p14:creationId xmlns:p14="http://schemas.microsoft.com/office/powerpoint/2010/main" val="872466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3600" dirty="0" smtClean="0">
                <a:ea typeface="ＭＳ Ｐゴシック" pitchFamily="34" charset="-128"/>
              </a:rPr>
              <a:t>About You</a:t>
            </a:r>
          </a:p>
        </p:txBody>
      </p:sp>
      <p:sp>
        <p:nvSpPr>
          <p:cNvPr id="19459" name="Rectangle 3"/>
          <p:cNvSpPr>
            <a:spLocks noGrp="1" noChangeArrowheads="1"/>
          </p:cNvSpPr>
          <p:nvPr>
            <p:ph idx="1"/>
          </p:nvPr>
        </p:nvSpPr>
        <p:spPr>
          <a:xfrm>
            <a:off x="1187450" y="1196975"/>
            <a:ext cx="7956550" cy="5661025"/>
          </a:xfrm>
          <a:solidFill>
            <a:schemeClr val="bg1"/>
          </a:solidFill>
        </p:spPr>
        <p:txBody>
          <a:bodyPr/>
          <a:lstStyle/>
          <a:p>
            <a:pPr marL="0" indent="0" eaLnBrk="1" hangingPunct="1">
              <a:buFontTx/>
              <a:buNone/>
            </a:pPr>
            <a:r>
              <a:rPr lang="en-GB" dirty="0" smtClean="0">
                <a:ea typeface="ＭＳ Ｐゴシック" pitchFamily="34" charset="-128"/>
              </a:rPr>
              <a:t>What are your role(s)?</a:t>
            </a:r>
          </a:p>
          <a:p>
            <a:pPr lvl="1" eaLnBrk="1" hangingPunct="1">
              <a:tabLst>
                <a:tab pos="3852863" algn="l"/>
                <a:tab pos="4124325" algn="l"/>
              </a:tabLst>
            </a:pPr>
            <a:r>
              <a:rPr lang="en-GB" sz="2400" dirty="0">
                <a:ea typeface="ＭＳ Ｐゴシック" pitchFamily="34" charset="-128"/>
              </a:rPr>
              <a:t>Teaching (</a:t>
            </a:r>
            <a:r>
              <a:rPr lang="en-GB" sz="2400" dirty="0" smtClean="0">
                <a:ea typeface="ＭＳ Ｐゴシック" pitchFamily="34" charset="-128"/>
              </a:rPr>
              <a:t>academic)	</a:t>
            </a:r>
            <a:r>
              <a:rPr lang="en-GB" sz="2400" dirty="0" smtClean="0">
                <a:solidFill>
                  <a:schemeClr val="accent2"/>
                </a:solidFill>
                <a:ea typeface="ＭＳ Ｐゴシック" pitchFamily="34" charset="-128"/>
                <a:sym typeface="Wingdings"/>
              </a:rPr>
              <a:t></a:t>
            </a:r>
            <a:r>
              <a:rPr lang="en-GB" sz="2400" dirty="0" smtClean="0">
                <a:ea typeface="ＭＳ Ｐゴシック" pitchFamily="34" charset="-128"/>
              </a:rPr>
              <a:t>	Teaching (support)</a:t>
            </a:r>
          </a:p>
          <a:p>
            <a:pPr lvl="1" eaLnBrk="1" hangingPunct="1">
              <a:tabLst>
                <a:tab pos="3852863" algn="l"/>
                <a:tab pos="4124325" algn="l"/>
              </a:tabLst>
            </a:pPr>
            <a:r>
              <a:rPr lang="en-GB" sz="2400" dirty="0">
                <a:ea typeface="ＭＳ Ｐゴシック" pitchFamily="34" charset="-128"/>
              </a:rPr>
              <a:t>Research	</a:t>
            </a:r>
            <a:r>
              <a:rPr lang="en-GB" sz="2400" dirty="0" smtClean="0">
                <a:solidFill>
                  <a:schemeClr val="accent2"/>
                </a:solidFill>
                <a:ea typeface="ＭＳ Ｐゴシック" pitchFamily="34" charset="-128"/>
                <a:sym typeface="Wingdings"/>
              </a:rPr>
              <a:t>	</a:t>
            </a:r>
            <a:r>
              <a:rPr lang="en-GB" sz="2400" dirty="0" smtClean="0">
                <a:ea typeface="ＭＳ Ｐゴシック" pitchFamily="34" charset="-128"/>
                <a:sym typeface="Wingdings"/>
              </a:rPr>
              <a:t>Student</a:t>
            </a:r>
          </a:p>
          <a:p>
            <a:pPr lvl="1" eaLnBrk="1" hangingPunct="1">
              <a:tabLst>
                <a:tab pos="3852863" algn="l"/>
                <a:tab pos="4124325" algn="l"/>
              </a:tabLst>
            </a:pPr>
            <a:r>
              <a:rPr lang="en-GB" sz="2400" dirty="0" smtClean="0">
                <a:ea typeface="ＭＳ Ｐゴシック" pitchFamily="34" charset="-128"/>
              </a:rPr>
              <a:t>Administration	</a:t>
            </a:r>
            <a:r>
              <a:rPr lang="en-GB" sz="2400" dirty="0" smtClean="0">
                <a:solidFill>
                  <a:schemeClr val="accent2"/>
                </a:solidFill>
                <a:ea typeface="ＭＳ Ｐゴシック" pitchFamily="34" charset="-128"/>
                <a:sym typeface="Wingdings"/>
              </a:rPr>
              <a:t> </a:t>
            </a:r>
            <a:r>
              <a:rPr lang="en-GB" sz="2400" dirty="0" smtClean="0">
                <a:ea typeface="ＭＳ Ｐゴシック" pitchFamily="34" charset="-128"/>
              </a:rPr>
              <a:t>	Marketing</a:t>
            </a:r>
          </a:p>
          <a:p>
            <a:pPr lvl="1" eaLnBrk="1" hangingPunct="1">
              <a:tabLst>
                <a:tab pos="3852863" algn="l"/>
                <a:tab pos="4124325" algn="l"/>
              </a:tabLst>
            </a:pPr>
            <a:r>
              <a:rPr lang="en-GB" sz="2400" dirty="0" smtClean="0">
                <a:ea typeface="ＭＳ Ｐゴシック" pitchFamily="34" charset="-128"/>
              </a:rPr>
              <a:t>Other</a:t>
            </a:r>
          </a:p>
          <a:p>
            <a:pPr marL="0" indent="0" eaLnBrk="1" hangingPunct="1">
              <a:buFontTx/>
              <a:buNone/>
            </a:pPr>
            <a:r>
              <a:rPr lang="en-GB" dirty="0" smtClean="0">
                <a:ea typeface="ＭＳ Ｐゴシック" pitchFamily="34" charset="-128"/>
              </a:rPr>
              <a:t>What use do you make of Social Media?</a:t>
            </a:r>
          </a:p>
          <a:p>
            <a:pPr lvl="1" eaLnBrk="1" hangingPunct="1"/>
            <a:r>
              <a:rPr lang="en-GB" sz="2400" dirty="0" smtClean="0">
                <a:ea typeface="ＭＳ Ｐゴシック" pitchFamily="34" charset="-128"/>
              </a:rPr>
              <a:t>Make use of blogs, Twitter, social bookmaking, … to support my professional activities</a:t>
            </a:r>
          </a:p>
          <a:p>
            <a:pPr lvl="1" eaLnBrk="1" hangingPunct="1"/>
            <a:r>
              <a:rPr lang="en-GB" sz="2400" dirty="0" smtClean="0">
                <a:ea typeface="ＭＳ Ｐゴシック" pitchFamily="34" charset="-128"/>
              </a:rPr>
              <a:t>Make use of Facebook, … for personal use</a:t>
            </a:r>
          </a:p>
          <a:p>
            <a:pPr lvl="1" eaLnBrk="1" hangingPunct="1"/>
            <a:r>
              <a:rPr lang="en-GB" sz="2400" dirty="0" smtClean="0">
                <a:ea typeface="ＭＳ Ｐゴシック" pitchFamily="34" charset="-128"/>
              </a:rPr>
              <a:t>Interested in seeing how (&amp; whether) social media has a useful role to play</a:t>
            </a:r>
          </a:p>
          <a:p>
            <a:pPr lvl="1" eaLnBrk="1" hangingPunct="1"/>
            <a:r>
              <a:rPr lang="en-GB" sz="2400" dirty="0" smtClean="0">
                <a:ea typeface="ＭＳ Ｐゴシック" pitchFamily="34" charset="-128"/>
              </a:rPr>
              <a:t>Sceptical (but willing to listen)</a:t>
            </a:r>
          </a:p>
        </p:txBody>
      </p:sp>
      <p:sp>
        <p:nvSpPr>
          <p:cNvPr id="1945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EBEBAF-A0B4-4064-ACB2-84FCFF9A2CB0}" type="slidenum">
              <a:rPr lang="en-US" sz="1000"/>
              <a:pPr eaLnBrk="1" hangingPunct="1"/>
              <a:t>5</a:t>
            </a:fld>
            <a:endParaRPr lang="en-US" sz="1000"/>
          </a:p>
        </p:txBody>
      </p:sp>
      <p:sp>
        <p:nvSpPr>
          <p:cNvPr id="19460" name="Text Box 4"/>
          <p:cNvSpPr txBox="1">
            <a:spLocks noChangeArrowheads="1"/>
          </p:cNvSpPr>
          <p:nvPr/>
        </p:nvSpPr>
        <p:spPr bwMode="auto">
          <a:xfrm rot="-5400000">
            <a:off x="-322263" y="1146176"/>
            <a:ext cx="195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a:solidFill>
                  <a:schemeClr val="bg1"/>
                </a:solidFill>
              </a:rPr>
              <a:t>Introduction</a:t>
            </a:r>
          </a:p>
        </p:txBody>
      </p:sp>
    </p:spTree>
    <p:extLst>
      <p:ext uri="{BB962C8B-B14F-4D97-AF65-F5344CB8AC3E}">
        <p14:creationId xmlns:p14="http://schemas.microsoft.com/office/powerpoint/2010/main" val="40751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Happening?</a:t>
            </a:r>
            <a:endParaRPr lang="en-GB" dirty="0"/>
          </a:p>
        </p:txBody>
      </p:sp>
      <p:sp>
        <p:nvSpPr>
          <p:cNvPr id="3" name="Content Placeholder 2"/>
          <p:cNvSpPr>
            <a:spLocks noGrp="1"/>
          </p:cNvSpPr>
          <p:nvPr>
            <p:ph idx="1"/>
          </p:nvPr>
        </p:nvSpPr>
        <p:spPr>
          <a:xfrm>
            <a:off x="1187449" y="1196975"/>
            <a:ext cx="7752269" cy="5051425"/>
          </a:xfrm>
        </p:spPr>
        <p:txBody>
          <a:bodyPr/>
          <a:lstStyle/>
          <a:p>
            <a:r>
              <a:rPr lang="en-GB" dirty="0" smtClean="0"/>
              <a:t>How are institutions currently using social media?</a:t>
            </a:r>
          </a:p>
          <a:p>
            <a:pPr lvl="1"/>
            <a:r>
              <a:rPr lang="en-GB" sz="2400" b="1" dirty="0" smtClean="0"/>
              <a:t>Institutional Use of Facebook</a:t>
            </a:r>
            <a:br>
              <a:rPr lang="en-GB" sz="2400" b="1" dirty="0" smtClean="0"/>
            </a:br>
            <a:r>
              <a:rPr lang="en-GB" sz="2400" dirty="0" smtClean="0"/>
              <a:t>Surveys since 2007</a:t>
            </a:r>
          </a:p>
          <a:p>
            <a:pPr lvl="1"/>
            <a:r>
              <a:rPr lang="en-GB" sz="2400" b="1" dirty="0"/>
              <a:t>Institutional Use of </a:t>
            </a:r>
            <a:r>
              <a:rPr lang="en-GB" sz="2400" b="1" dirty="0" smtClean="0"/>
              <a:t>Twitter</a:t>
            </a:r>
            <a:r>
              <a:rPr lang="en-GB" sz="2400" dirty="0" smtClean="0"/>
              <a:t/>
            </a:r>
            <a:br>
              <a:rPr lang="en-GB" sz="2400" dirty="0" smtClean="0"/>
            </a:br>
            <a:r>
              <a:rPr lang="en-GB" sz="2400" dirty="0"/>
              <a:t>Surveys since 2007</a:t>
            </a:r>
          </a:p>
          <a:p>
            <a:pPr lvl="1"/>
            <a:r>
              <a:rPr lang="en-GB" sz="2400" b="1" dirty="0" smtClean="0"/>
              <a:t>Institutional </a:t>
            </a:r>
            <a:r>
              <a:rPr lang="en-GB" sz="2400" b="1" dirty="0"/>
              <a:t>Use of </a:t>
            </a:r>
            <a:r>
              <a:rPr lang="en-GB" sz="2400" b="1" dirty="0" smtClean="0"/>
              <a:t>YouTube</a:t>
            </a:r>
            <a:r>
              <a:rPr lang="en-GB" sz="2400" dirty="0" smtClean="0"/>
              <a:t/>
            </a:r>
            <a:br>
              <a:rPr lang="en-GB" sz="2400" dirty="0" smtClean="0"/>
            </a:br>
            <a:r>
              <a:rPr lang="en-GB" sz="2400" dirty="0"/>
              <a:t>Surveys since </a:t>
            </a:r>
            <a:r>
              <a:rPr lang="en-GB" sz="2400" dirty="0" smtClean="0"/>
              <a:t>2007</a:t>
            </a:r>
          </a:p>
          <a:p>
            <a:pPr lvl="1"/>
            <a:r>
              <a:rPr lang="en-GB" sz="2400" b="1" dirty="0" smtClean="0"/>
              <a:t>Alternative?</a:t>
            </a:r>
            <a:r>
              <a:rPr lang="en-GB" sz="2400" dirty="0"/>
              <a:t/>
            </a:r>
            <a:br>
              <a:rPr lang="en-GB" sz="2400" dirty="0"/>
            </a:br>
            <a:r>
              <a:rPr lang="en-GB" sz="2400" dirty="0" smtClean="0"/>
              <a:t>What alternative may there be?</a:t>
            </a:r>
            <a:endParaRPr lang="en-GB" sz="2400" dirty="0"/>
          </a:p>
          <a:p>
            <a:pPr lvl="1"/>
            <a:endParaRPr lang="en-GB" sz="2400" dirty="0"/>
          </a:p>
        </p:txBody>
      </p:sp>
      <p:sp>
        <p:nvSpPr>
          <p:cNvPr id="4" name="Slide Number Placeholder 3"/>
          <p:cNvSpPr>
            <a:spLocks noGrp="1"/>
          </p:cNvSpPr>
          <p:nvPr>
            <p:ph type="sldNum" sz="quarter" idx="10"/>
          </p:nvPr>
        </p:nvSpPr>
        <p:spPr/>
        <p:txBody>
          <a:bodyPr/>
          <a:lstStyle/>
          <a:p>
            <a:pPr>
              <a:defRPr/>
            </a:pPr>
            <a:fld id="{91918276-C72B-4A40-9044-606A4195A3C7}" type="slidenum">
              <a:rPr lang="en-US" altLang="en-US" smtClean="0"/>
              <a:pPr>
                <a:defRPr/>
              </a:pPr>
              <a:t>50</a:t>
            </a:fld>
            <a:endParaRPr lang="en-US" altLang="en-US"/>
          </a:p>
        </p:txBody>
      </p:sp>
      <p:sp>
        <p:nvSpPr>
          <p:cNvPr id="5" name="Text Box 4"/>
          <p:cNvSpPr txBox="1">
            <a:spLocks noChangeArrowheads="1"/>
          </p:cNvSpPr>
          <p:nvPr/>
        </p:nvSpPr>
        <p:spPr bwMode="auto">
          <a:xfrm rot="-5400000">
            <a:off x="-493085" y="1250950"/>
            <a:ext cx="23006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smtClean="0">
                <a:solidFill>
                  <a:schemeClr val="bg1"/>
                </a:solidFill>
              </a:rPr>
              <a:t>The Institution</a:t>
            </a:r>
            <a:endParaRPr lang="en-GB" b="1" dirty="0">
              <a:solidFill>
                <a:schemeClr val="bg1"/>
              </a:solidFill>
            </a:endParaRPr>
          </a:p>
        </p:txBody>
      </p:sp>
    </p:spTree>
    <p:extLst>
      <p:ext uri="{BB962C8B-B14F-4D97-AF65-F5344CB8AC3E}">
        <p14:creationId xmlns:p14="http://schemas.microsoft.com/office/powerpoint/2010/main" val="22673079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449" y="260350"/>
            <a:ext cx="7859273" cy="668338"/>
          </a:xfrm>
        </p:spPr>
        <p:txBody>
          <a:bodyPr/>
          <a:lstStyle/>
          <a:p>
            <a:r>
              <a:rPr lang="en-GB" sz="3600" dirty="0" smtClean="0"/>
              <a:t>Would You Kill for a Million Users?</a:t>
            </a:r>
            <a:endParaRPr lang="en-GB" sz="3600" dirty="0"/>
          </a:p>
        </p:txBody>
      </p:sp>
      <p:sp>
        <p:nvSpPr>
          <p:cNvPr id="3" name="Content Placeholder 2"/>
          <p:cNvSpPr>
            <a:spLocks noGrp="1"/>
          </p:cNvSpPr>
          <p:nvPr>
            <p:ph idx="1"/>
          </p:nvPr>
        </p:nvSpPr>
        <p:spPr>
          <a:xfrm>
            <a:off x="1187449" y="1196975"/>
            <a:ext cx="4931397" cy="1886693"/>
          </a:xfrm>
        </p:spPr>
        <p:txBody>
          <a:bodyPr/>
          <a:lstStyle/>
          <a:p>
            <a:pPr marL="0" indent="0"/>
            <a:r>
              <a:rPr lang="en-GB" dirty="0" smtClean="0"/>
              <a:t>Survey (9 Oct 2010) showing growth in nos. of Facebook fans for first UK University Facebook pages between 2008 &amp; 2010 </a:t>
            </a:r>
          </a:p>
          <a:p>
            <a:endParaRPr lang="en-GB" dirty="0"/>
          </a:p>
        </p:txBody>
      </p:sp>
      <p:sp>
        <p:nvSpPr>
          <p:cNvPr id="4" name="Slide Number Placeholder 3"/>
          <p:cNvSpPr>
            <a:spLocks noGrp="1"/>
          </p:cNvSpPr>
          <p:nvPr>
            <p:ph type="sldNum" sz="quarter" idx="10"/>
          </p:nvPr>
        </p:nvSpPr>
        <p:spPr/>
        <p:txBody>
          <a:bodyPr/>
          <a:lstStyle/>
          <a:p>
            <a:pPr>
              <a:defRPr/>
            </a:pPr>
            <a:fld id="{91918276-C72B-4A40-9044-606A4195A3C7}" type="slidenum">
              <a:rPr lang="en-US" altLang="en-US" smtClean="0"/>
              <a:pPr>
                <a:defRPr/>
              </a:pPr>
              <a:t>51</a:t>
            </a:fld>
            <a:endParaRPr lang="en-US" altLang="en-US"/>
          </a:p>
        </p:txBody>
      </p:sp>
      <p:pic>
        <p:nvPicPr>
          <p:cNvPr id="1026" name="Picture 2" descr="http://ukwebfocus.files.wordpress.com/2010/10/facebook-fans-201010.png?w=300&amp;h=4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847" y="1193496"/>
            <a:ext cx="2847975" cy="276225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9">
            <a:hlinkClick r:id="rId4"/>
          </p:cNvPr>
          <p:cNvSpPr>
            <a:spLocks noChangeArrowheads="1"/>
          </p:cNvSpPr>
          <p:nvPr/>
        </p:nvSpPr>
        <p:spPr bwMode="auto">
          <a:xfrm>
            <a:off x="8818391" y="1402428"/>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28" name="Picture 4" descr="http://ukwebfocus.files.wordpress.com/2012/05/total-fb-likes.png?w=389&amp;h=326"/>
          <p:cNvPicPr>
            <a:picLocks noChangeAspect="1" noChangeArrowheads="1"/>
          </p:cNvPicPr>
          <p:nvPr/>
        </p:nvPicPr>
        <p:blipFill rotWithShape="1">
          <a:blip r:embed="rId5">
            <a:extLst>
              <a:ext uri="{28A0092B-C50C-407E-A947-70E740481C1C}">
                <a14:useLocalDpi xmlns:a14="http://schemas.microsoft.com/office/drawing/2010/main" val="0"/>
              </a:ext>
            </a:extLst>
          </a:blip>
          <a:srcRect b="-35715"/>
          <a:stretch/>
        </p:blipFill>
        <p:spPr bwMode="auto">
          <a:xfrm>
            <a:off x="291762" y="4065823"/>
            <a:ext cx="2457450" cy="2792177"/>
          </a:xfrm>
          <a:prstGeom prst="rect">
            <a:avLst/>
          </a:prstGeom>
          <a:solidFill>
            <a:schemeClr val="bg1"/>
          </a:solidFill>
        </p:spPr>
      </p:pic>
      <p:sp>
        <p:nvSpPr>
          <p:cNvPr id="8" name="Content Placeholder 2"/>
          <p:cNvSpPr txBox="1">
            <a:spLocks/>
          </p:cNvSpPr>
          <p:nvPr/>
        </p:nvSpPr>
        <p:spPr bwMode="auto">
          <a:xfrm>
            <a:off x="2749212" y="4236531"/>
            <a:ext cx="6297511" cy="188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888E2"/>
              </a:buCl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8888E2"/>
              </a:buClr>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8888E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8888E2"/>
              </a:buClr>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8888E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rgbClr val="8888E2"/>
              </a:buClr>
              <a:buChar char="»"/>
              <a:defRPr sz="2000">
                <a:solidFill>
                  <a:schemeClr val="tx1"/>
                </a:solidFill>
                <a:latin typeface="+mn-lt"/>
              </a:defRPr>
            </a:lvl6pPr>
            <a:lvl7pPr marL="2971800" indent="-228600" algn="l" rtl="0" fontAlgn="base">
              <a:spcBef>
                <a:spcPct val="20000"/>
              </a:spcBef>
              <a:spcAft>
                <a:spcPct val="0"/>
              </a:spcAft>
              <a:buClr>
                <a:srgbClr val="8888E2"/>
              </a:buClr>
              <a:buChar char="»"/>
              <a:defRPr sz="2000">
                <a:solidFill>
                  <a:schemeClr val="tx1"/>
                </a:solidFill>
                <a:latin typeface="+mn-lt"/>
              </a:defRPr>
            </a:lvl7pPr>
            <a:lvl8pPr marL="3429000" indent="-228600" algn="l" rtl="0" fontAlgn="base">
              <a:spcBef>
                <a:spcPct val="20000"/>
              </a:spcBef>
              <a:spcAft>
                <a:spcPct val="0"/>
              </a:spcAft>
              <a:buClr>
                <a:srgbClr val="8888E2"/>
              </a:buClr>
              <a:buChar char="»"/>
              <a:defRPr sz="2000">
                <a:solidFill>
                  <a:schemeClr val="tx1"/>
                </a:solidFill>
                <a:latin typeface="+mn-lt"/>
              </a:defRPr>
            </a:lvl8pPr>
            <a:lvl9pPr marL="3886200" indent="-228600" algn="l" rtl="0" fontAlgn="base">
              <a:spcBef>
                <a:spcPct val="20000"/>
              </a:spcBef>
              <a:spcAft>
                <a:spcPct val="0"/>
              </a:spcAft>
              <a:buClr>
                <a:srgbClr val="8888E2"/>
              </a:buClr>
              <a:buChar char="»"/>
              <a:defRPr sz="2000">
                <a:solidFill>
                  <a:schemeClr val="tx1"/>
                </a:solidFill>
                <a:latin typeface="+mn-lt"/>
              </a:defRPr>
            </a:lvl9pPr>
          </a:lstStyle>
          <a:p>
            <a:pPr marL="0" indent="0"/>
            <a:r>
              <a:rPr lang="en-GB" sz="2000" dirty="0" smtClean="0"/>
              <a:t>Survey (9 Oct 2010) showing growth in nos. of Facebook ‘likes’ for Russell </a:t>
            </a:r>
            <a:r>
              <a:rPr lang="en-GB" sz="2000" dirty="0"/>
              <a:t>G</a:t>
            </a:r>
            <a:r>
              <a:rPr lang="en-GB" sz="2000" dirty="0" smtClean="0"/>
              <a:t>roup University Facebook pages</a:t>
            </a:r>
          </a:p>
          <a:p>
            <a:pPr marL="0" indent="0"/>
            <a:r>
              <a:rPr lang="en-GB" sz="2000" dirty="0" smtClean="0"/>
              <a:t>See </a:t>
            </a:r>
            <a:r>
              <a:rPr lang="en-GB" sz="2000" b="1" dirty="0" smtClean="0"/>
              <a:t>Survey of Institutional Use of Facebook</a:t>
            </a:r>
            <a:r>
              <a:rPr lang="en-GB" sz="2000" dirty="0" smtClean="0"/>
              <a:t> (May 2012) and </a:t>
            </a:r>
            <a:r>
              <a:rPr lang="en-GB" sz="2000" b="1" dirty="0"/>
              <a:t>Over One Million ‘Likes’ of Facebook Pages for the 24 Russell </a:t>
            </a:r>
            <a:r>
              <a:rPr lang="en-GB" sz="2000" b="1" dirty="0" smtClean="0"/>
              <a:t>Group</a:t>
            </a:r>
            <a:r>
              <a:rPr lang="en-GB" sz="2000" b="1" dirty="0"/>
              <a:t> </a:t>
            </a:r>
            <a:r>
              <a:rPr lang="en-GB" sz="2000" b="1" dirty="0" smtClean="0"/>
              <a:t>Universities</a:t>
            </a:r>
            <a:r>
              <a:rPr lang="en-GB" sz="2000" dirty="0" smtClean="0"/>
              <a:t> posts (Aug 2012)</a:t>
            </a:r>
            <a:endParaRPr lang="en-GB" sz="2000" dirty="0"/>
          </a:p>
          <a:p>
            <a:endParaRPr lang="en-GB" sz="2000" dirty="0"/>
          </a:p>
        </p:txBody>
      </p:sp>
      <p:sp>
        <p:nvSpPr>
          <p:cNvPr id="9" name="AutoShape 29">
            <a:hlinkClick r:id="rId6"/>
          </p:cNvPr>
          <p:cNvSpPr>
            <a:spLocks noChangeArrowheads="1"/>
          </p:cNvSpPr>
          <p:nvPr/>
        </p:nvSpPr>
        <p:spPr bwMode="auto">
          <a:xfrm>
            <a:off x="8669960" y="5094523"/>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AutoShape 29">
            <a:hlinkClick r:id="rId7"/>
          </p:cNvPr>
          <p:cNvSpPr>
            <a:spLocks noChangeArrowheads="1"/>
          </p:cNvSpPr>
          <p:nvPr/>
        </p:nvSpPr>
        <p:spPr bwMode="auto">
          <a:xfrm>
            <a:off x="8619023" y="6177736"/>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7442076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450" y="260350"/>
            <a:ext cx="7956550" cy="668338"/>
          </a:xfrm>
        </p:spPr>
        <p:txBody>
          <a:bodyPr/>
          <a:lstStyle/>
          <a:p>
            <a:r>
              <a:rPr lang="en-GB" dirty="0" smtClean="0"/>
              <a:t>Russell Group Use of Twitter</a:t>
            </a:r>
            <a:endParaRPr lang="en-GB" dirty="0"/>
          </a:p>
        </p:txBody>
      </p:sp>
      <p:sp>
        <p:nvSpPr>
          <p:cNvPr id="4" name="Slide Number Placeholder 3"/>
          <p:cNvSpPr>
            <a:spLocks noGrp="1"/>
          </p:cNvSpPr>
          <p:nvPr>
            <p:ph type="sldNum" sz="quarter" idx="10"/>
          </p:nvPr>
        </p:nvSpPr>
        <p:spPr/>
        <p:txBody>
          <a:bodyPr/>
          <a:lstStyle/>
          <a:p>
            <a:pPr>
              <a:defRPr/>
            </a:pPr>
            <a:fld id="{91918276-C72B-4A40-9044-606A4195A3C7}" type="slidenum">
              <a:rPr lang="en-US" altLang="en-US" smtClean="0"/>
              <a:pPr>
                <a:defRPr/>
              </a:pPr>
              <a:t>52</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758" y="940881"/>
            <a:ext cx="7210425" cy="4962525"/>
          </a:xfrm>
          <a:prstGeom prst="rect">
            <a:avLst/>
          </a:prstGeom>
        </p:spPr>
      </p:pic>
      <p:sp>
        <p:nvSpPr>
          <p:cNvPr id="3" name="Content Placeholder 2"/>
          <p:cNvSpPr>
            <a:spLocks noGrp="1"/>
          </p:cNvSpPr>
          <p:nvPr>
            <p:ph idx="1"/>
          </p:nvPr>
        </p:nvSpPr>
        <p:spPr>
          <a:xfrm>
            <a:off x="1150758" y="5970216"/>
            <a:ext cx="7993242" cy="867045"/>
          </a:xfrm>
        </p:spPr>
        <p:txBody>
          <a:bodyPr/>
          <a:lstStyle/>
          <a:p>
            <a:pPr marL="0" indent="0"/>
            <a:r>
              <a:rPr lang="en-GB" dirty="0" smtClean="0"/>
              <a:t>Survey (Jan 2011) of official Twitter accounts for Russell Group universities helped identify emerging use patterns</a:t>
            </a:r>
            <a:endParaRPr lang="en-GB" dirty="0"/>
          </a:p>
        </p:txBody>
      </p:sp>
      <p:sp>
        <p:nvSpPr>
          <p:cNvPr id="6" name="AutoShape 29">
            <a:hlinkClick r:id="rId4"/>
          </p:cNvPr>
          <p:cNvSpPr>
            <a:spLocks noChangeArrowheads="1"/>
          </p:cNvSpPr>
          <p:nvPr/>
        </p:nvSpPr>
        <p:spPr bwMode="auto">
          <a:xfrm>
            <a:off x="8529177" y="5789900"/>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Text Box 4"/>
          <p:cNvSpPr txBox="1">
            <a:spLocks noChangeArrowheads="1"/>
          </p:cNvSpPr>
          <p:nvPr/>
        </p:nvSpPr>
        <p:spPr bwMode="auto">
          <a:xfrm rot="-5400000">
            <a:off x="-493085" y="1250950"/>
            <a:ext cx="23006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smtClean="0">
                <a:solidFill>
                  <a:schemeClr val="bg1"/>
                </a:solidFill>
              </a:rPr>
              <a:t>The Institution</a:t>
            </a:r>
            <a:endParaRPr lang="en-GB" b="1" dirty="0">
              <a:solidFill>
                <a:schemeClr val="bg1"/>
              </a:solidFill>
            </a:endParaRPr>
          </a:p>
        </p:txBody>
      </p:sp>
    </p:spTree>
    <p:extLst>
      <p:ext uri="{BB962C8B-B14F-4D97-AF65-F5344CB8AC3E}">
        <p14:creationId xmlns:p14="http://schemas.microsoft.com/office/powerpoint/2010/main" val="31324838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Analytics Tools</a:t>
            </a:r>
            <a:endParaRPr lang="en-GB" dirty="0"/>
          </a:p>
        </p:txBody>
      </p:sp>
      <p:sp>
        <p:nvSpPr>
          <p:cNvPr id="3" name="Content Placeholder 2"/>
          <p:cNvSpPr>
            <a:spLocks noGrp="1"/>
          </p:cNvSpPr>
          <p:nvPr>
            <p:ph idx="1"/>
          </p:nvPr>
        </p:nvSpPr>
        <p:spPr>
          <a:xfrm>
            <a:off x="3818964" y="1196975"/>
            <a:ext cx="5325035" cy="4031241"/>
          </a:xfrm>
        </p:spPr>
        <p:txBody>
          <a:bodyPr/>
          <a:lstStyle/>
          <a:p>
            <a:pPr marL="0" indent="0"/>
            <a:r>
              <a:rPr lang="en-GB" dirty="0" smtClean="0"/>
              <a:t>Survey in August 2012 used Social Analytics tools (e.g. Klout &amp; </a:t>
            </a:r>
            <a:r>
              <a:rPr lang="en-GB" dirty="0" err="1" smtClean="0"/>
              <a:t>PeerIndex</a:t>
            </a:r>
            <a:r>
              <a:rPr lang="en-GB" dirty="0" smtClean="0"/>
              <a:t>) to provide quantitative comparisons.</a:t>
            </a:r>
          </a:p>
          <a:p>
            <a:pPr marL="0" indent="0"/>
            <a:r>
              <a:rPr lang="en-GB" dirty="0" smtClean="0"/>
              <a:t>Such metrics:</a:t>
            </a:r>
          </a:p>
          <a:p>
            <a:pPr marL="538163" lvl="1" indent="-182563"/>
            <a:r>
              <a:rPr lang="en-GB" sz="2400" dirty="0" smtClean="0"/>
              <a:t>Can be misleading (is LSE’s account much better than Liverpool’s?)</a:t>
            </a:r>
          </a:p>
          <a:p>
            <a:pPr marL="538163" lvl="1" indent="-182563"/>
            <a:r>
              <a:rPr lang="en-GB" sz="2400" dirty="0" smtClean="0"/>
              <a:t>Can be useful for trend analysis &amp; comparisons with peers</a:t>
            </a:r>
            <a:endParaRPr lang="en-GB" sz="2400" dirty="0"/>
          </a:p>
        </p:txBody>
      </p:sp>
      <p:sp>
        <p:nvSpPr>
          <p:cNvPr id="4" name="Slide Number Placeholder 3"/>
          <p:cNvSpPr>
            <a:spLocks noGrp="1"/>
          </p:cNvSpPr>
          <p:nvPr>
            <p:ph type="sldNum" sz="quarter" idx="10"/>
          </p:nvPr>
        </p:nvSpPr>
        <p:spPr/>
        <p:txBody>
          <a:bodyPr/>
          <a:lstStyle/>
          <a:p>
            <a:pPr>
              <a:defRPr/>
            </a:pPr>
            <a:fld id="{91918276-C72B-4A40-9044-606A4195A3C7}" type="slidenum">
              <a:rPr lang="en-US" altLang="en-US" smtClean="0"/>
              <a:pPr>
                <a:defRPr/>
              </a:pPr>
              <a:t>53</a:t>
            </a:fld>
            <a:endParaRPr lang="en-US" altLang="en-US"/>
          </a:p>
        </p:txBody>
      </p:sp>
      <p:pic>
        <p:nvPicPr>
          <p:cNvPr id="2050" name="Picture 2" descr="http://ukwebfocus.files.wordpress.com/2012/08/russell-group-peer-index-ratings.png?w=476&amp;h=53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4213" y="1279357"/>
            <a:ext cx="3614752" cy="404110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9">
            <a:hlinkClick r:id="rId4"/>
          </p:cNvPr>
          <p:cNvSpPr>
            <a:spLocks noChangeArrowheads="1"/>
          </p:cNvSpPr>
          <p:nvPr/>
        </p:nvSpPr>
        <p:spPr bwMode="auto">
          <a:xfrm>
            <a:off x="2923201" y="1309543"/>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26" name="Picture 2" descr="http://ukwebfocus.files.wordpress.com/2011/06/peerindex-comparisons-oxford-cambridge-201106.png?w=657&amp;h=33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3947304"/>
            <a:ext cx="5938220" cy="2982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01221" y="6027003"/>
            <a:ext cx="4713408" cy="830997"/>
          </a:xfrm>
          <a:prstGeom prst="rect">
            <a:avLst/>
          </a:prstGeom>
          <a:solidFill>
            <a:schemeClr val="bg1"/>
          </a:solidFill>
        </p:spPr>
        <p:txBody>
          <a:bodyPr wrap="square" rtlCol="0">
            <a:spAutoFit/>
          </a:bodyPr>
          <a:lstStyle/>
          <a:p>
            <a:r>
              <a:rPr lang="en-GB" dirty="0" smtClean="0"/>
              <a:t>Can be more useful if go beyond a single score</a:t>
            </a:r>
            <a:endParaRPr lang="en-GB" dirty="0"/>
          </a:p>
        </p:txBody>
      </p:sp>
      <p:sp>
        <p:nvSpPr>
          <p:cNvPr id="9" name="AutoShape 29">
            <a:hlinkClick r:id="rId6"/>
          </p:cNvPr>
          <p:cNvSpPr>
            <a:spLocks noChangeArrowheads="1"/>
          </p:cNvSpPr>
          <p:nvPr/>
        </p:nvSpPr>
        <p:spPr bwMode="auto">
          <a:xfrm>
            <a:off x="6109494" y="6518037"/>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18506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of YouTube</a:t>
            </a:r>
            <a:endParaRPr lang="en-GB" dirty="0"/>
          </a:p>
        </p:txBody>
      </p:sp>
      <p:sp>
        <p:nvSpPr>
          <p:cNvPr id="3" name="Content Placeholder 2"/>
          <p:cNvSpPr>
            <a:spLocks noGrp="1"/>
          </p:cNvSpPr>
          <p:nvPr>
            <p:ph idx="1"/>
          </p:nvPr>
        </p:nvSpPr>
        <p:spPr>
          <a:xfrm>
            <a:off x="1187450" y="4523489"/>
            <a:ext cx="7881246" cy="1724911"/>
          </a:xfrm>
        </p:spPr>
        <p:txBody>
          <a:bodyPr/>
          <a:lstStyle/>
          <a:p>
            <a:pPr marL="0" indent="0"/>
            <a:r>
              <a:rPr lang="en-GB" dirty="0" smtClean="0"/>
              <a:t>Early institutional uses of YouTube recorded in Oct 2010</a:t>
            </a:r>
          </a:p>
          <a:p>
            <a:endParaRPr lang="en-GB" dirty="0"/>
          </a:p>
        </p:txBody>
      </p:sp>
      <p:sp>
        <p:nvSpPr>
          <p:cNvPr id="4" name="Slide Number Placeholder 3"/>
          <p:cNvSpPr>
            <a:spLocks noGrp="1"/>
          </p:cNvSpPr>
          <p:nvPr>
            <p:ph type="sldNum" sz="quarter" idx="10"/>
          </p:nvPr>
        </p:nvSpPr>
        <p:spPr/>
        <p:txBody>
          <a:bodyPr/>
          <a:lstStyle/>
          <a:p>
            <a:pPr>
              <a:defRPr/>
            </a:pPr>
            <a:fld id="{91918276-C72B-4A40-9044-606A4195A3C7}" type="slidenum">
              <a:rPr lang="en-US" altLang="en-US" smtClean="0"/>
              <a:pPr>
                <a:defRPr/>
              </a:pPr>
              <a:t>54</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746" y="1151167"/>
            <a:ext cx="7459117" cy="3372321"/>
          </a:xfrm>
          <a:prstGeom prst="rect">
            <a:avLst/>
          </a:prstGeom>
        </p:spPr>
      </p:pic>
      <p:sp>
        <p:nvSpPr>
          <p:cNvPr id="6" name="AutoShape 29">
            <a:hlinkClick r:id="rId4"/>
          </p:cNvPr>
          <p:cNvSpPr>
            <a:spLocks noChangeArrowheads="1"/>
          </p:cNvSpPr>
          <p:nvPr/>
        </p:nvSpPr>
        <p:spPr bwMode="auto">
          <a:xfrm>
            <a:off x="8410460" y="816484"/>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Text Box 4"/>
          <p:cNvSpPr txBox="1">
            <a:spLocks noChangeArrowheads="1"/>
          </p:cNvSpPr>
          <p:nvPr/>
        </p:nvSpPr>
        <p:spPr bwMode="auto">
          <a:xfrm rot="-5400000">
            <a:off x="-493085" y="1250950"/>
            <a:ext cx="23006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smtClean="0">
                <a:solidFill>
                  <a:schemeClr val="bg1"/>
                </a:solidFill>
              </a:rPr>
              <a:t>The Institution</a:t>
            </a:r>
            <a:endParaRPr lang="en-GB" b="1" dirty="0">
              <a:solidFill>
                <a:schemeClr val="bg1"/>
              </a:solidFill>
            </a:endParaRPr>
          </a:p>
        </p:txBody>
      </p:sp>
    </p:spTree>
    <p:extLst>
      <p:ext uri="{BB962C8B-B14F-4D97-AF65-F5344CB8AC3E}">
        <p14:creationId xmlns:p14="http://schemas.microsoft.com/office/powerpoint/2010/main" val="133739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of iTunes</a:t>
            </a:r>
            <a:endParaRPr lang="en-GB" dirty="0"/>
          </a:p>
        </p:txBody>
      </p:sp>
      <p:sp>
        <p:nvSpPr>
          <p:cNvPr id="4" name="Slide Number Placeholder 3"/>
          <p:cNvSpPr>
            <a:spLocks noGrp="1"/>
          </p:cNvSpPr>
          <p:nvPr>
            <p:ph type="sldNum" sz="quarter" idx="10"/>
          </p:nvPr>
        </p:nvSpPr>
        <p:spPr/>
        <p:txBody>
          <a:bodyPr/>
          <a:lstStyle/>
          <a:p>
            <a:pPr>
              <a:defRPr/>
            </a:pPr>
            <a:fld id="{91918276-C72B-4A40-9044-606A4195A3C7}" type="slidenum">
              <a:rPr lang="en-US" altLang="en-US" smtClean="0"/>
              <a:pPr>
                <a:defRPr/>
              </a:pPr>
              <a:t>55</a:t>
            </a:fld>
            <a:endParaRPr lang="en-US" altLang="en-US"/>
          </a:p>
        </p:txBody>
      </p:sp>
      <p:pic>
        <p:nvPicPr>
          <p:cNvPr id="2050" name="Picture 2" descr="http://ukwebfocus.files.wordpress.com/2010/10/itunes-u-in-uk-201010.png?w=703&amp;h=5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394" y="1213055"/>
            <a:ext cx="6696075" cy="47815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89581" y="1667435"/>
            <a:ext cx="3754419" cy="4991549"/>
          </a:xfrm>
          <a:solidFill>
            <a:schemeClr val="bg1"/>
          </a:solidFill>
        </p:spPr>
        <p:txBody>
          <a:bodyPr/>
          <a:lstStyle/>
          <a:p>
            <a:pPr marL="0" indent="0"/>
            <a:r>
              <a:rPr lang="en-GB" dirty="0" smtClean="0"/>
              <a:t>Statistics on use patterns for institutional use of iTunes not readily available.</a:t>
            </a:r>
          </a:p>
          <a:p>
            <a:pPr marL="0" indent="0"/>
            <a:r>
              <a:rPr lang="en-GB" dirty="0" smtClean="0"/>
              <a:t>Is this:</a:t>
            </a:r>
          </a:p>
          <a:p>
            <a:pPr marL="400050" lvl="1" indent="-217488"/>
            <a:r>
              <a:rPr lang="en-GB" sz="2400" dirty="0" smtClean="0"/>
              <a:t>Good, as statistics are confusing and obscures how services are used?</a:t>
            </a:r>
          </a:p>
          <a:p>
            <a:pPr marL="400050" lvl="1" indent="-217488"/>
            <a:r>
              <a:rPr lang="en-GB" sz="2400" dirty="0" smtClean="0"/>
              <a:t>Bad, as we don’t have a objective understanding of extent of usage?</a:t>
            </a:r>
            <a:endParaRPr lang="en-GB" sz="2400" dirty="0"/>
          </a:p>
        </p:txBody>
      </p:sp>
    </p:spTree>
    <p:extLst>
      <p:ext uri="{BB962C8B-B14F-4D97-AF65-F5344CB8AC3E}">
        <p14:creationId xmlns:p14="http://schemas.microsoft.com/office/powerpoint/2010/main" val="36838966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Tip No. 7: Develop Your Network</a:t>
            </a:r>
            <a:endParaRPr lang="en-GB" dirty="0">
              <a:solidFill>
                <a:schemeClr val="bg1"/>
              </a:solidFill>
            </a:endParaRPr>
          </a:p>
        </p:txBody>
      </p:sp>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 name="Content Placeholder 2"/>
          <p:cNvSpPr>
            <a:spLocks noGrp="1"/>
          </p:cNvSpPr>
          <p:nvPr>
            <p:ph idx="1"/>
          </p:nvPr>
        </p:nvSpPr>
        <p:spPr>
          <a:xfrm>
            <a:off x="1187450" y="2344367"/>
            <a:ext cx="7848974" cy="2421271"/>
          </a:xfrm>
        </p:spPr>
        <p:txBody>
          <a:bodyPr/>
          <a:lstStyle/>
          <a:p>
            <a:pPr marL="0" indent="0">
              <a:buNone/>
            </a:pPr>
            <a:r>
              <a:rPr lang="en-GB" b="1" dirty="0" smtClean="0">
                <a:solidFill>
                  <a:schemeClr val="bg1"/>
                </a:solidFill>
              </a:rPr>
              <a:t>Tip No. 6:</a:t>
            </a:r>
          </a:p>
          <a:p>
            <a:pPr marL="0" indent="0">
              <a:buNone/>
            </a:pPr>
            <a:r>
              <a:rPr lang="en-GB" b="1" dirty="0" smtClean="0">
                <a:solidFill>
                  <a:schemeClr val="bg1"/>
                </a:solidFill>
              </a:rPr>
              <a:t>	Monitor your peers – don’t get left behind </a:t>
            </a:r>
          </a:p>
          <a:p>
            <a:pPr marL="0" indent="0">
              <a:buNone/>
            </a:pPr>
            <a:endParaRPr lang="en-GB" b="1" dirty="0">
              <a:solidFill>
                <a:schemeClr val="bg1"/>
              </a:solidFill>
            </a:endParaRPr>
          </a:p>
          <a:p>
            <a:pPr marL="0" indent="0">
              <a:buNone/>
            </a:pPr>
            <a:r>
              <a:rPr lang="en-GB" b="1" dirty="0" smtClean="0">
                <a:solidFill>
                  <a:schemeClr val="bg1"/>
                </a:solidFill>
              </a:rPr>
              <a:t>(in Social networks:</a:t>
            </a:r>
          </a:p>
          <a:p>
            <a:pPr marL="0" indent="0">
              <a:buNone/>
            </a:pPr>
            <a:r>
              <a:rPr lang="en-GB" b="1" dirty="0">
                <a:solidFill>
                  <a:schemeClr val="bg1"/>
                </a:solidFill>
              </a:rPr>
              <a:t>	</a:t>
            </a:r>
            <a:r>
              <a:rPr lang="en-GB" b="1" dirty="0" smtClean="0">
                <a:solidFill>
                  <a:schemeClr val="bg1"/>
                </a:solidFill>
              </a:rPr>
              <a:t>“Blessed are the early adopters!”)</a:t>
            </a:r>
            <a:endParaRPr lang="en-GB" b="1" dirty="0">
              <a:solidFill>
                <a:schemeClr val="bg1"/>
              </a:solidFill>
            </a:endParaRPr>
          </a:p>
        </p:txBody>
      </p:sp>
      <p:sp>
        <p:nvSpPr>
          <p:cNvPr id="4" name="Slide Number Placeholder 3"/>
          <p:cNvSpPr>
            <a:spLocks noGrp="1"/>
          </p:cNvSpPr>
          <p:nvPr>
            <p:ph type="sldNum" sz="quarter" idx="10"/>
          </p:nvPr>
        </p:nvSpPr>
        <p:spPr/>
        <p:txBody>
          <a:bodyPr/>
          <a:lstStyle/>
          <a:p>
            <a:fld id="{66DCC5AB-BB7A-4F7E-BC77-62440D429929}" type="slidenum">
              <a:rPr lang="en-US" smtClean="0"/>
              <a:pPr/>
              <a:t>56</a:t>
            </a:fld>
            <a:endParaRPr lang="en-US"/>
          </a:p>
        </p:txBody>
      </p:sp>
    </p:spTree>
    <p:extLst>
      <p:ext uri="{BB962C8B-B14F-4D97-AF65-F5344CB8AC3E}">
        <p14:creationId xmlns:p14="http://schemas.microsoft.com/office/powerpoint/2010/main" val="7294233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Event Amplification</a:t>
            </a:r>
            <a:endParaRPr lang="en-GB" dirty="0"/>
          </a:p>
        </p:txBody>
      </p:sp>
      <p:sp>
        <p:nvSpPr>
          <p:cNvPr id="3" name="Content Placeholder 2"/>
          <p:cNvSpPr>
            <a:spLocks noGrp="1"/>
          </p:cNvSpPr>
          <p:nvPr>
            <p:ph idx="1"/>
          </p:nvPr>
        </p:nvSpPr>
        <p:spPr>
          <a:xfrm>
            <a:off x="1187450" y="1196975"/>
            <a:ext cx="7805944" cy="5661025"/>
          </a:xfrm>
        </p:spPr>
        <p:txBody>
          <a:bodyPr/>
          <a:lstStyle/>
          <a:p>
            <a:r>
              <a:rPr lang="en-GB" dirty="0" smtClean="0"/>
              <a:t>An amplified conference is:</a:t>
            </a:r>
          </a:p>
          <a:p>
            <a:pPr indent="12700"/>
            <a:r>
              <a:rPr lang="en-GB" sz="2000" i="1" dirty="0" smtClean="0"/>
              <a:t>a </a:t>
            </a:r>
            <a:r>
              <a:rPr lang="en-GB" sz="2000" i="1" dirty="0"/>
              <a:t>conference or similar event in which the talks and discussions at the conference are 'amplified' through use of networked technologies in order to extend the reach of </a:t>
            </a:r>
            <a:r>
              <a:rPr lang="en-GB" sz="2000" i="1" dirty="0" smtClean="0"/>
              <a:t>the </a:t>
            </a:r>
            <a:r>
              <a:rPr lang="en-GB" sz="2000" i="1" dirty="0"/>
              <a:t>conference </a:t>
            </a:r>
            <a:r>
              <a:rPr lang="en-GB" sz="2000" i="1" dirty="0" smtClean="0"/>
              <a:t>deliberations</a:t>
            </a:r>
          </a:p>
          <a:p>
            <a:pPr marL="0" indent="12700"/>
            <a:r>
              <a:rPr lang="en-GB" dirty="0" err="1" smtClean="0"/>
              <a:t>Wankel’s</a:t>
            </a:r>
            <a:r>
              <a:rPr lang="en-GB" dirty="0" smtClean="0"/>
              <a:t> definition:</a:t>
            </a:r>
          </a:p>
          <a:p>
            <a:pPr indent="12700"/>
            <a:r>
              <a:rPr lang="en-GB" sz="2000" i="1" dirty="0"/>
              <a:t>The extension of a physical event (or a series of events) through the use of social media tools for expanding access to (aspects of) the event beyond physical and temporal bounds. Such amplification takes place in the context of intent to make the most of the intellectual content, discussion, networking, and discovery initiated by the event through the process of sharing with co-attendees, colleagues, friends and wider informed </a:t>
            </a:r>
            <a:r>
              <a:rPr lang="en-GB" sz="2000" i="1" dirty="0" smtClean="0"/>
              <a:t>publics.</a:t>
            </a:r>
            <a:endParaRPr lang="en-GB" sz="2000" i="1" dirty="0"/>
          </a:p>
        </p:txBody>
      </p:sp>
      <p:sp>
        <p:nvSpPr>
          <p:cNvPr id="4" name="Slide Number Placeholder 3"/>
          <p:cNvSpPr>
            <a:spLocks noGrp="1"/>
          </p:cNvSpPr>
          <p:nvPr>
            <p:ph type="sldNum" sz="quarter" idx="10"/>
          </p:nvPr>
        </p:nvSpPr>
        <p:spPr/>
        <p:txBody>
          <a:bodyPr/>
          <a:lstStyle/>
          <a:p>
            <a:pPr>
              <a:defRPr/>
            </a:pPr>
            <a:fld id="{91918276-C72B-4A40-9044-606A4195A3C7}" type="slidenum">
              <a:rPr lang="en-US" altLang="en-US" smtClean="0"/>
              <a:pPr>
                <a:defRPr/>
              </a:pPr>
              <a:t>57</a:t>
            </a:fld>
            <a:endParaRPr lang="en-US" altLang="en-US"/>
          </a:p>
        </p:txBody>
      </p:sp>
      <p:sp>
        <p:nvSpPr>
          <p:cNvPr id="5" name="Text Box 4"/>
          <p:cNvSpPr txBox="1">
            <a:spLocks noChangeArrowheads="1"/>
          </p:cNvSpPr>
          <p:nvPr/>
        </p:nvSpPr>
        <p:spPr bwMode="auto">
          <a:xfrm rot="-5400000">
            <a:off x="-864883" y="1519892"/>
            <a:ext cx="3044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smtClean="0">
                <a:solidFill>
                  <a:schemeClr val="bg1"/>
                </a:solidFill>
              </a:rPr>
              <a:t>Event Amplification</a:t>
            </a:r>
            <a:endParaRPr lang="en-GB" b="1" dirty="0">
              <a:solidFill>
                <a:schemeClr val="bg1"/>
              </a:solidFill>
            </a:endParaRPr>
          </a:p>
        </p:txBody>
      </p:sp>
      <p:sp>
        <p:nvSpPr>
          <p:cNvPr id="6" name="TextBox 5"/>
          <p:cNvSpPr txBox="1"/>
          <p:nvPr/>
        </p:nvSpPr>
        <p:spPr>
          <a:xfrm>
            <a:off x="1269402" y="5933299"/>
            <a:ext cx="3044414" cy="461665"/>
          </a:xfrm>
          <a:prstGeom prst="rect">
            <a:avLst/>
          </a:prstGeom>
          <a:noFill/>
        </p:spPr>
        <p:txBody>
          <a:bodyPr wrap="square" rtlCol="0">
            <a:spAutoFit/>
          </a:bodyPr>
          <a:lstStyle/>
          <a:p>
            <a:r>
              <a:rPr lang="en-GB" dirty="0" smtClean="0"/>
              <a:t>From Wikipedia</a:t>
            </a:r>
            <a:endParaRPr lang="en-GB" dirty="0"/>
          </a:p>
        </p:txBody>
      </p:sp>
      <p:sp>
        <p:nvSpPr>
          <p:cNvPr id="7" name="AutoShape 29">
            <a:hlinkClick r:id="rId3"/>
          </p:cNvPr>
          <p:cNvSpPr>
            <a:spLocks noChangeArrowheads="1"/>
          </p:cNvSpPr>
          <p:nvPr/>
        </p:nvSpPr>
        <p:spPr bwMode="auto">
          <a:xfrm>
            <a:off x="3601792" y="6050625"/>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90065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Title 1"/>
          <p:cNvSpPr>
            <a:spLocks noGrp="1"/>
          </p:cNvSpPr>
          <p:nvPr>
            <p:ph type="title" idx="4294967295"/>
          </p:nvPr>
        </p:nvSpPr>
        <p:spPr/>
        <p:txBody>
          <a:bodyPr/>
          <a:lstStyle/>
          <a:p>
            <a:r>
              <a:rPr lang="en-GB" sz="4000"/>
              <a:t>Constraints of Space &amp; Time</a:t>
            </a:r>
          </a:p>
        </p:txBody>
      </p:sp>
      <p:sp>
        <p:nvSpPr>
          <p:cNvPr id="573443" name="Content Placeholder 2"/>
          <p:cNvSpPr>
            <a:spLocks noGrp="1"/>
          </p:cNvSpPr>
          <p:nvPr>
            <p:ph idx="4294967295"/>
          </p:nvPr>
        </p:nvSpPr>
        <p:spPr/>
        <p:txBody>
          <a:bodyPr/>
          <a:lstStyle/>
          <a:p>
            <a:pPr marL="0" indent="0"/>
            <a:r>
              <a:rPr lang="en-GB"/>
              <a:t>Amplified events can be regarded as a way of avoiding the constraints of space and time! </a:t>
            </a:r>
          </a:p>
        </p:txBody>
      </p:sp>
      <p:sp>
        <p:nvSpPr>
          <p:cNvPr id="573444" name="Slide Number Placeholder 3"/>
          <p:cNvSpPr txBox="1">
            <a:spLocks noGrp="1"/>
          </p:cNvSpPr>
          <p:nvPr/>
        </p:nvSpPr>
        <p:spPr bwMode="auto">
          <a:xfrm>
            <a:off x="-188913" y="6386513"/>
            <a:ext cx="549276"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a:fld id="{820FEBF2-EBC4-4BEE-9710-633A94C7DCA8}" type="slidenum">
              <a:rPr lang="en-US" altLang="en-US" sz="1600" b="0">
                <a:latin typeface="Arial" charset="0"/>
              </a:rPr>
              <a:pPr algn="r"/>
              <a:t>58</a:t>
            </a:fld>
            <a:endParaRPr lang="en-US" altLang="en-US" sz="1600" b="0">
              <a:latin typeface="Arial" charset="0"/>
            </a:endParaRPr>
          </a:p>
        </p:txBody>
      </p:sp>
      <p:pic>
        <p:nvPicPr>
          <p:cNvPr id="573445" name="Picture 5" descr="tardi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100" y="-58738"/>
            <a:ext cx="9309100" cy="698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46" name="AutoShape 6">
            <a:hlinkClick r:id="rId4"/>
          </p:cNvPr>
          <p:cNvSpPr>
            <a:spLocks noChangeArrowheads="1"/>
          </p:cNvSpPr>
          <p:nvPr/>
        </p:nvSpPr>
        <p:spPr bwMode="auto">
          <a:xfrm>
            <a:off x="411163" y="6373813"/>
            <a:ext cx="363537" cy="246062"/>
          </a:xfrm>
          <a:prstGeom prst="rightArrow">
            <a:avLst>
              <a:gd name="adj1" fmla="val 50000"/>
              <a:gd name="adj2" fmla="val 3693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0">
              <a:latin typeface="Arial" charset="0"/>
            </a:endParaRPr>
          </a:p>
        </p:txBody>
      </p:sp>
      <p:pic>
        <p:nvPicPr>
          <p:cNvPr id="573447" name="Picture 7" descr="wordpress-logo.png">
            <a:hlinkClick r:id="rId5"/>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03200" y="0"/>
            <a:ext cx="5778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48" name="Picture 9" descr="megaphone-201008.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69163" y="4926013"/>
            <a:ext cx="1601787"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witter-caption.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65625" y="1889125"/>
            <a:ext cx="4564063"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a:hlinkClick r:id="rId9"/>
          </p:cNvPr>
          <p:cNvSpPr>
            <a:spLocks noChangeArrowheads="1"/>
          </p:cNvSpPr>
          <p:nvPr/>
        </p:nvSpPr>
        <p:spPr bwMode="auto">
          <a:xfrm>
            <a:off x="8488363" y="5770563"/>
            <a:ext cx="363537" cy="246062"/>
          </a:xfrm>
          <a:prstGeom prst="rightArrow">
            <a:avLst>
              <a:gd name="adj1" fmla="val 50000"/>
              <a:gd name="adj2" fmla="val 3693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0">
              <a:latin typeface="Arial" charset="0"/>
            </a:endParaRPr>
          </a:p>
        </p:txBody>
      </p:sp>
    </p:spTree>
    <p:extLst>
      <p:ext uri="{BB962C8B-B14F-4D97-AF65-F5344CB8AC3E}">
        <p14:creationId xmlns:p14="http://schemas.microsoft.com/office/powerpoint/2010/main" val="3839648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918276-C72B-4A40-9044-606A4195A3C7}" type="slidenum">
              <a:rPr lang="en-US" altLang="en-US" smtClean="0"/>
              <a:pPr>
                <a:defRPr/>
              </a:pPr>
              <a:t>59</a:t>
            </a:fld>
            <a:endParaRPr lang="en-US" altLang="en-US"/>
          </a:p>
        </p:txBody>
      </p:sp>
      <p:pic>
        <p:nvPicPr>
          <p:cNvPr id="5" name="Picture 4" descr="3779043156_ac16f13f3d_b"/>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6880" b="-5584"/>
          <a:stretch/>
        </p:blipFill>
        <p:spPr bwMode="auto">
          <a:xfrm>
            <a:off x="0" y="-1"/>
            <a:ext cx="9144000" cy="6858001"/>
          </a:xfrm>
          <a:prstGeom prst="rect">
            <a:avLst/>
          </a:prstGeom>
          <a:solidFill>
            <a:schemeClr val="bg1"/>
          </a:solidFill>
          <a:ln w="9525">
            <a:solidFill>
              <a:schemeClr val="tx1"/>
            </a:solidFill>
            <a:miter lim="800000"/>
            <a:headEnd/>
            <a:tailEnd/>
          </a:ln>
        </p:spPr>
      </p:pic>
      <p:sp>
        <p:nvSpPr>
          <p:cNvPr id="3" name="Content Placeholder 2"/>
          <p:cNvSpPr>
            <a:spLocks noGrp="1"/>
          </p:cNvSpPr>
          <p:nvPr>
            <p:ph idx="1"/>
          </p:nvPr>
        </p:nvSpPr>
        <p:spPr>
          <a:xfrm>
            <a:off x="100928" y="88937"/>
            <a:ext cx="4471072" cy="1266525"/>
          </a:xfrm>
          <a:solidFill>
            <a:schemeClr val="bg1"/>
          </a:solidFill>
          <a:ln>
            <a:solidFill>
              <a:schemeClr val="tx1"/>
            </a:solidFill>
          </a:ln>
        </p:spPr>
        <p:txBody>
          <a:bodyPr/>
          <a:lstStyle/>
          <a:p>
            <a:pPr marL="0" indent="0"/>
            <a:r>
              <a:rPr lang="en-GB" dirty="0" smtClean="0"/>
              <a:t>What will you do when most people at a conference or at a lecture has a mobile device?</a:t>
            </a:r>
            <a:endParaRPr lang="en-GB" dirty="0"/>
          </a:p>
        </p:txBody>
      </p:sp>
    </p:spTree>
    <p:extLst>
      <p:ext uri="{BB962C8B-B14F-4D97-AF65-F5344CB8AC3E}">
        <p14:creationId xmlns:p14="http://schemas.microsoft.com/office/powerpoint/2010/main" val="341090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3600" dirty="0" smtClean="0">
                <a:ea typeface="ＭＳ Ｐゴシック" pitchFamily="34" charset="-128"/>
              </a:rPr>
              <a:t>About This Talk</a:t>
            </a:r>
          </a:p>
        </p:txBody>
      </p:sp>
      <p:sp>
        <p:nvSpPr>
          <p:cNvPr id="19459" name="Rectangle 3"/>
          <p:cNvSpPr>
            <a:spLocks noGrp="1" noChangeArrowheads="1"/>
          </p:cNvSpPr>
          <p:nvPr>
            <p:ph idx="1"/>
          </p:nvPr>
        </p:nvSpPr>
        <p:spPr>
          <a:xfrm>
            <a:off x="1187450" y="1196975"/>
            <a:ext cx="7479895" cy="5661025"/>
          </a:xfrm>
          <a:noFill/>
        </p:spPr>
        <p:txBody>
          <a:bodyPr/>
          <a:lstStyle/>
          <a:p>
            <a:pPr marL="0" indent="0" eaLnBrk="1" hangingPunct="1">
              <a:buFontTx/>
              <a:buNone/>
            </a:pPr>
            <a:r>
              <a:rPr lang="en-GB" dirty="0" smtClean="0">
                <a:ea typeface="ＭＳ Ｐゴシック" pitchFamily="34" charset="-128"/>
              </a:rPr>
              <a:t>This talk covers:</a:t>
            </a:r>
          </a:p>
          <a:p>
            <a:pPr lvl="1" eaLnBrk="1" hangingPunct="1">
              <a:tabLst>
                <a:tab pos="3852863" algn="l"/>
                <a:tab pos="4124325" algn="l"/>
              </a:tabLst>
            </a:pPr>
            <a:r>
              <a:rPr lang="en-GB" sz="2400" b="1" dirty="0" smtClean="0">
                <a:ea typeface="ＭＳ Ｐゴシック" pitchFamily="34" charset="-128"/>
              </a:rPr>
              <a:t>Role of social media for the researcher </a:t>
            </a:r>
            <a:r>
              <a:rPr lang="en-GB" sz="2400" dirty="0" smtClean="0">
                <a:ea typeface="ＭＳ Ｐゴシック" pitchFamily="34" charset="-128"/>
              </a:rPr>
              <a:t/>
            </a:r>
            <a:br>
              <a:rPr lang="en-GB" sz="2400" dirty="0" smtClean="0">
                <a:ea typeface="ＭＳ Ｐゴシック" pitchFamily="34" charset="-128"/>
              </a:rPr>
            </a:br>
            <a:r>
              <a:rPr lang="en-GB" sz="2400" dirty="0" smtClean="0">
                <a:ea typeface="ＭＳ Ｐゴシック" pitchFamily="34" charset="-128"/>
              </a:rPr>
              <a:t>How individual researchers are using social media to support their research activities</a:t>
            </a:r>
          </a:p>
          <a:p>
            <a:pPr lvl="1" eaLnBrk="1" hangingPunct="1">
              <a:tabLst>
                <a:tab pos="3852863" algn="l"/>
                <a:tab pos="4124325" algn="l"/>
              </a:tabLst>
            </a:pPr>
            <a:r>
              <a:rPr lang="en-GB" sz="2400" b="1" dirty="0" smtClean="0">
                <a:ea typeface="ＭＳ Ｐゴシック" pitchFamily="34" charset="-128"/>
              </a:rPr>
              <a:t>Institutional use of social media</a:t>
            </a:r>
            <a:r>
              <a:rPr lang="en-GB" sz="2400" dirty="0" smtClean="0">
                <a:ea typeface="ＭＳ Ｐゴシック" pitchFamily="34" charset="-128"/>
              </a:rPr>
              <a:t/>
            </a:r>
            <a:br>
              <a:rPr lang="en-GB" sz="2400" dirty="0" smtClean="0">
                <a:ea typeface="ＭＳ Ｐゴシック" pitchFamily="34" charset="-128"/>
              </a:rPr>
            </a:br>
            <a:r>
              <a:rPr lang="en-GB" sz="2400" dirty="0" smtClean="0">
                <a:ea typeface="ＭＳ Ｐゴシック" pitchFamily="34" charset="-128"/>
              </a:rPr>
              <a:t>Examples of institutional use of social media for marketing and engagement purposes</a:t>
            </a:r>
          </a:p>
          <a:p>
            <a:pPr lvl="1" eaLnBrk="1" hangingPunct="1">
              <a:tabLst>
                <a:tab pos="3852863" algn="l"/>
                <a:tab pos="4124325" algn="l"/>
              </a:tabLst>
            </a:pPr>
            <a:r>
              <a:rPr lang="en-GB" sz="2400" b="1" dirty="0" smtClean="0">
                <a:ea typeface="ＭＳ Ｐゴシック" pitchFamily="34" charset="-128"/>
              </a:rPr>
              <a:t>Social media at events</a:t>
            </a:r>
            <a:r>
              <a:rPr lang="en-GB" sz="2400" dirty="0">
                <a:ea typeface="ＭＳ Ｐゴシック" pitchFamily="34" charset="-128"/>
              </a:rPr>
              <a:t/>
            </a:r>
            <a:br>
              <a:rPr lang="en-GB" sz="2400" dirty="0">
                <a:ea typeface="ＭＳ Ｐゴシック" pitchFamily="34" charset="-128"/>
              </a:rPr>
            </a:br>
            <a:r>
              <a:rPr lang="en-GB" sz="2400" dirty="0" smtClean="0">
                <a:ea typeface="ＭＳ Ｐゴシック" pitchFamily="34" charset="-128"/>
              </a:rPr>
              <a:t>Case studies of how social media can be used at ‘amplified events’</a:t>
            </a:r>
            <a:endParaRPr lang="en-GB" sz="2400" dirty="0" smtClean="0">
              <a:ea typeface="ＭＳ Ｐゴシック" pitchFamily="34" charset="-128"/>
              <a:sym typeface="Wingdings"/>
            </a:endParaRPr>
          </a:p>
          <a:p>
            <a:pPr lvl="1" eaLnBrk="1" hangingPunct="1">
              <a:tabLst>
                <a:tab pos="3852863" algn="l"/>
                <a:tab pos="4124325" algn="l"/>
              </a:tabLst>
            </a:pPr>
            <a:r>
              <a:rPr lang="en-GB" sz="2400" b="1" dirty="0" smtClean="0">
                <a:ea typeface="ＭＳ Ｐゴシック" pitchFamily="34" charset="-128"/>
              </a:rPr>
              <a:t>Understanding and addressing the tensions</a:t>
            </a:r>
            <a:r>
              <a:rPr lang="en-GB" sz="2400" dirty="0" smtClean="0">
                <a:ea typeface="ＭＳ Ｐゴシック" pitchFamily="34" charset="-128"/>
              </a:rPr>
              <a:t/>
            </a:r>
            <a:br>
              <a:rPr lang="en-GB" sz="2400" dirty="0" smtClean="0">
                <a:ea typeface="ＭＳ Ｐゴシック" pitchFamily="34" charset="-128"/>
              </a:rPr>
            </a:br>
            <a:r>
              <a:rPr lang="en-GB" sz="2400" dirty="0" smtClean="0">
                <a:ea typeface="ＭＳ Ｐゴシック" pitchFamily="34" charset="-128"/>
              </a:rPr>
              <a:t>How social media challenges mainstream approaches to engagement and dissemination and how resulting tensions can be addressed</a:t>
            </a:r>
          </a:p>
        </p:txBody>
      </p:sp>
      <p:sp>
        <p:nvSpPr>
          <p:cNvPr id="1945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EBEBAF-A0B4-4064-ACB2-84FCFF9A2CB0}" type="slidenum">
              <a:rPr lang="en-US" sz="1000"/>
              <a:pPr eaLnBrk="1" hangingPunct="1"/>
              <a:t>6</a:t>
            </a:fld>
            <a:endParaRPr lang="en-US" sz="1000"/>
          </a:p>
        </p:txBody>
      </p:sp>
      <p:sp>
        <p:nvSpPr>
          <p:cNvPr id="19460" name="Text Box 4"/>
          <p:cNvSpPr txBox="1">
            <a:spLocks noChangeArrowheads="1"/>
          </p:cNvSpPr>
          <p:nvPr/>
        </p:nvSpPr>
        <p:spPr bwMode="auto">
          <a:xfrm rot="-5400000">
            <a:off x="-322263" y="1146176"/>
            <a:ext cx="195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a:solidFill>
                  <a:schemeClr val="bg1"/>
                </a:solidFill>
              </a:rPr>
              <a:t>Introduction</a:t>
            </a:r>
          </a:p>
        </p:txBody>
      </p:sp>
    </p:spTree>
    <p:extLst>
      <p:ext uri="{BB962C8B-B14F-4D97-AF65-F5344CB8AC3E}">
        <p14:creationId xmlns:p14="http://schemas.microsoft.com/office/powerpoint/2010/main" val="13966471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 from 2003</a:t>
            </a:r>
            <a:endParaRPr lang="en-GB" dirty="0"/>
          </a:p>
        </p:txBody>
      </p:sp>
      <p:sp>
        <p:nvSpPr>
          <p:cNvPr id="3" name="Text Placeholder 2"/>
          <p:cNvSpPr>
            <a:spLocks noGrp="1"/>
          </p:cNvSpPr>
          <p:nvPr>
            <p:ph type="body" idx="1"/>
          </p:nvPr>
        </p:nvSpPr>
        <p:spPr>
          <a:xfrm>
            <a:off x="1157741" y="1204686"/>
            <a:ext cx="7835651" cy="5529601"/>
          </a:xfrm>
        </p:spPr>
        <p:txBody>
          <a:bodyPr/>
          <a:lstStyle/>
          <a:p>
            <a:pPr>
              <a:spcAft>
                <a:spcPts val="1200"/>
              </a:spcAft>
            </a:pPr>
            <a:r>
              <a:rPr lang="en-GB" sz="2400" b="1" dirty="0" smtClean="0"/>
              <a:t>Hot or Not? Welcome to </a:t>
            </a:r>
            <a:r>
              <a:rPr lang="en-GB" sz="2400" b="1" dirty="0" err="1" smtClean="0"/>
              <a:t>Realtime</a:t>
            </a:r>
            <a:r>
              <a:rPr lang="en-GB" sz="2400" b="1" dirty="0" smtClean="0"/>
              <a:t> Peer Review</a:t>
            </a:r>
          </a:p>
          <a:p>
            <a:r>
              <a:rPr lang="en-GB" sz="2400" dirty="0" smtClean="0"/>
              <a:t>“about </a:t>
            </a:r>
            <a:r>
              <a:rPr lang="en-GB" sz="2400" dirty="0"/>
              <a:t>10 per cent of the audience had laptops - one person was heard to say that the noise of tapping keyboards drowned the speaker out at the back of the room. … it can be very distracting having someone typing quickly and reading beside you, rather than watching the speaker” “ There can also be a feeling of being excluded … by not being part of a particular online group” “ It is probable that the speakers will find it hardest to adjust. It may be disconcerting to know that members of your audience are, as you speak, using the web to look at your CV , past work and checking any data that seems a bit dubious</a:t>
            </a:r>
            <a:r>
              <a:rPr lang="en-GB" sz="2400" dirty="0" smtClean="0"/>
              <a:t>”</a:t>
            </a:r>
            <a:endParaRPr lang="en-GB" sz="2400" dirty="0"/>
          </a:p>
          <a:p>
            <a:pPr algn="r"/>
            <a:r>
              <a:rPr lang="en-GB" sz="2400" dirty="0" smtClean="0"/>
              <a:t>THE, 1 August 2003</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60</a:t>
            </a:fld>
            <a:endParaRPr lang="en-US"/>
          </a:p>
        </p:txBody>
      </p:sp>
    </p:spTree>
    <p:extLst>
      <p:ext uri="{BB962C8B-B14F-4D97-AF65-F5344CB8AC3E}">
        <p14:creationId xmlns:p14="http://schemas.microsoft.com/office/powerpoint/2010/main" val="4419562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View from 2003</a:t>
            </a:r>
          </a:p>
        </p:txBody>
      </p:sp>
      <p:sp>
        <p:nvSpPr>
          <p:cNvPr id="3" name="Text Placeholder 2"/>
          <p:cNvSpPr>
            <a:spLocks noGrp="1"/>
          </p:cNvSpPr>
          <p:nvPr>
            <p:ph type="body" idx="1"/>
          </p:nvPr>
        </p:nvSpPr>
        <p:spPr/>
        <p:txBody>
          <a:bodyPr/>
          <a:lstStyle/>
          <a:p>
            <a:r>
              <a:rPr lang="en-GB" sz="2400" dirty="0" smtClean="0"/>
              <a:t>“</a:t>
            </a:r>
            <a:r>
              <a:rPr lang="en-GB" sz="2400" dirty="0"/>
              <a:t>… these technologies are likely to be beneficial. The added possibilities for collective learning and </a:t>
            </a:r>
            <a:r>
              <a:rPr lang="en-GB" sz="2400" dirty="0" smtClean="0"/>
              <a:t>analysis, </a:t>
            </a:r>
            <a:r>
              <a:rPr lang="en-GB" sz="2400" dirty="0"/>
              <a:t>comprehensive notes with insights and </a:t>
            </a:r>
            <a:r>
              <a:rPr lang="en-GB" sz="2400" dirty="0" smtClean="0"/>
              <a:t>links, </a:t>
            </a:r>
            <a:r>
              <a:rPr lang="en-GB" sz="2400" dirty="0"/>
              <a:t>often far more extensive than the speaker might have, are advantages previously unimaginable. Perhaps the richest potential lies in the interaction between members of the </a:t>
            </a:r>
            <a:r>
              <a:rPr lang="en-GB" sz="2400" dirty="0" smtClean="0"/>
              <a:t>audience, </a:t>
            </a:r>
            <a:r>
              <a:rPr lang="en-GB" sz="2400" dirty="0"/>
              <a:t>particularly </a:t>
            </a:r>
            <a:r>
              <a:rPr lang="en-GB" sz="2400" b="1" dirty="0"/>
              <a:t>if you believe that learning and the generation of knowledge are active, engaging and social processes</a:t>
            </a:r>
            <a:r>
              <a:rPr lang="en-GB" sz="2400" dirty="0" smtClean="0"/>
              <a:t>”</a:t>
            </a:r>
          </a:p>
          <a:p>
            <a:pPr algn="r"/>
            <a:r>
              <a:rPr lang="en-GB" sz="2400" dirty="0" smtClean="0"/>
              <a:t>THE (emphasis added)</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61</a:t>
            </a:fld>
            <a:endParaRPr lang="en-US"/>
          </a:p>
        </p:txBody>
      </p:sp>
    </p:spTree>
    <p:extLst>
      <p:ext uri="{BB962C8B-B14F-4D97-AF65-F5344CB8AC3E}">
        <p14:creationId xmlns:p14="http://schemas.microsoft.com/office/powerpoint/2010/main" val="4521591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Sharing or Over-sharing?</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62</a:t>
            </a:fld>
            <a:endParaRPr lang="en-US"/>
          </a:p>
        </p:txBody>
      </p:sp>
      <p:pic>
        <p:nvPicPr>
          <p:cNvPr id="4098" name="Picture 2" descr="http://ukwebfocus.files.wordpress.com/2012/11/epilogger-ili-2012.png?w=893&amp;h=5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49" y="814947"/>
            <a:ext cx="7962900" cy="51339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kwebfocus.files.wordpress.com/2012/11/tweeting-at-ili2012.jpg?w=465&amp;h=3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3543300"/>
            <a:ext cx="4429125" cy="3314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1" y="5948922"/>
            <a:ext cx="4714875" cy="909078"/>
          </a:xfrm>
          <a:solidFill>
            <a:schemeClr val="bg1"/>
          </a:solidFill>
        </p:spPr>
        <p:txBody>
          <a:bodyPr/>
          <a:lstStyle/>
          <a:p>
            <a:r>
              <a:rPr lang="en-GB" sz="2400" dirty="0" smtClean="0"/>
              <a:t>Call for librarians to share at ILI 2012 conference</a:t>
            </a:r>
            <a:endParaRPr lang="en-GB" sz="2400" dirty="0"/>
          </a:p>
        </p:txBody>
      </p:sp>
      <p:sp>
        <p:nvSpPr>
          <p:cNvPr id="7" name="AutoShape 6">
            <a:hlinkClick r:id="rId5"/>
          </p:cNvPr>
          <p:cNvSpPr>
            <a:spLocks noChangeArrowheads="1"/>
          </p:cNvSpPr>
          <p:nvPr/>
        </p:nvSpPr>
        <p:spPr bwMode="auto">
          <a:xfrm>
            <a:off x="2442566" y="6459052"/>
            <a:ext cx="363537" cy="246062"/>
          </a:xfrm>
          <a:prstGeom prst="rightArrow">
            <a:avLst>
              <a:gd name="adj1" fmla="val 50000"/>
              <a:gd name="adj2" fmla="val 3693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0">
              <a:latin typeface="Arial" charset="0"/>
            </a:endParaRPr>
          </a:p>
        </p:txBody>
      </p:sp>
      <p:sp>
        <p:nvSpPr>
          <p:cNvPr id="8" name="Oval 7"/>
          <p:cNvSpPr/>
          <p:nvPr/>
        </p:nvSpPr>
        <p:spPr>
          <a:xfrm>
            <a:off x="8971877" y="16137"/>
            <a:ext cx="118334" cy="11833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08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Text Placeholder 2"/>
          <p:cNvSpPr>
            <a:spLocks noGrp="1"/>
          </p:cNvSpPr>
          <p:nvPr>
            <p:ph type="body" idx="1"/>
          </p:nvPr>
        </p:nvSpPr>
        <p:spPr/>
        <p:txBody>
          <a:bodyPr/>
          <a:lstStyle/>
          <a:p>
            <a:pPr marL="528638" indent="-528638">
              <a:buAutoNum type="arabicPlain"/>
            </a:pPr>
            <a:r>
              <a:rPr lang="en-GB" sz="2800" dirty="0" smtClean="0"/>
              <a:t>Be pro-active</a:t>
            </a:r>
          </a:p>
          <a:p>
            <a:pPr marL="528638" indent="-528638">
              <a:buAutoNum type="arabicPlain"/>
            </a:pPr>
            <a:r>
              <a:rPr lang="en-GB" sz="2800" dirty="0" smtClean="0"/>
              <a:t>Monitor what works for you</a:t>
            </a:r>
          </a:p>
          <a:p>
            <a:pPr marL="528638" indent="-528638">
              <a:buAutoNum type="arabicPlain"/>
            </a:pPr>
            <a:r>
              <a:rPr lang="en-GB" sz="2800" dirty="0" smtClean="0"/>
              <a:t>Don’t forget the links</a:t>
            </a:r>
          </a:p>
          <a:p>
            <a:pPr marL="528638" indent="-528638">
              <a:buAutoNum type="arabicPlain"/>
            </a:pPr>
            <a:r>
              <a:rPr lang="en-GB" sz="2800" dirty="0" smtClean="0"/>
              <a:t>Don’t forget the Google juice</a:t>
            </a:r>
          </a:p>
          <a:p>
            <a:pPr marL="528638" indent="-528638">
              <a:buAutoNum type="arabicPlain"/>
            </a:pPr>
            <a:r>
              <a:rPr lang="en-GB" sz="2800" dirty="0" smtClean="0"/>
              <a:t>Develop your network</a:t>
            </a:r>
          </a:p>
          <a:p>
            <a:pPr marL="528638" indent="-528638"/>
            <a:r>
              <a:rPr lang="en-GB" sz="2800" b="1" dirty="0" smtClean="0"/>
              <a:t>Other important tips:</a:t>
            </a:r>
          </a:p>
          <a:p>
            <a:pPr marL="528638" indent="-528638">
              <a:buFont typeface="+mj-lt"/>
              <a:buAutoNum type="arabicPeriod" startAt="6"/>
            </a:pPr>
            <a:r>
              <a:rPr lang="en-GB" sz="2800" dirty="0"/>
              <a:t>Encourage feedback and discussion </a:t>
            </a:r>
            <a:endParaRPr lang="en-GB" sz="2800" dirty="0" smtClean="0"/>
          </a:p>
          <a:p>
            <a:pPr marL="528638" indent="-528638">
              <a:buAutoNum type="arabicPeriod" startAt="6"/>
            </a:pPr>
            <a:r>
              <a:rPr lang="en-GB" sz="2800" dirty="0" smtClean="0"/>
              <a:t>Understand your network</a:t>
            </a:r>
          </a:p>
          <a:p>
            <a:pPr marL="528638" indent="-528638">
              <a:buAutoNum type="arabicPeriod" startAt="6"/>
            </a:pPr>
            <a:r>
              <a:rPr lang="en-GB" sz="2800" dirty="0" smtClean="0"/>
              <a:t>Know your limits</a:t>
            </a:r>
          </a:p>
          <a:p>
            <a:pPr marL="528638" indent="-528638">
              <a:buAutoNum type="arabicPeriod" startAt="6"/>
            </a:pPr>
            <a:r>
              <a:rPr lang="en-GB" sz="2800" dirty="0" smtClean="0"/>
              <a:t>Seek improvements</a:t>
            </a:r>
          </a:p>
          <a:p>
            <a:pPr marL="528638" indent="-528638">
              <a:buAutoNum type="arabicPeriod" startAt="6"/>
            </a:pPr>
            <a:r>
              <a:rPr lang="en-GB" sz="2800" dirty="0" smtClean="0"/>
              <a:t>Be ethical</a:t>
            </a:r>
          </a:p>
          <a:p>
            <a:pPr marL="528638" indent="-528638">
              <a:buAutoNum type="arabicPeriod" startAt="6"/>
            </a:pPr>
            <a:r>
              <a:rPr lang="en-GB" sz="2800" dirty="0" smtClean="0"/>
              <a:t>Participate</a:t>
            </a:r>
          </a:p>
          <a:p>
            <a:pPr marL="457200" indent="-457200">
              <a:buAutoNum type="arabicPeriod" startAt="6"/>
            </a:pPr>
            <a:endParaRPr lang="en-GB" sz="2800" dirty="0" smtClean="0"/>
          </a:p>
          <a:p>
            <a:pPr marL="457200" indent="-457200">
              <a:buAutoNum type="arabicPeriod" startAt="6"/>
            </a:pPr>
            <a:endParaRPr lang="en-GB" sz="2800" dirty="0" smtClean="0"/>
          </a:p>
          <a:p>
            <a:pPr marL="457200" indent="-457200">
              <a:buAutoNum type="arabicPeriod" startAt="6"/>
            </a:pPr>
            <a:endParaRPr lang="en-GB" sz="28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63</a:t>
            </a:fld>
            <a:endParaRPr lang="en-US" altLang="en-US"/>
          </a:p>
        </p:txBody>
      </p:sp>
      <p:sp>
        <p:nvSpPr>
          <p:cNvPr id="5" name="TextBox 4"/>
          <p:cNvSpPr txBox="1"/>
          <p:nvPr/>
        </p:nvSpPr>
        <p:spPr>
          <a:xfrm>
            <a:off x="3969571" y="5663653"/>
            <a:ext cx="5066852" cy="1015663"/>
          </a:xfrm>
          <a:prstGeom prst="rect">
            <a:avLst/>
          </a:prstGeom>
          <a:noFill/>
        </p:spPr>
        <p:txBody>
          <a:bodyPr wrap="square" rtlCol="0">
            <a:spAutoFit/>
          </a:bodyPr>
          <a:lstStyle/>
          <a:p>
            <a:r>
              <a:rPr lang="en-GB" sz="2000" dirty="0" smtClean="0"/>
              <a:t>Taken from advice to researchers – see </a:t>
            </a:r>
            <a:r>
              <a:rPr lang="en-GB" sz="2000" dirty="0"/>
              <a:t>http://</a:t>
            </a:r>
            <a:r>
              <a:rPr lang="en-GB" sz="2000" dirty="0" smtClean="0"/>
              <a:t>www.ukoln.ac.uk/web-focus/events/</a:t>
            </a:r>
            <a:br>
              <a:rPr lang="en-GB" sz="2000" dirty="0" smtClean="0"/>
            </a:br>
            <a:r>
              <a:rPr lang="en-GB" sz="2000" dirty="0" smtClean="0"/>
              <a:t>seminars/exeter-open-access-week-2012/</a:t>
            </a:r>
            <a:endParaRPr lang="en-GB" sz="2000" dirty="0"/>
          </a:p>
        </p:txBody>
      </p:sp>
      <p:sp>
        <p:nvSpPr>
          <p:cNvPr id="6" name="Oval 5"/>
          <p:cNvSpPr/>
          <p:nvPr/>
        </p:nvSpPr>
        <p:spPr>
          <a:xfrm>
            <a:off x="8971877" y="16137"/>
            <a:ext cx="118334" cy="1183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03194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Questions</a:t>
            </a:r>
            <a:endParaRPr lang="en-GB" dirty="0"/>
          </a:p>
        </p:txBody>
      </p:sp>
      <p:sp>
        <p:nvSpPr>
          <p:cNvPr id="3" name="Text Placeholder 2"/>
          <p:cNvSpPr>
            <a:spLocks noGrp="1"/>
          </p:cNvSpPr>
          <p:nvPr>
            <p:ph type="body" idx="1"/>
          </p:nvPr>
        </p:nvSpPr>
        <p:spPr/>
        <p:txBody>
          <a:bodyPr/>
          <a:lstStyle/>
          <a:p>
            <a:r>
              <a:rPr lang="en-GB" dirty="0" smtClean="0"/>
              <a:t>Questions, comments, concerns, …</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64</a:t>
            </a:fld>
            <a:endParaRPr lang="en-US"/>
          </a:p>
        </p:txBody>
      </p:sp>
      <p:sp>
        <p:nvSpPr>
          <p:cNvPr id="5" name="Oval 4"/>
          <p:cNvSpPr/>
          <p:nvPr/>
        </p:nvSpPr>
        <p:spPr>
          <a:xfrm>
            <a:off x="8971877" y="16137"/>
            <a:ext cx="118334" cy="1183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0636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kwebfocus.files.wordpress.com/2012/08/new-statesman-cove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3935" y="980727"/>
            <a:ext cx="2497610" cy="30774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ukwebfocus.files.wordpress.com/2012/08/bolt-celebration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3934" y="3737619"/>
            <a:ext cx="4987455" cy="31211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About You</a:t>
            </a:r>
            <a:endParaRPr lang="en-GB" dirty="0"/>
          </a:p>
        </p:txBody>
      </p:sp>
      <p:sp>
        <p:nvSpPr>
          <p:cNvPr id="3" name="Text Placeholder 2"/>
          <p:cNvSpPr>
            <a:spLocks noGrp="1"/>
          </p:cNvSpPr>
          <p:nvPr>
            <p:ph type="body" idx="1"/>
          </p:nvPr>
        </p:nvSpPr>
        <p:spPr>
          <a:xfrm>
            <a:off x="2611545" y="1204687"/>
            <a:ext cx="6532455" cy="2512346"/>
          </a:xfrm>
        </p:spPr>
        <p:txBody>
          <a:bodyPr/>
          <a:lstStyle/>
          <a:p>
            <a:r>
              <a:rPr lang="en-GB" sz="2400" b="1" dirty="0" smtClean="0"/>
              <a:t>Are you a Roundhead or a Cavalier?</a:t>
            </a:r>
          </a:p>
          <a:p>
            <a:r>
              <a:rPr lang="en-GB" sz="2000" dirty="0" smtClean="0"/>
              <a:t>“</a:t>
            </a:r>
            <a:r>
              <a:rPr lang="en-GB" sz="2000" i="1" dirty="0"/>
              <a:t>In the </a:t>
            </a:r>
            <a:r>
              <a:rPr lang="en-GB" sz="2000" i="1" dirty="0" smtClean="0"/>
              <a:t>century</a:t>
            </a:r>
            <a:r>
              <a:rPr lang="en-GB" sz="2000" i="1" dirty="0"/>
              <a:t>, Britain was devastated by a civil war that divided the nation into two tribes – the Roundheads and the Cavaliers. </a:t>
            </a:r>
            <a:r>
              <a:rPr lang="en-GB" sz="2000" i="1" dirty="0" smtClean="0"/>
              <a:t>The </a:t>
            </a:r>
            <a:r>
              <a:rPr lang="en-GB" sz="2000" i="1" dirty="0"/>
              <a:t>Cavaliers represent a Britain of panache, pleasure and individuality. They are confronted by the Roundheads, who stand for modesty, discipline, equality and state intervention.</a:t>
            </a:r>
            <a:r>
              <a:rPr lang="en-GB" sz="2000" dirty="0" smtClean="0"/>
              <a:t>”</a:t>
            </a:r>
            <a:endParaRPr lang="en-GB" sz="20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7</a:t>
            </a:fld>
            <a:endParaRPr lang="en-US"/>
          </a:p>
        </p:txBody>
      </p:sp>
      <p:sp>
        <p:nvSpPr>
          <p:cNvPr id="5" name="TextBox 4"/>
          <p:cNvSpPr txBox="1"/>
          <p:nvPr/>
        </p:nvSpPr>
        <p:spPr>
          <a:xfrm>
            <a:off x="4822256" y="3687901"/>
            <a:ext cx="4235116" cy="3170099"/>
          </a:xfrm>
          <a:prstGeom prst="rect">
            <a:avLst/>
          </a:prstGeom>
          <a:solidFill>
            <a:schemeClr val="bg1"/>
          </a:solidFill>
        </p:spPr>
        <p:txBody>
          <a:bodyPr wrap="square" rtlCol="0">
            <a:spAutoFit/>
          </a:bodyPr>
          <a:lstStyle/>
          <a:p>
            <a:pPr>
              <a:buClr>
                <a:schemeClr val="accent2"/>
              </a:buClr>
            </a:pPr>
            <a:endParaRPr lang="en-GB" dirty="0" smtClean="0"/>
          </a:p>
          <a:p>
            <a:pPr>
              <a:buClr>
                <a:schemeClr val="accent2"/>
              </a:buClr>
            </a:pPr>
            <a:r>
              <a:rPr lang="en-GB" dirty="0" smtClean="0"/>
              <a:t>Who do you admire most?</a:t>
            </a:r>
          </a:p>
          <a:p>
            <a:pPr marL="538163" lvl="1" indent="-342900">
              <a:buClr>
                <a:schemeClr val="accent2"/>
              </a:buClr>
              <a:buFont typeface="Arial" pitchFamily="34" charset="0"/>
              <a:buChar char="•"/>
            </a:pPr>
            <a:r>
              <a:rPr lang="en-GB" dirty="0" smtClean="0"/>
              <a:t>Mo Farrah for winning the 5,000 and 10,000m?</a:t>
            </a:r>
          </a:p>
          <a:p>
            <a:pPr marL="538163" lvl="1" indent="-342900">
              <a:buClr>
                <a:schemeClr val="accent2"/>
              </a:buClr>
              <a:buFont typeface="Arial" pitchFamily="34" charset="0"/>
              <a:buChar char="•"/>
            </a:pPr>
            <a:r>
              <a:rPr lang="en-GB" dirty="0" err="1" smtClean="0"/>
              <a:t>Usain</a:t>
            </a:r>
            <a:r>
              <a:rPr lang="en-GB" dirty="0" smtClean="0"/>
              <a:t> Bolt for partying with Swedish handball team after winning 100m, &amp; before 200m &amp; relay?</a:t>
            </a:r>
            <a:endParaRPr lang="en-GB" dirty="0"/>
          </a:p>
          <a:p>
            <a:pPr marL="3175" lvl="1">
              <a:buClr>
                <a:schemeClr val="accent2"/>
              </a:buClr>
            </a:pPr>
            <a:endParaRPr lang="en-GB" sz="800" dirty="0" smtClean="0"/>
          </a:p>
        </p:txBody>
      </p:sp>
      <p:sp>
        <p:nvSpPr>
          <p:cNvPr id="7" name="AutoShape 29">
            <a:hlinkClick r:id="rId5"/>
          </p:cNvPr>
          <p:cNvSpPr>
            <a:spLocks noChangeArrowheads="1"/>
          </p:cNvSpPr>
          <p:nvPr/>
        </p:nvSpPr>
        <p:spPr bwMode="auto">
          <a:xfrm>
            <a:off x="8532440" y="1340768"/>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7655" y="1358201"/>
            <a:ext cx="209579" cy="209579"/>
          </a:xfrm>
          <a:prstGeom prst="rect">
            <a:avLst/>
          </a:prstGeom>
        </p:spPr>
      </p:pic>
    </p:spTree>
    <p:extLst>
      <p:ext uri="{BB962C8B-B14F-4D97-AF65-F5344CB8AC3E}">
        <p14:creationId xmlns:p14="http://schemas.microsoft.com/office/powerpoint/2010/main" val="38901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You</a:t>
            </a:r>
          </a:p>
        </p:txBody>
      </p:sp>
      <p:sp>
        <p:nvSpPr>
          <p:cNvPr id="3" name="Text Placeholder 2"/>
          <p:cNvSpPr>
            <a:spLocks noGrp="1"/>
          </p:cNvSpPr>
          <p:nvPr>
            <p:ph type="body" idx="1"/>
          </p:nvPr>
        </p:nvSpPr>
        <p:spPr>
          <a:xfrm>
            <a:off x="1050587" y="5598403"/>
            <a:ext cx="8093413" cy="926785"/>
          </a:xfrm>
        </p:spPr>
        <p:txBody>
          <a:bodyPr/>
          <a:lstStyle/>
          <a:p>
            <a:r>
              <a:rPr lang="en-GB" sz="2000" dirty="0" smtClean="0"/>
              <a:t>Orienteering: a “family </a:t>
            </a:r>
            <a:r>
              <a:rPr lang="en-GB" sz="2000" dirty="0"/>
              <a:t>of sports </a:t>
            </a:r>
            <a:r>
              <a:rPr lang="en-GB" sz="2000" dirty="0" smtClean="0"/>
              <a:t>that requires</a:t>
            </a:r>
            <a:r>
              <a:rPr lang="en-GB" sz="2000" dirty="0"/>
              <a:t> navigational skills using a map and compass to navigate from point to point in diverse and usually unfamiliar terrain, and normally moving at </a:t>
            </a:r>
            <a:r>
              <a:rPr lang="en-GB" sz="2000" dirty="0" smtClean="0"/>
              <a:t>speed”.</a:t>
            </a: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66" y="1211229"/>
            <a:ext cx="7620000" cy="4279900"/>
          </a:xfrm>
          <a:prstGeom prst="rect">
            <a:avLst/>
          </a:prstGeom>
        </p:spPr>
      </p:pic>
      <p:grpSp>
        <p:nvGrpSpPr>
          <p:cNvPr id="8" name="Group 7"/>
          <p:cNvGrpSpPr/>
          <p:nvPr/>
        </p:nvGrpSpPr>
        <p:grpSpPr>
          <a:xfrm>
            <a:off x="1060315" y="1211229"/>
            <a:ext cx="7858004" cy="5714069"/>
            <a:chOff x="1060315" y="1211229"/>
            <a:chExt cx="7858004" cy="5714069"/>
          </a:xfrm>
        </p:grpSpPr>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8580" y="1211229"/>
              <a:ext cx="3509739" cy="4387174"/>
            </a:xfrm>
            <a:prstGeom prst="rect">
              <a:avLst/>
            </a:prstGeom>
          </p:spPr>
        </p:pic>
        <p:sp>
          <p:nvSpPr>
            <p:cNvPr id="7" name="Rectangle 6"/>
            <p:cNvSpPr/>
            <p:nvPr/>
          </p:nvSpPr>
          <p:spPr>
            <a:xfrm>
              <a:off x="1060315" y="6525188"/>
              <a:ext cx="6293795" cy="400110"/>
            </a:xfrm>
            <a:prstGeom prst="rect">
              <a:avLst/>
            </a:prstGeom>
          </p:spPr>
          <p:txBody>
            <a:bodyPr wrap="square">
              <a:spAutoFit/>
            </a:bodyPr>
            <a:lstStyle/>
            <a:p>
              <a:r>
                <a:rPr lang="en-GB" sz="2000" dirty="0"/>
                <a:t>In Scotland, orienteers often run in the rain!</a:t>
              </a:r>
            </a:p>
          </p:txBody>
        </p:sp>
      </p:grpSp>
    </p:spTree>
    <p:extLst>
      <p:ext uri="{BB962C8B-B14F-4D97-AF65-F5344CB8AC3E}">
        <p14:creationId xmlns:p14="http://schemas.microsoft.com/office/powerpoint/2010/main" val="337836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Me</a:t>
            </a:r>
            <a:endParaRPr lang="en-GB" dirty="0"/>
          </a:p>
        </p:txBody>
      </p:sp>
      <p:sp>
        <p:nvSpPr>
          <p:cNvPr id="3" name="Text Placeholder 2"/>
          <p:cNvSpPr>
            <a:spLocks noGrp="1"/>
          </p:cNvSpPr>
          <p:nvPr>
            <p:ph type="body" idx="1"/>
          </p:nvPr>
        </p:nvSpPr>
        <p:spPr>
          <a:xfrm>
            <a:off x="149092" y="3977142"/>
            <a:ext cx="8994908" cy="2480747"/>
          </a:xfrm>
          <a:solidFill>
            <a:schemeClr val="bg1"/>
          </a:solidFill>
        </p:spPr>
        <p:txBody>
          <a:bodyPr/>
          <a:lstStyle/>
          <a:p>
            <a:r>
              <a:rPr lang="en-GB" sz="2000" dirty="0" smtClean="0"/>
              <a:t>Rapper sword dance: </a:t>
            </a:r>
            <a:br>
              <a:rPr lang="en-GB" sz="2000" dirty="0" smtClean="0"/>
            </a:br>
            <a:r>
              <a:rPr lang="en-GB" sz="2000" dirty="0" smtClean="0"/>
              <a:t>“</a:t>
            </a:r>
            <a:r>
              <a:rPr lang="en-GB" sz="2000" dirty="0"/>
              <a:t>requires five performers who coordinate </a:t>
            </a:r>
            <a:r>
              <a:rPr lang="en-GB" sz="2000" dirty="0" smtClean="0"/>
              <a:t/>
            </a:r>
            <a:br>
              <a:rPr lang="en-GB" sz="2000" dirty="0" smtClean="0"/>
            </a:br>
            <a:r>
              <a:rPr lang="en-GB" sz="2000" dirty="0" smtClean="0"/>
              <a:t>themselves </a:t>
            </a:r>
            <a:r>
              <a:rPr lang="en-GB" sz="2000" dirty="0"/>
              <a:t>whilst using "rapper swords" made from flexible steel. Accompanies with traditional folk music, the dancers wear specially-designed shoes that allow for percussive foot movements. Mental alertness, in additional to physical agility, is required in order for dance participants to effectively utilize the swords without causing harm to themselves or the other performers</a:t>
            </a:r>
            <a:r>
              <a:rPr lang="en-GB" sz="2000" dirty="0" smtClean="0"/>
              <a:t>” </a:t>
            </a:r>
            <a:endParaRPr lang="en-GB" sz="20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9</a:t>
            </a:fld>
            <a:endParaRPr lang="en-US"/>
          </a:p>
        </p:txBody>
      </p:sp>
      <p:pic>
        <p:nvPicPr>
          <p:cNvPr id="1030" name="Picture 6" descr="http://upload.wikimedia.org/wikipedia/commons/c/c6/Quadra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06" y="976555"/>
            <a:ext cx="3810000" cy="26955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dert2012.co.uk/sites/dert2012.co.uk/files/kingsmen_strawberry2009.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19700" y="976556"/>
            <a:ext cx="4043364" cy="269557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47585" y="2100874"/>
            <a:ext cx="8821315" cy="4757126"/>
            <a:chOff x="147585" y="2100874"/>
            <a:chExt cx="8821315" cy="4757126"/>
          </a:xfrm>
        </p:grpSpPr>
        <p:pic>
          <p:nvPicPr>
            <p:cNvPr id="1026" name="Picture 2" descr="http://www.kingsmen.co.uk/gallery/dert2010/27.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65051" y="2100874"/>
              <a:ext cx="3748260" cy="24988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7585" y="6457890"/>
              <a:ext cx="8821315" cy="400110"/>
            </a:xfrm>
            <a:prstGeom prst="rect">
              <a:avLst/>
            </a:prstGeom>
            <a:solidFill>
              <a:schemeClr val="bg1"/>
            </a:solidFill>
          </p:spPr>
          <p:txBody>
            <a:bodyPr wrap="square">
              <a:spAutoFit/>
            </a:bodyPr>
            <a:lstStyle/>
            <a:p>
              <a:r>
                <a:rPr lang="en-GB" sz="2000" dirty="0" smtClean="0"/>
                <a:t>Rapper sword dancers often dance in </a:t>
              </a:r>
              <a:r>
                <a:rPr lang="en-GB" sz="2000" dirty="0"/>
                <a:t>the </a:t>
              </a:r>
              <a:r>
                <a:rPr lang="en-GB" sz="2000" dirty="0" smtClean="0"/>
                <a:t>pubs (often for free beer!)</a:t>
              </a:r>
              <a:endParaRPr lang="en-GB" sz="2000" dirty="0"/>
            </a:p>
          </p:txBody>
        </p:sp>
      </p:grpSp>
    </p:spTree>
    <p:extLst>
      <p:ext uri="{BB962C8B-B14F-4D97-AF65-F5344CB8AC3E}">
        <p14:creationId xmlns:p14="http://schemas.microsoft.com/office/powerpoint/2010/main" val="133623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KOLN-standard-slide-2004">
  <a:themeElements>
    <a:clrScheme name="UKOLN-standard-slide-20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KOLN-standard-slide-20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KOLN-standard-slide-2004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KOLN-standard-slide-20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KOLN-standard-slide-2004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KOLN-standard-slide-200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KOLN-standard-slide-20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KOLN-standard-slide-20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KOLN-standard-slide-20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18219</TotalTime>
  <Words>2608</Words>
  <Application>Microsoft Office PowerPoint</Application>
  <PresentationFormat>On-screen Show (4:3)</PresentationFormat>
  <Paragraphs>495</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UKOLN-standard-slide-2004</vt:lpstr>
      <vt:lpstr>Being a 'connected educator': the Role of Social Media in Facilitating Collaboration and Enhancing Impact</vt:lpstr>
      <vt:lpstr>Being a ‘Connected Educator’:  the Role of Social Media in Facilitating Collaboration and Enhancing Impact</vt:lpstr>
      <vt:lpstr>PowerPoint Presentation</vt:lpstr>
      <vt:lpstr>About Me</vt:lpstr>
      <vt:lpstr>About You</vt:lpstr>
      <vt:lpstr>About This Talk</vt:lpstr>
      <vt:lpstr>About You</vt:lpstr>
      <vt:lpstr>About You</vt:lpstr>
      <vt:lpstr>About Me</vt:lpstr>
      <vt:lpstr>Key Drivers</vt:lpstr>
      <vt:lpstr>Are You A Marxist?</vt:lpstr>
      <vt:lpstr>My Papers</vt:lpstr>
      <vt:lpstr>Open Access enhances access</vt:lpstr>
      <vt:lpstr>Least Downloaded Papers</vt:lpstr>
      <vt:lpstr>Learning from Mistakes</vt:lpstr>
      <vt:lpstr>Learning From Success</vt:lpstr>
      <vt:lpstr>Evidence</vt:lpstr>
      <vt:lpstr>Beyond the Edge Cases</vt:lpstr>
      <vt:lpstr>SEO or SMO</vt:lpstr>
      <vt:lpstr>Tip No. 1: Be Pro-active</vt:lpstr>
      <vt:lpstr>W4A 2012 Paper</vt:lpstr>
      <vt:lpstr>Preparation</vt:lpstr>
      <vt:lpstr>Opus Repository</vt:lpstr>
      <vt:lpstr>PowerPoint Presentation</vt:lpstr>
      <vt:lpstr>PowerPoint Presentation</vt:lpstr>
      <vt:lpstr>Tip No. 3: Monitor What Works</vt:lpstr>
      <vt:lpstr>Capture Statistics</vt:lpstr>
      <vt:lpstr>Topsy and Event Hashtag</vt:lpstr>
      <vt:lpstr>Topsy &amp; Discussion About Slides</vt:lpstr>
      <vt:lpstr>Topsy &amp; Discussion About Paper</vt:lpstr>
      <vt:lpstr>Repository Statistics</vt:lpstr>
      <vt:lpstr>Tip No. 4: Don’t Forget the Links!</vt:lpstr>
      <vt:lpstr>The IR</vt:lpstr>
      <vt:lpstr>LinkedIn</vt:lpstr>
      <vt:lpstr>Academia.edu</vt:lpstr>
      <vt:lpstr>The Institutional Web Site </vt:lpstr>
      <vt:lpstr>The Blog</vt:lpstr>
      <vt:lpstr>Commentable Pages on Blog</vt:lpstr>
      <vt:lpstr>Tip No. 5: Don’t Forget the Google Juice!</vt:lpstr>
      <vt:lpstr>Importance of Google</vt:lpstr>
      <vt:lpstr>Importance of Google</vt:lpstr>
      <vt:lpstr>Importance of Google</vt:lpstr>
      <vt:lpstr>What Delivers Google Juice?</vt:lpstr>
      <vt:lpstr>PowerPoint Presentation</vt:lpstr>
      <vt:lpstr>Tip No. 7: Develop Your Network</vt:lpstr>
      <vt:lpstr>“It’s About Nodes and Connections”</vt:lpstr>
      <vt:lpstr>Tweetchat</vt:lpstr>
      <vt:lpstr>Health Warning!</vt:lpstr>
      <vt:lpstr>Key Drivers</vt:lpstr>
      <vt:lpstr>What’s Happening?</vt:lpstr>
      <vt:lpstr>Would You Kill for a Million Users?</vt:lpstr>
      <vt:lpstr>Russell Group Use of Twitter</vt:lpstr>
      <vt:lpstr>Social Analytics Tools</vt:lpstr>
      <vt:lpstr>Use of YouTube</vt:lpstr>
      <vt:lpstr>Use of iTunes</vt:lpstr>
      <vt:lpstr>Tip No. 7: Develop Your Network</vt:lpstr>
      <vt:lpstr>Event Amplification</vt:lpstr>
      <vt:lpstr>Constraints of Space &amp; Time</vt:lpstr>
      <vt:lpstr>PowerPoint Presentation</vt:lpstr>
      <vt:lpstr>View from 2003</vt:lpstr>
      <vt:lpstr>View from 2003</vt:lpstr>
      <vt:lpstr>Sharing or Over-sharing?</vt:lpstr>
      <vt:lpstr>Conclusions</vt:lpstr>
      <vt:lpstr>You Questions</vt:lpstr>
    </vt:vector>
  </TitlesOfParts>
  <Company>UKOLN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a ‘Connected Educator': the Role of Social Media in Facilitating Collaboration and Enhancing Impact</dc:title>
  <dc:creator>Brian Kelly</dc:creator>
  <cp:lastModifiedBy>ulpc-bk</cp:lastModifiedBy>
  <cp:revision>601</cp:revision>
  <cp:lastPrinted>2012-11-01T15:24:15Z</cp:lastPrinted>
  <dcterms:created xsi:type="dcterms:W3CDTF">2005-06-06T15:31:10Z</dcterms:created>
  <dcterms:modified xsi:type="dcterms:W3CDTF">2013-06-12T07:48:56Z</dcterms:modified>
</cp:coreProperties>
</file>