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8" r:id="rId2"/>
    <p:sldId id="260" r:id="rId3"/>
    <p:sldId id="290" r:id="rId4"/>
    <p:sldId id="291" r:id="rId5"/>
    <p:sldId id="292" r:id="rId6"/>
    <p:sldId id="293" r:id="rId7"/>
    <p:sldId id="269" r:id="rId8"/>
    <p:sldId id="310" r:id="rId9"/>
    <p:sldId id="324" r:id="rId10"/>
    <p:sldId id="311" r:id="rId11"/>
    <p:sldId id="267" r:id="rId12"/>
    <p:sldId id="268" r:id="rId13"/>
    <p:sldId id="312" r:id="rId14"/>
    <p:sldId id="313" r:id="rId15"/>
    <p:sldId id="294" r:id="rId16"/>
    <p:sldId id="296" r:id="rId17"/>
    <p:sldId id="297" r:id="rId18"/>
    <p:sldId id="298" r:id="rId19"/>
    <p:sldId id="300" r:id="rId20"/>
    <p:sldId id="299" r:id="rId21"/>
    <p:sldId id="295" r:id="rId22"/>
    <p:sldId id="302" r:id="rId23"/>
    <p:sldId id="303" r:id="rId24"/>
    <p:sldId id="304" r:id="rId25"/>
    <p:sldId id="272" r:id="rId26"/>
    <p:sldId id="322" r:id="rId27"/>
    <p:sldId id="323" r:id="rId28"/>
    <p:sldId id="305" r:id="rId29"/>
    <p:sldId id="306" r:id="rId30"/>
    <p:sldId id="275" r:id="rId31"/>
    <p:sldId id="276" r:id="rId32"/>
    <p:sldId id="277" r:id="rId33"/>
    <p:sldId id="317" r:id="rId34"/>
    <p:sldId id="279" r:id="rId35"/>
    <p:sldId id="318" r:id="rId36"/>
    <p:sldId id="280" r:id="rId37"/>
    <p:sldId id="320" r:id="rId38"/>
    <p:sldId id="321" r:id="rId39"/>
    <p:sldId id="282" r:id="rId40"/>
    <p:sldId id="284" r:id="rId41"/>
    <p:sldId id="285" r:id="rId42"/>
    <p:sldId id="314" r:id="rId43"/>
    <p:sldId id="315" r:id="rId44"/>
    <p:sldId id="308" r:id="rId45"/>
    <p:sldId id="309" r:id="rId46"/>
    <p:sldId id="288" r:id="rId47"/>
  </p:sldIdLst>
  <p:sldSz cx="9144000" cy="6858000" type="screen4x3"/>
  <p:notesSz cx="68119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33" autoAdjust="0"/>
  </p:normalViewPr>
  <p:slideViewPr>
    <p:cSldViewPr>
      <p:cViewPr>
        <p:scale>
          <a:sx n="100" d="100"/>
          <a:sy n="100" d="100"/>
        </p:scale>
        <p:origin x="-28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-2388" y="-126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41685" y="290736"/>
            <a:ext cx="5400600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 sz="3200" b="1" dirty="0"/>
              <a:t>Social Web and Libraries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854253" y="0"/>
            <a:ext cx="956134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1F653-BBCF-43D6-815A-4266C85A7360}" type="datetimeFigureOut">
              <a:rPr lang="en-GB" smtClean="0"/>
              <a:t>01/03/2012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333973" y="9003704"/>
            <a:ext cx="411541" cy="2801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7BE73-295B-42AE-A52F-567436A799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604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77457-5D53-41C8-9236-C3BA3897A1DC}" type="datetimeFigureOut">
              <a:rPr lang="en-GB" smtClean="0"/>
              <a:t>01/03/2012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C16574-6FDC-4DF1-9442-D5E0C14D1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68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044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9934" indent="-288436" defTabSz="955044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53744" indent="-230749" defTabSz="955044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15242" indent="-230749" defTabSz="955044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76740" indent="-230749" defTabSz="955044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38237" indent="-230749" defTabSz="9550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99735" indent="-230749" defTabSz="9550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61233" indent="-230749" defTabSz="9550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922730" indent="-230749" defTabSz="9550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1BD0907-EF9B-40D3-9F83-EC28C9A34766}" type="slidenum">
              <a:rPr lang="en-GB" sz="1000"/>
              <a:pPr/>
              <a:t>1</a:t>
            </a:fld>
            <a:endParaRPr lang="en-GB" sz="100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 smtClean="0"/>
              <a:t>The title of</a:t>
            </a:r>
            <a:r>
              <a:rPr lang="en-GB" baseline="0" dirty="0" smtClean="0"/>
              <a:t> this talk is “Social Web and Libraries”. My name is Brian Kelly and, as you might expect, I make use of social web services including my UK Web Focus blog and my @briankelly Twitter account.</a:t>
            </a:r>
            <a:endParaRPr lang="en-GB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16574-6FDC-4DF1-9442-D5E0C14D129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002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68D88-C4C1-47CC-A45C-FD09F5EB415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6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68D88-C4C1-47CC-A45C-FD09F5EB415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73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16574-6FDC-4DF1-9442-D5E0C14D129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763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16574-6FDC-4DF1-9442-D5E0C14D129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425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16574-6FDC-4DF1-9442-D5E0C14D129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533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16574-6FDC-4DF1-9442-D5E0C14D129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49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16574-6FDC-4DF1-9442-D5E0C14D129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417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16574-6FDC-4DF1-9442-D5E0C14D129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280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16574-6FDC-4DF1-9442-D5E0C14D129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663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044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9934" indent="-288436" defTabSz="955044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53744" indent="-230749" defTabSz="955044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15242" indent="-230749" defTabSz="955044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76740" indent="-230749" defTabSz="955044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38237" indent="-230749" defTabSz="9550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99735" indent="-230749" defTabSz="9550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61233" indent="-230749" defTabSz="9550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922730" indent="-230749" defTabSz="9550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AA0F941-DFCF-4963-AC60-D1BEBF8895C8}" type="slidenum">
              <a:rPr lang="en-GB" sz="1000"/>
              <a:pPr/>
              <a:t>2</a:t>
            </a:fld>
            <a:endParaRPr lang="en-GB" sz="100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/>
            <a:r>
              <a:rPr lang="en-GB" sz="1200" dirty="0" smtClean="0"/>
              <a:t>My job title is UK Web Focus: national advisor to the UK’s higher &amp; further education sector.</a:t>
            </a:r>
          </a:p>
          <a:p>
            <a:pPr lvl="1" eaLnBrk="1" hangingPunct="1"/>
            <a:r>
              <a:rPr lang="en-GB" sz="1200" dirty="0" smtClean="0"/>
              <a:t>I am a long-standing Web evangelist,</a:t>
            </a:r>
            <a:r>
              <a:rPr lang="en-GB" sz="1200" baseline="0" dirty="0" smtClean="0"/>
              <a:t> having set up my first web site in 1993.  </a:t>
            </a:r>
            <a:endParaRPr lang="en-GB" sz="1200" dirty="0" smtClean="0"/>
          </a:p>
          <a:p>
            <a:pPr lvl="1"/>
            <a:r>
              <a:rPr lang="en-GB" sz="1200" dirty="0" smtClean="0"/>
              <a:t>I am a prolific speaker having</a:t>
            </a:r>
            <a:r>
              <a:rPr lang="en-GB" sz="1200" baseline="0" dirty="0" smtClean="0"/>
              <a:t> given about </a:t>
            </a:r>
            <a:r>
              <a:rPr lang="en-GB" sz="1200" dirty="0" smtClean="0"/>
              <a:t>380 talks since 1997.</a:t>
            </a:r>
          </a:p>
          <a:p>
            <a:pPr lvl="1"/>
            <a:r>
              <a:rPr lang="en-GB" sz="1200" dirty="0" smtClean="0"/>
              <a:t>I also use social media to support my professional activities</a:t>
            </a:r>
          </a:p>
          <a:p>
            <a:pPr lvl="1" eaLnBrk="1" hangingPunct="1"/>
            <a:r>
              <a:rPr lang="en-GB" sz="1200" dirty="0" smtClean="0"/>
              <a:t>I am a prolific blogger having</a:t>
            </a:r>
            <a:r>
              <a:rPr lang="en-GB" sz="1200" baseline="0" dirty="0" smtClean="0"/>
              <a:t> written over </a:t>
            </a:r>
            <a:r>
              <a:rPr lang="en-GB" sz="1200" dirty="0" smtClean="0"/>
              <a:t>1,000+posts since I launched my blog in 2006.</a:t>
            </a:r>
          </a:p>
          <a:p>
            <a:pPr lvl="1"/>
            <a:endParaRPr lang="en-GB" sz="1200" dirty="0" smtClean="0"/>
          </a:p>
          <a:p>
            <a:pPr lvl="1"/>
            <a:r>
              <a:rPr lang="en-GB" sz="1200" dirty="0" smtClean="0"/>
              <a:t>I am based at the Innovation Support Centre in UKOLN, which is based at the University of Bath and funded by</a:t>
            </a:r>
            <a:r>
              <a:rPr lang="en-GB" sz="1200" baseline="0" dirty="0" smtClean="0"/>
              <a:t> JISC to support innovation across the sector.</a:t>
            </a:r>
            <a:endParaRPr lang="en-GB" sz="120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 smtClean="0"/>
          </a:p>
          <a:p>
            <a:endParaRPr lang="en-GB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16574-6FDC-4DF1-9442-D5E0C14D129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4671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16574-6FDC-4DF1-9442-D5E0C14D129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5989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16574-6FDC-4DF1-9442-D5E0C14D129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0443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The Social Web can be particularly effective if contributors have a passion for their activities</a:t>
            </a:r>
          </a:p>
          <a:p>
            <a:pPr marL="0" indent="0">
              <a:buNone/>
            </a:pPr>
            <a:r>
              <a:rPr lang="en-GB" dirty="0" smtClean="0"/>
              <a:t>This can be seen from the Voices for the Library Campaign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16574-6FDC-4DF1-9442-D5E0C14D129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7060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16574-6FDC-4DF1-9442-D5E0C14D129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2072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68D88-C4C1-47CC-A45C-FD09F5EB415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432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16574-6FDC-4DF1-9442-D5E0C14D129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7802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16574-6FDC-4DF1-9442-D5E0C14D129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9114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16574-6FDC-4DF1-9442-D5E0C14D129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4789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16574-6FDC-4DF1-9442-D5E0C14D129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478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This talk will</a:t>
            </a:r>
            <a:r>
              <a:rPr lang="en-GB" baseline="0" dirty="0" smtClean="0"/>
              <a:t> describe h</a:t>
            </a:r>
            <a:r>
              <a:rPr lang="en-GB" dirty="0" smtClean="0"/>
              <a:t>ow the Social Web is being used for creating and understanding content, enhancing access to content and supporting librarians in their role in facilitating access to content.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The talk briefly looks at the history</a:t>
            </a:r>
            <a:r>
              <a:rPr lang="en-GB" baseline="0" dirty="0" smtClean="0"/>
              <a:t> of the development of the web, from its roots through to Web 2.0 and the Social Web.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I will describe how the social web is being used in a library context and discuss key social web technologies and the softer characteristics of the social web and then conclude by looking into the future.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16574-6FDC-4DF1-9442-D5E0C14D129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9659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68D88-C4C1-47CC-A45C-FD09F5EB415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803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68D88-C4C1-47CC-A45C-FD09F5EB415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246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68D88-C4C1-47CC-A45C-FD09F5EB415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671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16574-6FDC-4DF1-9442-D5E0C14D1291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2288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68D88-C4C1-47CC-A45C-FD09F5EB415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836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68D88-C4C1-47CC-A45C-FD09F5EB415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836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68D88-C4C1-47CC-A45C-FD09F5EB415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526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68D88-C4C1-47CC-A45C-FD09F5EB4159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526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68D88-C4C1-47CC-A45C-FD09F5EB4159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526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68D88-C4C1-47CC-A45C-FD09F5EB4159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79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 smtClean="0"/>
              <a:t>The Web became popular in mid-1990s</a:t>
            </a:r>
          </a:p>
          <a:p>
            <a:pPr marL="358775" lvl="1" indent="-184150"/>
            <a:r>
              <a:rPr lang="en-GB" sz="2000" dirty="0" smtClean="0"/>
              <a:t>Initially web sites were typically “</a:t>
            </a:r>
            <a:r>
              <a:rPr lang="en-GB" sz="2000" i="1" dirty="0" smtClean="0"/>
              <a:t>brochure-ware</a:t>
            </a:r>
            <a:r>
              <a:rPr lang="en-GB" sz="2000" dirty="0" smtClean="0"/>
              <a:t>”;</a:t>
            </a:r>
            <a:r>
              <a:rPr lang="en-GB" sz="2000" baseline="0" dirty="0" smtClean="0"/>
              <a:t> providing access to</a:t>
            </a:r>
            <a:r>
              <a:rPr lang="en-GB" sz="2000" dirty="0" smtClean="0"/>
              <a:t> static information about the library.</a:t>
            </a:r>
          </a:p>
          <a:p>
            <a:pPr marL="358775" lvl="1" indent="-184150"/>
            <a:r>
              <a:rPr lang="en-GB" sz="2000" dirty="0" smtClean="0"/>
              <a:t>Then databases and other online services could be accessed using a with web interface: typically this included</a:t>
            </a:r>
            <a:r>
              <a:rPr lang="en-GB" sz="2000" baseline="0" dirty="0" smtClean="0"/>
              <a:t> the library </a:t>
            </a:r>
            <a:r>
              <a:rPr lang="en-GB" sz="2000" dirty="0" smtClean="0"/>
              <a:t> OPAC and other online databases. Search</a:t>
            </a:r>
            <a:r>
              <a:rPr lang="en-GB" sz="2000" baseline="0" dirty="0" smtClean="0"/>
              <a:t> facilities</a:t>
            </a:r>
            <a:r>
              <a:rPr lang="en-GB" sz="2000" dirty="0" smtClean="0"/>
              <a:t> for these </a:t>
            </a:r>
            <a:r>
              <a:rPr lang="en-GB" sz="2000" baseline="0" dirty="0" smtClean="0"/>
              <a:t>databases and searching other local databases were provided.</a:t>
            </a:r>
          </a:p>
          <a:p>
            <a:pPr marL="358775" lvl="1" indent="-184150"/>
            <a:r>
              <a:rPr lang="en-GB" sz="2000" baseline="0" dirty="0" smtClean="0"/>
              <a:t>The library web site often contained links to quality web sites. Such links were felt to be important as search engines, such as AltaVista, where in their infancy</a:t>
            </a:r>
          </a:p>
          <a:p>
            <a:pPr marL="358775" lvl="1" indent="-184150"/>
            <a:endParaRPr lang="en-GB" sz="2000" dirty="0" smtClean="0"/>
          </a:p>
          <a:p>
            <a:r>
              <a:rPr lang="en-GB" dirty="0" smtClean="0"/>
              <a:t>The characteristics of this first generation of Web sites, which we might now call Web 1.0 were:</a:t>
            </a:r>
          </a:p>
          <a:p>
            <a:endParaRPr lang="en-GB" dirty="0" smtClean="0"/>
          </a:p>
          <a:p>
            <a:r>
              <a:rPr lang="en-GB" dirty="0" smtClean="0"/>
              <a:t>Static</a:t>
            </a:r>
            <a:r>
              <a:rPr lang="en-GB" baseline="0" dirty="0" smtClean="0"/>
              <a:t> information.</a:t>
            </a:r>
          </a:p>
          <a:p>
            <a:r>
              <a:rPr lang="en-GB" baseline="0" dirty="0" smtClean="0"/>
              <a:t>Content hosted locally and managed centrally.</a:t>
            </a:r>
          </a:p>
          <a:p>
            <a:r>
              <a:rPr lang="en-GB" baseline="0" dirty="0" smtClean="0"/>
              <a:t>Links to quality resources were identified and managed by Library staff.</a:t>
            </a:r>
            <a:endParaRPr lang="en-GB" dirty="0" smtClean="0"/>
          </a:p>
          <a:p>
            <a:r>
              <a:rPr lang="en-GB" dirty="0" smtClean="0"/>
              <a:t>The end</a:t>
            </a:r>
            <a:r>
              <a:rPr lang="en-GB" baseline="0" dirty="0" smtClean="0"/>
              <a:t> user was a passive consumer of resources provided by the library.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16574-6FDC-4DF1-9442-D5E0C14D129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9959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68D88-C4C1-47CC-A45C-FD09F5EB4159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537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68D88-C4C1-47CC-A45C-FD09F5EB4159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537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16574-6FDC-4DF1-9442-D5E0C14D1291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3555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16574-6FDC-4DF1-9442-D5E0C14D1291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3655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16574-6FDC-4DF1-9442-D5E0C14D1291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6697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16574-6FDC-4DF1-9442-D5E0C14D1291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9872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68D88-C4C1-47CC-A45C-FD09F5EB4159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64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200" dirty="0" smtClean="0"/>
              <a:t>By 2005 new different ways of using the web were being observed.</a:t>
            </a:r>
          </a:p>
          <a:p>
            <a:pPr marL="0" indent="0">
              <a:buNone/>
            </a:pPr>
            <a:r>
              <a:rPr lang="en-GB" sz="1200" dirty="0" smtClean="0"/>
              <a:t>Such</a:t>
            </a:r>
            <a:r>
              <a:rPr lang="en-GB" sz="1200" baseline="0" dirty="0" smtClean="0"/>
              <a:t> new patterns of usage </a:t>
            </a:r>
            <a:r>
              <a:rPr lang="en-GB" sz="1200" dirty="0" smtClean="0"/>
              <a:t>was coined “</a:t>
            </a:r>
            <a:r>
              <a:rPr lang="en-GB" sz="1200" i="1" dirty="0" smtClean="0"/>
              <a:t>Web 2.0</a:t>
            </a:r>
            <a:r>
              <a:rPr lang="en-GB" sz="1200" dirty="0" smtClean="0"/>
              <a:t>” at the O’Reilly conference held in 2005.</a:t>
            </a:r>
          </a:p>
          <a:p>
            <a:endParaRPr lang="en-GB" dirty="0" smtClean="0"/>
          </a:p>
          <a:p>
            <a:r>
              <a:rPr lang="en-GB" dirty="0" smtClean="0"/>
              <a:t>The characteristics of Web 2.0 included:</a:t>
            </a:r>
          </a:p>
          <a:p>
            <a:endParaRPr lang="en-GB" dirty="0" smtClean="0"/>
          </a:p>
          <a:p>
            <a:r>
              <a:rPr lang="en-GB" b="1" dirty="0" smtClean="0"/>
              <a:t>Technical aspects: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The Web as a</a:t>
            </a:r>
            <a:r>
              <a:rPr lang="en-GB" baseline="0" dirty="0" smtClean="0"/>
              <a:t> platform, meaning the Web can host applications (such as email applications, mapping applications and social sharing and social networking services) as well as simply hosting information.</a:t>
            </a:r>
          </a:p>
          <a:p>
            <a:r>
              <a:rPr lang="en-GB" dirty="0" smtClean="0"/>
              <a:t>Content syndication using technologies such as RSS</a:t>
            </a:r>
          </a:p>
          <a:p>
            <a:r>
              <a:rPr lang="en-GB" baseline="0" dirty="0" smtClean="0"/>
              <a:t>APIs which enable software developers to access services provided by others (e.g. embed customised Google Map within a local web site) </a:t>
            </a:r>
          </a:p>
          <a:p>
            <a:r>
              <a:rPr lang="en-GB" baseline="0" dirty="0" smtClean="0"/>
              <a:t>New technological applications areas: including blogs and wikis.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Non-technical aspects including:</a:t>
            </a:r>
          </a:p>
          <a:p>
            <a:r>
              <a:rPr lang="en-GB" baseline="0" dirty="0" smtClean="0"/>
              <a:t>A focus on the openness of resources which allows content to be reused by others. </a:t>
            </a:r>
          </a:p>
          <a:p>
            <a:r>
              <a:rPr lang="en-GB" baseline="0" dirty="0" smtClean="0"/>
              <a:t>Web 2.0 was sometimes referred to as “an attitude not a technology”.</a:t>
            </a:r>
          </a:p>
          <a:p>
            <a:endParaRPr lang="en-GB" baseline="0" dirty="0" smtClean="0"/>
          </a:p>
          <a:p>
            <a:r>
              <a:rPr lang="en-GB" baseline="0" dirty="0" smtClean="0"/>
              <a:t>Over time the term Social Web became popular to describe services in which the user as a creator of content and not just a passive consumer and services which benefited from what is known as the ‘network effect’ – they get better as the number of users increases.</a:t>
            </a:r>
          </a:p>
          <a:p>
            <a:endParaRPr lang="en-GB" baseline="0" dirty="0" smtClean="0"/>
          </a:p>
          <a:p>
            <a:endParaRPr lang="en-GB" baseline="0" dirty="0" smtClean="0"/>
          </a:p>
          <a:p>
            <a:endParaRPr lang="en-GB" baseline="0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16574-6FDC-4DF1-9442-D5E0C14D129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814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We</a:t>
            </a:r>
            <a:r>
              <a:rPr lang="en-GB" baseline="0" dirty="0" smtClean="0"/>
              <a:t> now hear </a:t>
            </a:r>
            <a:r>
              <a:rPr lang="en-GB" dirty="0" smtClean="0"/>
              <a:t>terms such as the ‘social web’,</a:t>
            </a:r>
            <a:r>
              <a:rPr lang="en-GB" baseline="0" dirty="0" smtClean="0"/>
              <a:t> ‘social media’ and ‘social networks’ being widely used to refer to a wide variety of applications</a:t>
            </a:r>
          </a:p>
          <a:p>
            <a:pPr marL="0" indent="0">
              <a:buNone/>
            </a:pPr>
            <a:endParaRPr lang="en-GB" baseline="0" dirty="0" smtClean="0"/>
          </a:p>
          <a:p>
            <a:pPr marL="0" indent="0">
              <a:buNone/>
            </a:pPr>
            <a:r>
              <a:rPr lang="en-GB" baseline="0" dirty="0" smtClean="0"/>
              <a:t>Let us now explore one of the key characteristics of the social web.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16574-6FDC-4DF1-9442-D5E0C14D129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197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Social networks benefit from the ‘network effect’: they get better as numbers increase. An example of the network effect can be seen from the history of telephones. The telephone</a:t>
            </a:r>
            <a:r>
              <a:rPr lang="en-GB" baseline="0" dirty="0" smtClean="0"/>
              <a:t> clearly wasn’t much use when there was only a single phone. However when in the 60s most households and offices had landlines we could rely on the phone for social and business purposes. And then when most people had a mobile phone, this provided new opportunities, such as being more flexible when meeting friends.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The </a:t>
            </a:r>
            <a:r>
              <a:rPr lang="en-GB" dirty="0" smtClean="0"/>
              <a:t>1-9-90 law has been used to describe how in</a:t>
            </a:r>
            <a:r>
              <a:rPr lang="en-GB" baseline="0" dirty="0" smtClean="0"/>
              <a:t> many social networks for every 100 participants, 90 will be </a:t>
            </a:r>
            <a:r>
              <a:rPr lang="en-GB" baseline="0" dirty="0" err="1" smtClean="0"/>
              <a:t>lurkers</a:t>
            </a:r>
            <a:r>
              <a:rPr lang="en-GB" baseline="0" dirty="0" smtClean="0"/>
              <a:t>, 9 participate occasionally and 1 will be an active participant</a:t>
            </a:r>
            <a:r>
              <a:rPr lang="en-GB" dirty="0" smtClean="0"/>
              <a:t>.  Effective social networks</a:t>
            </a:r>
            <a:r>
              <a:rPr lang="en-GB" baseline="0" dirty="0" smtClean="0"/>
              <a:t> can therefore benefits from the global reach of popular services, with the ‘long tail’ meaning that even niche areas of interest may attract sustainable networks.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68D88-C4C1-47CC-A45C-FD09F5EB415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30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16574-6FDC-4DF1-9442-D5E0C14D129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044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If you have an interest in bell-ringing, for example, you’ll discover a well-written</a:t>
            </a:r>
            <a:r>
              <a:rPr lang="en-GB" baseline="0" dirty="0" smtClean="0"/>
              <a:t> Wikipedia page, with a large number of contributors.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16574-6FDC-4DF1-9442-D5E0C14D129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003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12617-C3FA-481E-9A63-AD5BF6A2DF80}" type="datetime1">
              <a:rPr lang="en-GB" smtClean="0"/>
              <a:t>01/03/2012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237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5EA0-C92A-4530-955A-E56BAE964B52}" type="datetime1">
              <a:rPr lang="en-GB" smtClean="0"/>
              <a:t>01/03/2012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497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68F32-C0D3-4787-BEBA-D99C74D427C8}" type="datetime1">
              <a:rPr lang="en-GB" smtClean="0"/>
              <a:t>01/03/2012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904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>
            <a:lvl1pPr algn="l"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2060"/>
              </a:buClr>
              <a:defRPr/>
            </a:lvl1pPr>
            <a:lvl2pPr marL="742950" indent="-285750">
              <a:buClr>
                <a:srgbClr val="002060"/>
              </a:buClr>
              <a:buFont typeface="Wingdings" pitchFamily="2" charset="2"/>
              <a:buChar char="§"/>
              <a:defRPr/>
            </a:lvl2pPr>
            <a:lvl3pPr>
              <a:buClr>
                <a:srgbClr val="002060"/>
              </a:buClr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3E96A-7C80-474A-B1EB-19AD48362CC2}" type="datetime1">
              <a:rPr lang="en-GB" smtClean="0"/>
              <a:t>01/03/2012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3616" y="6309320"/>
            <a:ext cx="370384" cy="340147"/>
          </a:xfrm>
        </p:spPr>
        <p:txBody>
          <a:bodyPr/>
          <a:lstStyle/>
          <a:p>
            <a:fld id="{EDEC90EF-AEEA-44DB-A122-B17B09565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949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AA661-2DDF-4FF9-A1FD-6AF8D449FD10}" type="datetime1">
              <a:rPr lang="en-GB" smtClean="0"/>
              <a:t>01/03/2012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32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51BFB-F0B4-4CF9-A6EE-947E7482EE85}" type="datetime1">
              <a:rPr lang="en-GB" smtClean="0"/>
              <a:t>01/03/2012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614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E1A78-6207-4E08-8AC7-391EE70CA8A8}" type="datetime1">
              <a:rPr lang="en-GB" smtClean="0"/>
              <a:t>01/03/2012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46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7205-B16B-47B6-95DB-049800B578BD}" type="datetime1">
              <a:rPr lang="en-GB" smtClean="0"/>
              <a:t>01/03/2012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784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092E-6018-4E21-AD8A-9FA57750DD75}" type="datetime1">
              <a:rPr lang="en-GB" smtClean="0"/>
              <a:t>01/03/2012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684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D6554-70F5-47BB-9E29-E7EA88C5D200}" type="datetime1">
              <a:rPr lang="en-GB" smtClean="0"/>
              <a:t>01/03/2012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38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A060C-106B-43B3-AB2C-A1CC1C544CE6}" type="datetime1">
              <a:rPr lang="en-GB" smtClean="0"/>
              <a:t>01/03/2012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312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CED6-A353-46ED-8322-1533AA46170E}" type="datetime1">
              <a:rPr lang="en-GB" smtClean="0"/>
              <a:t>01/03/2012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C90EF-AEEA-44DB-A122-B17B09565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55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ocial_constructivis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earchengineland.com/twitter-does-19-billion-searches-per-month-3998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pleeker/3737583649/sizes/l/in/photostrea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opus.bath.ac.uk/15260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cs.cmu.edu/article.php?a=2930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cmu.edu/~pandre/pubs/whogivesatweet-cscw2012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eb.archive.org/web/19970218190613/http:/www.bl.uk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ukwebfocus.wordpress.com/2009/05/27/the-social-web-and-the-belbin-model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lanyrd.com/guides/library-conferences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timoreilly/44349798/sizes/z/in/photostrea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1411" y="2238535"/>
            <a:ext cx="3744912" cy="1808336"/>
          </a:xfrm>
        </p:spPr>
        <p:txBody>
          <a:bodyPr lIns="92075" tIns="46038" rIns="92075" bIns="46038">
            <a:normAutofit/>
          </a:bodyPr>
          <a:lstStyle/>
          <a:p>
            <a:pPr algn="l" eaLnBrk="1" hangingPunct="1">
              <a:tabLst>
                <a:tab pos="4108450" algn="l"/>
              </a:tabLst>
            </a:pPr>
            <a:r>
              <a:rPr lang="en-GB" sz="2200" dirty="0" smtClean="0">
                <a:solidFill>
                  <a:schemeClr val="tx1"/>
                </a:solidFill>
              </a:rPr>
              <a:t>Brian Kelly</a:t>
            </a:r>
          </a:p>
          <a:p>
            <a:pPr algn="l" eaLnBrk="1" hangingPunct="1">
              <a:tabLst>
                <a:tab pos="4108450" algn="l"/>
              </a:tabLst>
            </a:pPr>
            <a:r>
              <a:rPr lang="en-GB" sz="2200" dirty="0" smtClean="0">
                <a:solidFill>
                  <a:schemeClr val="tx1"/>
                </a:solidFill>
              </a:rPr>
              <a:t>UKOLN</a:t>
            </a:r>
          </a:p>
          <a:p>
            <a:pPr algn="l" eaLnBrk="1" hangingPunct="1">
              <a:tabLst>
                <a:tab pos="4108450" algn="l"/>
              </a:tabLst>
            </a:pPr>
            <a:r>
              <a:rPr lang="en-GB" sz="2200" dirty="0" smtClean="0">
                <a:solidFill>
                  <a:schemeClr val="tx1"/>
                </a:solidFill>
              </a:rPr>
              <a:t>University of Bath</a:t>
            </a:r>
          </a:p>
          <a:p>
            <a:pPr algn="l" eaLnBrk="1" hangingPunct="1">
              <a:tabLst>
                <a:tab pos="4108450" algn="l"/>
              </a:tabLst>
            </a:pPr>
            <a:r>
              <a:rPr lang="en-GB" sz="2200" dirty="0" smtClean="0">
                <a:solidFill>
                  <a:schemeClr val="tx1"/>
                </a:solidFill>
              </a:rPr>
              <a:t>Bath, UK</a:t>
            </a:r>
          </a:p>
        </p:txBody>
      </p:sp>
      <p:sp>
        <p:nvSpPr>
          <p:cNvPr id="2063" name="Text Box 34"/>
          <p:cNvSpPr txBox="1">
            <a:spLocks noChangeArrowheads="1"/>
          </p:cNvSpPr>
          <p:nvPr/>
        </p:nvSpPr>
        <p:spPr bwMode="auto">
          <a:xfrm>
            <a:off x="422523" y="4292934"/>
            <a:ext cx="7569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5651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5651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5651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5651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5651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51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51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51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51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800" b="1" dirty="0"/>
              <a:t>Blog:	</a:t>
            </a:r>
          </a:p>
          <a:p>
            <a:pPr eaLnBrk="1" hangingPunct="1"/>
            <a:r>
              <a:rPr lang="en-GB" sz="1800" dirty="0"/>
              <a:t>http://ukwebfocus.wordpress.com/ </a:t>
            </a:r>
            <a:endParaRPr lang="en-GB" sz="1800" dirty="0" smtClean="0"/>
          </a:p>
          <a:p>
            <a:pPr eaLnBrk="1" hangingPunct="1"/>
            <a:r>
              <a:rPr lang="en-GB" sz="1800" dirty="0"/>
              <a:t>	</a:t>
            </a:r>
          </a:p>
          <a:p>
            <a:pPr eaLnBrk="1" hangingPunct="1"/>
            <a:r>
              <a:rPr lang="en-GB" sz="1800" b="1" dirty="0"/>
              <a:t>Twitter: </a:t>
            </a:r>
            <a:endParaRPr lang="en-GB" sz="1800" b="1" dirty="0" smtClean="0"/>
          </a:p>
          <a:p>
            <a:pPr eaLnBrk="1" hangingPunct="1"/>
            <a:r>
              <a:rPr lang="en-GB" sz="1800" dirty="0" smtClean="0"/>
              <a:t>@briankelly:</a:t>
            </a:r>
            <a:r>
              <a:rPr lang="en-GB" sz="1800" b="1" dirty="0" smtClean="0"/>
              <a:t> </a:t>
            </a:r>
            <a:r>
              <a:rPr lang="en-GB" sz="1800" dirty="0" smtClean="0"/>
              <a:t>personal and professional use</a:t>
            </a:r>
            <a:endParaRPr lang="en-GB" sz="1800" dirty="0"/>
          </a:p>
        </p:txBody>
      </p:sp>
      <p:pic>
        <p:nvPicPr>
          <p:cNvPr id="4098" name="Picture 2" descr="http://lucy.bath.ac.uk/ss/preview/shutterstock_595020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20688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681371"/>
            <a:ext cx="7900987" cy="1413148"/>
          </a:xfrm>
        </p:spPr>
        <p:txBody>
          <a:bodyPr lIns="92075" tIns="46038" rIns="92075" bIns="46038">
            <a:normAutofit/>
          </a:bodyPr>
          <a:lstStyle/>
          <a:p>
            <a:pPr algn="l"/>
            <a:r>
              <a:rPr lang="en-GB" sz="5400" dirty="0" smtClean="0"/>
              <a:t>Social Web and Libraries</a:t>
            </a:r>
            <a:endParaRPr lang="en-GB" sz="1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490" y="2319875"/>
            <a:ext cx="2435248" cy="2620815"/>
          </a:xfrm>
          <a:prstGeom prst="rect">
            <a:avLst/>
          </a:prstGeom>
        </p:spPr>
      </p:pic>
      <p:sp>
        <p:nvSpPr>
          <p:cNvPr id="8" name="Slide Number Placeholder 1"/>
          <p:cNvSpPr txBox="1">
            <a:spLocks/>
          </p:cNvSpPr>
          <p:nvPr/>
        </p:nvSpPr>
        <p:spPr>
          <a:xfrm>
            <a:off x="8773616" y="6309320"/>
            <a:ext cx="370384" cy="340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DEC90EF-AEEA-44DB-A122-B17B095658A5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13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Citizendium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10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95158"/>
            <a:ext cx="8983329" cy="437258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211960" y="4653136"/>
            <a:ext cx="2304256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5292080" y="4888542"/>
            <a:ext cx="2664296" cy="35563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187624" y="6237312"/>
            <a:ext cx="506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If you don’t trust your users they may fail to engage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459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Problem With ‘Social’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263947"/>
            <a:ext cx="4235690" cy="23668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 smtClean="0"/>
              <a:t>Does ‘Social’ mean:</a:t>
            </a:r>
          </a:p>
          <a:p>
            <a:pPr marL="533400" lvl="1" indent="-261938"/>
            <a:r>
              <a:rPr lang="en-GB" sz="2400" dirty="0" smtClean="0"/>
              <a:t>Trivial</a:t>
            </a:r>
          </a:p>
          <a:p>
            <a:pPr marL="533400" lvl="1" indent="-261938"/>
            <a:r>
              <a:rPr lang="en-GB" sz="2400" dirty="0" smtClean="0"/>
              <a:t>Personal</a:t>
            </a:r>
          </a:p>
          <a:p>
            <a:pPr marL="533400" lvl="1" indent="-261938"/>
            <a:r>
              <a:rPr lang="en-GB" sz="2400" dirty="0" smtClean="0"/>
              <a:t>Unrelated to professional or scholarly activities</a:t>
            </a: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29E65-ED4C-4D42-90ED-BF122DFC4F65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8" name="Picture 2" descr="http://farm3.static.flickr.com/2169/2080736454_8f96b9a3a3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78066"/>
            <a:ext cx="3384376" cy="253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shutterstock.com/pic.mhtml?id=522329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42" y="4166776"/>
            <a:ext cx="3673725" cy="24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932041" y="4372161"/>
            <a:ext cx="3180255" cy="203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888E2"/>
              </a:buClr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888E2"/>
              </a:buClr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888E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888E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888E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888E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888E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888E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888E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400" dirty="0" smtClean="0"/>
              <a:t>Or:</a:t>
            </a:r>
          </a:p>
          <a:p>
            <a:pPr marL="533400" lvl="1" indent="-261938"/>
            <a:r>
              <a:rPr lang="en-GB" sz="2400" dirty="0" smtClean="0"/>
              <a:t>Collaborative</a:t>
            </a:r>
          </a:p>
          <a:p>
            <a:pPr marL="533400" lvl="1" indent="-261938"/>
            <a:r>
              <a:rPr lang="en-GB" sz="2400" dirty="0" smtClean="0"/>
              <a:t>Collective</a:t>
            </a:r>
          </a:p>
          <a:p>
            <a:pPr marL="533400" lvl="1" indent="-261938"/>
            <a:r>
              <a:rPr lang="en-GB" sz="2400" dirty="0" smtClean="0"/>
              <a:t>Team working</a:t>
            </a:r>
            <a:endParaRPr lang="en-GB" sz="2400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3616" y="6309320"/>
            <a:ext cx="370384" cy="340147"/>
          </a:xfrm>
        </p:spPr>
        <p:txBody>
          <a:bodyPr/>
          <a:lstStyle/>
          <a:p>
            <a:fld id="{EDEC90EF-AEEA-44DB-A122-B17B095658A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41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Redefining ‘Social’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435280" cy="4176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Social media / Social web / Social networks:</a:t>
            </a:r>
          </a:p>
          <a:p>
            <a:pPr lvl="1"/>
            <a:r>
              <a:rPr lang="en-GB" dirty="0" smtClean="0"/>
              <a:t>Collaborative technologies</a:t>
            </a:r>
          </a:p>
          <a:p>
            <a:pPr lvl="1"/>
            <a:r>
              <a:rPr lang="en-GB" dirty="0" smtClean="0"/>
              <a:t>Interactive technologies</a:t>
            </a:r>
          </a:p>
          <a:p>
            <a:pPr lvl="1"/>
            <a:r>
              <a:rPr lang="en-GB" dirty="0" smtClean="0"/>
              <a:t>Culture of openness and sharing</a:t>
            </a:r>
          </a:p>
          <a:p>
            <a:pPr marL="0" indent="0">
              <a:buNone/>
            </a:pPr>
            <a:r>
              <a:rPr lang="en-GB" dirty="0" smtClean="0"/>
              <a:t>which support:</a:t>
            </a:r>
          </a:p>
          <a:p>
            <a:pPr lvl="1"/>
            <a:r>
              <a:rPr lang="en-GB" dirty="0"/>
              <a:t>Social constructivism </a:t>
            </a:r>
            <a:r>
              <a:rPr lang="en-GB" dirty="0" smtClean="0"/>
              <a:t>/ social constructionism theories of knowledge: “</a:t>
            </a:r>
            <a:r>
              <a:rPr lang="en-GB" i="1" dirty="0"/>
              <a:t>individual's learning that takes place because of their interactions in a group</a:t>
            </a:r>
            <a:r>
              <a:rPr lang="en-GB" dirty="0" smtClean="0"/>
              <a:t>”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29E65-ED4C-4D42-90ED-BF122DFC4F65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5" name="AutoShape 29">
            <a:hlinkClick r:id="rId3"/>
          </p:cNvPr>
          <p:cNvSpPr>
            <a:spLocks noChangeArrowheads="1"/>
          </p:cNvSpPr>
          <p:nvPr/>
        </p:nvSpPr>
        <p:spPr bwMode="auto">
          <a:xfrm>
            <a:off x="8223532" y="5516383"/>
            <a:ext cx="296862" cy="227013"/>
          </a:xfrm>
          <a:prstGeom prst="rightArrow">
            <a:avLst>
              <a:gd name="adj1" fmla="val 50000"/>
              <a:gd name="adj2" fmla="val 37015"/>
            </a:avLst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01109" y="5445224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Wikipedia</a:t>
            </a:r>
            <a:endParaRPr lang="en-GB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3616" y="6309320"/>
            <a:ext cx="370384" cy="340147"/>
          </a:xfrm>
        </p:spPr>
        <p:txBody>
          <a:bodyPr/>
          <a:lstStyle/>
          <a:p>
            <a:fld id="{EDEC90EF-AEEA-44DB-A122-B17B095658A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00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959" y="1600200"/>
            <a:ext cx="2225537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Twitter is valuable </a:t>
            </a:r>
            <a:r>
              <a:rPr lang="en-GB" b="1" dirty="0" smtClean="0"/>
              <a:t>because of</a:t>
            </a:r>
            <a:r>
              <a:rPr lang="en-GB" dirty="0" smtClean="0"/>
              <a:t>, not despite  the scale of use.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13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2338"/>
            <a:ext cx="6487431" cy="634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0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9237" y="1600200"/>
            <a:ext cx="2274763" cy="27649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Twitter statistics show the importance of searching – an area in which librarians have expertise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14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9522"/>
            <a:ext cx="6401694" cy="604922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2421043">
            <a:off x="6430135" y="1189831"/>
            <a:ext cx="878204" cy="36004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076055" y="5517232"/>
            <a:ext cx="3384377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/>
              <a:t>As Important As Google?</a:t>
            </a:r>
          </a:p>
          <a:p>
            <a:r>
              <a:rPr lang="en-GB" dirty="0" smtClean="0"/>
              <a:t>In 2010: ‘</a:t>
            </a:r>
            <a:r>
              <a:rPr lang="en-GB" i="1" dirty="0" smtClean="0"/>
              <a:t>Twitter [Did] </a:t>
            </a:r>
            <a:r>
              <a:rPr lang="en-GB" i="1" dirty="0"/>
              <a:t>19 Billion Searches Per </a:t>
            </a:r>
            <a:r>
              <a:rPr lang="en-GB" i="1" dirty="0" smtClean="0"/>
              <a:t>Month [600M/day], </a:t>
            </a:r>
            <a:r>
              <a:rPr lang="en-GB" i="1" dirty="0"/>
              <a:t>Beating Yahoo &amp; </a:t>
            </a:r>
            <a:r>
              <a:rPr lang="en-GB" i="1" dirty="0" smtClean="0"/>
              <a:t>Bing</a:t>
            </a:r>
            <a:r>
              <a:rPr lang="en-GB" dirty="0" smtClean="0"/>
              <a:t>’</a:t>
            </a:r>
            <a:endParaRPr lang="en-GB" dirty="0"/>
          </a:p>
        </p:txBody>
      </p:sp>
      <p:sp>
        <p:nvSpPr>
          <p:cNvPr id="9" name="AutoShape 29">
            <a:hlinkClick r:id="rId4"/>
          </p:cNvPr>
          <p:cNvSpPr>
            <a:spLocks noChangeArrowheads="1"/>
          </p:cNvSpPr>
          <p:nvPr/>
        </p:nvSpPr>
        <p:spPr bwMode="auto">
          <a:xfrm>
            <a:off x="7956376" y="5618161"/>
            <a:ext cx="296862" cy="227013"/>
          </a:xfrm>
          <a:prstGeom prst="rightArrow">
            <a:avLst>
              <a:gd name="adj1" fmla="val 50000"/>
              <a:gd name="adj2" fmla="val 37015"/>
            </a:avLst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3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Use of Social Web in </a:t>
            </a:r>
            <a:r>
              <a:rPr lang="en-GB" dirty="0" smtClean="0"/>
              <a:t>Libraries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15</a:t>
            </a:fld>
            <a:endParaRPr lang="en-GB"/>
          </a:p>
        </p:txBody>
      </p:sp>
      <p:pic>
        <p:nvPicPr>
          <p:cNvPr id="3076" name="Picture 4" descr="http://farm3.staticflickr.com/2509/3737583649_03bbbfcb85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9">
            <a:hlinkClick r:id="rId4"/>
          </p:cNvPr>
          <p:cNvSpPr>
            <a:spLocks noChangeArrowheads="1"/>
          </p:cNvSpPr>
          <p:nvPr/>
        </p:nvSpPr>
        <p:spPr bwMode="auto">
          <a:xfrm>
            <a:off x="8604448" y="6455777"/>
            <a:ext cx="296862" cy="227013"/>
          </a:xfrm>
          <a:prstGeom prst="rightArrow">
            <a:avLst>
              <a:gd name="adj1" fmla="val 50000"/>
              <a:gd name="adj2" fmla="val 37015"/>
            </a:avLst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49282"/>
            <a:ext cx="3960709" cy="104097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 smtClean="0"/>
              <a:t>Use of Social Web in Libraries or for Libraries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441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3322712" cy="56886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Paper </a:t>
            </a:r>
            <a:r>
              <a:rPr lang="en-GB" dirty="0"/>
              <a:t>on “</a:t>
            </a:r>
            <a:r>
              <a:rPr lang="en-GB" i="1" dirty="0"/>
              <a:t>Library 2.0: Balancing </a:t>
            </a:r>
            <a:r>
              <a:rPr lang="en-GB" i="1" dirty="0" smtClean="0"/>
              <a:t>the </a:t>
            </a:r>
            <a:r>
              <a:rPr lang="en-GB" i="1" dirty="0"/>
              <a:t>Risks </a:t>
            </a:r>
            <a:r>
              <a:rPr lang="en-GB" i="1" dirty="0" smtClean="0"/>
              <a:t>and Benefits to </a:t>
            </a:r>
            <a:r>
              <a:rPr lang="en-GB" i="1" dirty="0"/>
              <a:t>Maximise </a:t>
            </a:r>
            <a:r>
              <a:rPr lang="en-GB" i="1" dirty="0" smtClean="0"/>
              <a:t>the </a:t>
            </a:r>
            <a:r>
              <a:rPr lang="en-GB" i="1" dirty="0"/>
              <a:t>Dividends</a:t>
            </a:r>
            <a:r>
              <a:rPr lang="en-GB" dirty="0"/>
              <a:t>” </a:t>
            </a:r>
            <a:r>
              <a:rPr lang="en-GB" dirty="0" smtClean="0"/>
              <a:t>published in Program, 2009 highlighted early example of use of social web by some library 2.0 pioneers, including National Library of Wales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16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0"/>
            <a:ext cx="5534527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AutoShape 29">
            <a:hlinkClick r:id="rId4"/>
          </p:cNvPr>
          <p:cNvSpPr>
            <a:spLocks noChangeArrowheads="1"/>
          </p:cNvSpPr>
          <p:nvPr/>
        </p:nvSpPr>
        <p:spPr bwMode="auto">
          <a:xfrm>
            <a:off x="8847138" y="548680"/>
            <a:ext cx="296862" cy="227013"/>
          </a:xfrm>
          <a:prstGeom prst="rightArrow">
            <a:avLst>
              <a:gd name="adj1" fmla="val 50000"/>
              <a:gd name="adj2" fmla="val 37015"/>
            </a:avLst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73624" y="0"/>
            <a:ext cx="2740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http://opus.bath.ac.uk/15260/</a:t>
            </a:r>
          </a:p>
        </p:txBody>
      </p:sp>
    </p:spTree>
    <p:extLst>
      <p:ext uri="{BB962C8B-B14F-4D97-AF65-F5344CB8AC3E}">
        <p14:creationId xmlns:p14="http://schemas.microsoft.com/office/powerpoint/2010/main" val="247315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National Library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National Library of Wales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17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61" y="-19532"/>
            <a:ext cx="8701939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868144" y="-19532"/>
            <a:ext cx="1800200" cy="32011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7218294" y="1340768"/>
            <a:ext cx="738082" cy="32011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04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NLW Facebook Page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6635080" cy="4349080"/>
          </a:xfrm>
        </p:spPr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Natiopnal</a:t>
            </a:r>
            <a:r>
              <a:rPr lang="en-GB" dirty="0" smtClean="0"/>
              <a:t> Library of Wales has a presence on </a:t>
            </a:r>
            <a:r>
              <a:rPr lang="en-GB" dirty="0" err="1" smtClean="0"/>
              <a:t>Facebookxxx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18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3"/>
            <a:ext cx="6811326" cy="551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8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NLW Twitter Feed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The National Library of Wales has a </a:t>
            </a:r>
            <a:r>
              <a:rPr lang="en-GB" dirty="0"/>
              <a:t>T</a:t>
            </a:r>
            <a:r>
              <a:rPr lang="en-GB" dirty="0" smtClean="0"/>
              <a:t>witter account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19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67" y="90021"/>
            <a:ext cx="7983065" cy="667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9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smtClean="0"/>
              <a:t>About Me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196975"/>
            <a:ext cx="8676456" cy="566102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GB" b="1" dirty="0" smtClean="0"/>
              <a:t>Brian Kelly:</a:t>
            </a:r>
          </a:p>
          <a:p>
            <a:pPr lvl="1" eaLnBrk="1" hangingPunct="1"/>
            <a:r>
              <a:rPr lang="en-GB" sz="2400" dirty="0" smtClean="0"/>
              <a:t>UK Web Focus: national advisor to UK HE and FE sector</a:t>
            </a:r>
          </a:p>
          <a:p>
            <a:pPr lvl="1" eaLnBrk="1" hangingPunct="1"/>
            <a:r>
              <a:rPr lang="en-GB" sz="2400" dirty="0" smtClean="0"/>
              <a:t>Long-standing Web evangelist </a:t>
            </a:r>
          </a:p>
          <a:p>
            <a:pPr lvl="1"/>
            <a:r>
              <a:rPr lang="en-GB" sz="2400" dirty="0"/>
              <a:t>Prolific speaker (~380 talks from 1997-2011)</a:t>
            </a:r>
          </a:p>
          <a:p>
            <a:pPr lvl="1"/>
            <a:r>
              <a:rPr lang="en-GB" sz="2400" dirty="0" smtClean="0"/>
              <a:t>User </a:t>
            </a:r>
            <a:r>
              <a:rPr lang="en-GB" sz="2400" dirty="0"/>
              <a:t>of social media to support professional activities</a:t>
            </a:r>
          </a:p>
          <a:p>
            <a:pPr lvl="1" eaLnBrk="1" hangingPunct="1"/>
            <a:r>
              <a:rPr lang="en-GB" sz="2400" dirty="0" smtClean="0"/>
              <a:t>Prolific blogger (1,000+ posts since Nov 2006)</a:t>
            </a:r>
          </a:p>
          <a:p>
            <a:pPr lvl="1"/>
            <a:r>
              <a:rPr lang="en-GB" sz="2400" dirty="0" smtClean="0"/>
              <a:t>Based </a:t>
            </a:r>
            <a:r>
              <a:rPr lang="en-GB" sz="2400" dirty="0"/>
              <a:t>at Innovation Support Centre at UKOLN, 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University </a:t>
            </a:r>
            <a:r>
              <a:rPr lang="en-GB" sz="2400" dirty="0"/>
              <a:t>of </a:t>
            </a:r>
            <a:r>
              <a:rPr lang="en-GB" sz="2400" dirty="0" smtClean="0"/>
              <a:t>Bath</a:t>
            </a:r>
          </a:p>
          <a:p>
            <a:pPr marL="57150" indent="0">
              <a:buNone/>
            </a:pPr>
            <a:r>
              <a:rPr lang="en-GB" b="1" dirty="0" smtClean="0"/>
              <a:t>UKOLN Innovation Support Centre (ISC):</a:t>
            </a:r>
          </a:p>
          <a:p>
            <a:pPr lvl="1"/>
            <a:r>
              <a:rPr lang="en-GB" sz="2400" dirty="0"/>
              <a:t>Funded by JISC (Joint Information Systems Committee)</a:t>
            </a:r>
          </a:p>
          <a:p>
            <a:pPr lvl="1" eaLnBrk="1" hangingPunct="1"/>
            <a:r>
              <a:rPr lang="en-GB" sz="2400" dirty="0" smtClean="0"/>
              <a:t>Supporting innovation across higher &amp; further education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457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NLW Blog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211144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The National Library of Wales web sites hosts a blog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20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61" y="0"/>
            <a:ext cx="7982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4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Academic Library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Imperial College uses blogs to provide information to faculties within the college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21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74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2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Academic Library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Imperial College blog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22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68" y="0"/>
            <a:ext cx="8912832" cy="68580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1763688" y="3861048"/>
            <a:ext cx="3744416" cy="7200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81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Voices for the Library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The Social Web can be particularly effective if contributors have a passion for their activities</a:t>
            </a:r>
          </a:p>
          <a:p>
            <a:pPr marL="0" indent="0">
              <a:buNone/>
            </a:pPr>
            <a:r>
              <a:rPr lang="en-GB" dirty="0" smtClean="0"/>
              <a:t>This can be seen from the Voices for the Library Campaign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23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16"/>
            <a:ext cx="9144000" cy="665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5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Voice for the Library: Twitter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 smtClean="0"/>
              <a:t>UKPling</a:t>
            </a:r>
            <a:r>
              <a:rPr lang="en-GB" dirty="0" smtClean="0"/>
              <a:t> Twitter account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24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234"/>
            <a:ext cx="9144000" cy="545828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036496" y="0"/>
            <a:ext cx="116632" cy="11663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28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29E65-ED4C-4D42-90ED-BF122DFC4F65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pic>
        <p:nvPicPr>
          <p:cNvPr id="4098" name="Picture 2" descr="http://www.shutterstock.com/pic.mhtml?id=671939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01" y="0"/>
            <a:ext cx="8291742" cy="695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88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Technologies: Blogs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4168" y="1090861"/>
            <a:ext cx="305983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/>
              <a:t>Reading blogs helps you to keep up-to-date with developments in a rapidly changing world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26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3600400" cy="5400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638003"/>
            <a:ext cx="3456384" cy="51845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6650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Technologies: Blogs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6136" y="2060848"/>
            <a:ext cx="3024336" cy="4644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/>
              <a:t>Blog posts can be read by RSS readers and personalised newspaper apps</a:t>
            </a:r>
          </a:p>
          <a:p>
            <a:pPr marL="0" indent="0">
              <a:buNone/>
            </a:pPr>
            <a:r>
              <a:rPr lang="en-GB" sz="2800" dirty="0" smtClean="0"/>
              <a:t>They are easily read on smart phones and tablet computers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27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3048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692" y="2132856"/>
            <a:ext cx="304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1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Key Technologies: Blogs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28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50" y="3264994"/>
            <a:ext cx="6022340" cy="360040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412777"/>
            <a:ext cx="8507288" cy="15121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 smtClean="0"/>
              <a:t>Why provide a blog?</a:t>
            </a:r>
          </a:p>
          <a:p>
            <a:pPr lvl="1"/>
            <a:r>
              <a:rPr lang="en-GB" dirty="0" smtClean="0"/>
              <a:t>Writing a blog post can be easy: a typical interface looks like a word processor</a:t>
            </a:r>
          </a:p>
        </p:txBody>
      </p:sp>
    </p:spTree>
    <p:extLst>
      <p:ext uri="{BB962C8B-B14F-4D97-AF65-F5344CB8AC3E}">
        <p14:creationId xmlns:p14="http://schemas.microsoft.com/office/powerpoint/2010/main" val="184492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Technologies: Blogs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363272" cy="4713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/>
              <a:t>Why provide a blog?</a:t>
            </a:r>
          </a:p>
          <a:p>
            <a:pPr lvl="1"/>
            <a:r>
              <a:rPr lang="en-GB" dirty="0" smtClean="0"/>
              <a:t>If you don’t have a blog platform within the organisation (e.g. there are technical or policy barriers) you can use a blog service in the cloud (e.g. Wordpress.com or Blogspot.com)</a:t>
            </a:r>
          </a:p>
          <a:p>
            <a:pPr lvl="1"/>
            <a:r>
              <a:rPr lang="en-GB" dirty="0" smtClean="0"/>
              <a:t>Blogs provide comment facilities as standard </a:t>
            </a:r>
          </a:p>
          <a:p>
            <a:pPr lvl="1"/>
            <a:r>
              <a:rPr lang="en-GB" dirty="0" smtClean="0"/>
              <a:t>Blogs are often easy to read on mobile devices</a:t>
            </a:r>
          </a:p>
          <a:p>
            <a:pPr marL="57150" indent="0">
              <a:buNone/>
            </a:pPr>
            <a:r>
              <a:rPr lang="en-GB" dirty="0" smtClean="0"/>
              <a:t>The question should be:</a:t>
            </a:r>
          </a:p>
          <a:p>
            <a:pPr lvl="1"/>
            <a:r>
              <a:rPr lang="en-GB" dirty="0" smtClean="0"/>
              <a:t>Why not provide a blog?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29</a:t>
            </a:fld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9036496" y="0"/>
            <a:ext cx="116632" cy="11663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55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r>
              <a:rPr lang="en-GB" dirty="0" smtClean="0"/>
              <a:t>Background:</a:t>
            </a:r>
          </a:p>
          <a:p>
            <a:pPr lvl="1"/>
            <a:r>
              <a:rPr lang="en-GB" dirty="0" smtClean="0"/>
              <a:t>Web (1.0), Web 2.0 and the Social Web</a:t>
            </a:r>
          </a:p>
          <a:p>
            <a:r>
              <a:rPr lang="en-GB" dirty="0" smtClean="0"/>
              <a:t>The Library Context</a:t>
            </a:r>
          </a:p>
          <a:p>
            <a:r>
              <a:rPr lang="en-GB" dirty="0" smtClean="0"/>
              <a:t>Use of the Social Web in Libraries </a:t>
            </a:r>
          </a:p>
          <a:p>
            <a:r>
              <a:rPr lang="en-GB" dirty="0" smtClean="0"/>
              <a:t>The Key Technologies</a:t>
            </a:r>
          </a:p>
          <a:p>
            <a:r>
              <a:rPr lang="en-GB" dirty="0" smtClean="0"/>
              <a:t>Beyond the Technologies</a:t>
            </a:r>
          </a:p>
          <a:p>
            <a:r>
              <a:rPr lang="en-GB" dirty="0" smtClean="0"/>
              <a:t>Looking to the Future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3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148064" y="188640"/>
            <a:ext cx="3744415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How the </a:t>
            </a:r>
            <a:r>
              <a:rPr lang="en-GB" dirty="0"/>
              <a:t>Social Web </a:t>
            </a:r>
            <a:r>
              <a:rPr lang="en-GB" dirty="0" smtClean="0"/>
              <a:t>is being used for creating content, understanding content,  enhancing access to content and supporting librarians in their role in facilitating access to content.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194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29E65-ED4C-4D42-90ED-BF122DFC4F65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pic>
        <p:nvPicPr>
          <p:cNvPr id="1026" name="Picture 2" descr="http://www.shutterstock.com/pic.mhtml?id=819987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" y="0"/>
            <a:ext cx="8999223" cy="595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087" y="5954486"/>
            <a:ext cx="5374741" cy="861153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GB" sz="2400" dirty="0" smtClean="0"/>
              <a:t>There are many social media services but we can’t ignore Twitter!</a:t>
            </a:r>
          </a:p>
          <a:p>
            <a:endParaRPr lang="en-GB" sz="2400" dirty="0"/>
          </a:p>
        </p:txBody>
      </p:sp>
      <p:pic>
        <p:nvPicPr>
          <p:cNvPr id="1028" name="Picture 4" descr="http://www.shutterstock.com/pic.mhtml?id=816564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828" y="4419600"/>
            <a:ext cx="353739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3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Twitter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096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29E65-ED4C-4D42-90ED-BF122DFC4F65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6257" y="548680"/>
            <a:ext cx="2267743" cy="6198766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400" dirty="0" smtClean="0"/>
              <a:t>A dedicated Twitter client can provide rich filtering.</a:t>
            </a:r>
          </a:p>
          <a:p>
            <a:pPr marL="0" indent="0">
              <a:buNone/>
            </a:pPr>
            <a:r>
              <a:rPr lang="en-GB" sz="2400" dirty="0" smtClean="0"/>
              <a:t>Twitter makes sharing links easy.</a:t>
            </a:r>
          </a:p>
          <a:p>
            <a:pPr marL="0" indent="0">
              <a:buNone/>
            </a:pPr>
            <a:r>
              <a:rPr lang="en-GB" sz="2400" dirty="0" smtClean="0"/>
              <a:t>Tweeting at events is a form of collaborative note-taking.</a:t>
            </a:r>
          </a:p>
          <a:p>
            <a:pPr marL="0" indent="0">
              <a:buNone/>
            </a:pPr>
            <a:r>
              <a:rPr lang="en-GB" sz="2400" dirty="0" smtClean="0"/>
              <a:t>Twitter encourages brevity and focus: how have people got the time to read and write long emails? </a:t>
            </a:r>
            <a:r>
              <a:rPr lang="en-GB" sz="2400" dirty="0" smtClean="0">
                <a:sym typeface="Wingdings" pitchFamily="2" charset="2"/>
              </a:rPr>
              <a:t> 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7447"/>
            <a:ext cx="7571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The </a:t>
            </a:r>
            <a:r>
              <a:rPr lang="en-GB" sz="3200" dirty="0" err="1" smtClean="0"/>
              <a:t>Tweetdeck</a:t>
            </a:r>
            <a:r>
              <a:rPr lang="en-GB" sz="3200" dirty="0" smtClean="0"/>
              <a:t> Client (PCs, Mac for mobiles)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96940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Rapid Support from Peers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Rapid support from one’s professional learning network (PLN)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52" y="2156954"/>
            <a:ext cx="4848902" cy="34675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524558" y="2605500"/>
            <a:ext cx="6543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3:58pm</a:t>
            </a:r>
            <a:endParaRPr lang="en-GB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4524558" y="3308233"/>
            <a:ext cx="6543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4:17pm</a:t>
            </a:r>
            <a:endParaRPr lang="en-GB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4524558" y="4087167"/>
            <a:ext cx="6543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4:23pm</a:t>
            </a:r>
            <a:endParaRPr lang="en-GB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4524558" y="4984634"/>
            <a:ext cx="6543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4:27pm</a:t>
            </a:r>
            <a:endParaRPr lang="en-GB" sz="11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5679087" y="2132047"/>
            <a:ext cx="3122154" cy="4683231"/>
            <a:chOff x="5679087" y="2132047"/>
            <a:chExt cx="3122154" cy="468323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9087" y="2132047"/>
              <a:ext cx="3122154" cy="468323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144199" y="4723024"/>
              <a:ext cx="6543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 smtClean="0"/>
                <a:t>4:30pm</a:t>
              </a:r>
              <a:endParaRPr lang="en-GB" sz="1100" dirty="0"/>
            </a:p>
          </p:txBody>
        </p:sp>
      </p:grp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3616" y="6309320"/>
            <a:ext cx="370384" cy="340147"/>
          </a:xfrm>
        </p:spPr>
        <p:txBody>
          <a:bodyPr/>
          <a:lstStyle/>
          <a:p>
            <a:fld id="{EDEC90EF-AEEA-44DB-A122-B17B095658A5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025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Getting Smartr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4474840" cy="478539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800" dirty="0" smtClean="0"/>
              <a:t>One approach to  filtering is to use tools such as Smartr  to provide access to the </a:t>
            </a:r>
            <a:r>
              <a:rPr lang="en-GB" sz="2800" b="1" dirty="0" smtClean="0"/>
              <a:t>content</a:t>
            </a:r>
            <a:r>
              <a:rPr lang="en-GB" sz="2800" dirty="0" smtClean="0"/>
              <a:t> of links posted on Twitter</a:t>
            </a:r>
          </a:p>
          <a:p>
            <a:pPr marL="0" indent="0">
              <a:buNone/>
            </a:pPr>
            <a:r>
              <a:rPr lang="en-GB" sz="2800" dirty="0" smtClean="0"/>
              <a:t>Use Twitter </a:t>
            </a:r>
            <a:r>
              <a:rPr lang="en-GB" sz="2800" i="1" dirty="0" smtClean="0"/>
              <a:t>lists</a:t>
            </a:r>
            <a:r>
              <a:rPr lang="en-GB" sz="2800" dirty="0" smtClean="0"/>
              <a:t> to group the people you follow: I have a list of official JISC Services from which I receive quality links but prefer the serendipitous links from other groups of people I follow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33</a:t>
            </a:fld>
            <a:endParaRPr lang="en-GB"/>
          </a:p>
        </p:txBody>
      </p:sp>
      <p:pic>
        <p:nvPicPr>
          <p:cNvPr id="2050" name="Picture 2" descr="http://ukwebfocus.files.wordpress.com/2012/02/smartr-201202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08720"/>
            <a:ext cx="3887755" cy="583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64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shutterstock.com/pic.mhtml?id=705304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432" y="5221741"/>
            <a:ext cx="1524000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450" y="260350"/>
            <a:ext cx="7793264" cy="66833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Understanding Social Media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8264" y="936171"/>
            <a:ext cx="2195736" cy="1988773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GB" sz="2000" dirty="0" smtClean="0"/>
              <a:t>We need to understand how we use social media in order to identify successful patterns</a:t>
            </a:r>
            <a:endParaRPr lang="en-GB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5" y="1033666"/>
            <a:ext cx="6832939" cy="48748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27984" y="2492896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Many of my Twitter followers have between 100-500 followers</a:t>
            </a:r>
            <a:endParaRPr lang="en-GB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3616" y="6309320"/>
            <a:ext cx="370384" cy="340147"/>
          </a:xfrm>
        </p:spPr>
        <p:txBody>
          <a:bodyPr/>
          <a:lstStyle/>
          <a:p>
            <a:fld id="{EDEC90EF-AEEA-44DB-A122-B17B095658A5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05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lucy.bath.ac.uk/ss/preview/shutterstock_705304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432" y="5221741"/>
            <a:ext cx="1524000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450" y="260350"/>
            <a:ext cx="7793264" cy="66833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Understanding Social Media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55" y="1024454"/>
            <a:ext cx="7028134" cy="498815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8264" y="936171"/>
            <a:ext cx="2195736" cy="1988773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GB" sz="2000" dirty="0" smtClean="0"/>
              <a:t>We need to understand how we use social media in order to identify successful patterns</a:t>
            </a:r>
            <a:endParaRPr lang="en-GB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788024" y="2636912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Many of my Twitter followers tweet on a daily basis</a:t>
            </a:r>
            <a:endParaRPr lang="en-GB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3616" y="6309320"/>
            <a:ext cx="370384" cy="340147"/>
          </a:xfrm>
        </p:spPr>
        <p:txBody>
          <a:bodyPr/>
          <a:lstStyle/>
          <a:p>
            <a:fld id="{EDEC90EF-AEEA-44DB-A122-B17B095658A5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318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Mobile Environment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8877" y="2174232"/>
            <a:ext cx="5234704" cy="2963147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 smtClean="0"/>
              <a:t>Access to information on Mobile Devices is growing in importance</a:t>
            </a: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Personalised newspapers (Smartr, </a:t>
            </a:r>
            <a:r>
              <a:rPr lang="en-GB" sz="2400" dirty="0" err="1" smtClean="0"/>
              <a:t>Flipboard</a:t>
            </a:r>
            <a:r>
              <a:rPr lang="en-GB" sz="2400" dirty="0" smtClean="0"/>
              <a:t>, etc.) provide access to RSS feeds, tweets, etc. on mobile devices.</a:t>
            </a:r>
          </a:p>
          <a:p>
            <a:pPr marL="0" indent="0">
              <a:buNone/>
            </a:pPr>
            <a:r>
              <a:rPr lang="en-GB" sz="2400" dirty="0" smtClean="0"/>
              <a:t>This is a few of the links tweeted by members of my Twitter lists</a:t>
            </a:r>
            <a:endParaRPr lang="en-GB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41" y="1242033"/>
            <a:ext cx="3547431" cy="53211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64229"/>
            <a:ext cx="1705213" cy="1810003"/>
          </a:xfrm>
          <a:prstGeom prst="rect">
            <a:avLst/>
          </a:prstGeom>
        </p:spPr>
      </p:pic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3616" y="6309320"/>
            <a:ext cx="370384" cy="340147"/>
          </a:xfrm>
        </p:spPr>
        <p:txBody>
          <a:bodyPr/>
          <a:lstStyle/>
          <a:p>
            <a:fld id="{EDEC90EF-AEEA-44DB-A122-B17B095658A5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643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41" y="1269231"/>
            <a:ext cx="3604351" cy="54065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Mobile Environment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3928" y="2174232"/>
            <a:ext cx="5009652" cy="2963147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 smtClean="0"/>
              <a:t>Access to information on Mobile Devices is growing in importance</a:t>
            </a: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Personalised newspapers (Smartr, </a:t>
            </a:r>
            <a:r>
              <a:rPr lang="en-GB" sz="2400" dirty="0" err="1" smtClean="0"/>
              <a:t>Flipboard</a:t>
            </a:r>
            <a:r>
              <a:rPr lang="en-GB" sz="2400" dirty="0" smtClean="0"/>
              <a:t>, etc.) provide access to RSS feeds, tweets, etc. on mobile devices.</a:t>
            </a:r>
          </a:p>
          <a:p>
            <a:pPr marL="0" indent="0">
              <a:buNone/>
            </a:pPr>
            <a:r>
              <a:rPr lang="en-GB" sz="2400" dirty="0" smtClean="0"/>
              <a:t>This is a few of the links tweeted by members of my Twitter lists</a:t>
            </a: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64229"/>
            <a:ext cx="1705213" cy="18100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00222" y="6029427"/>
            <a:ext cx="503511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I now read useful and personalised content on the bus. Twitter provides a valuable productivity aid!</a:t>
            </a:r>
            <a:endParaRPr lang="en-GB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3616" y="6309320"/>
            <a:ext cx="370384" cy="340147"/>
          </a:xfrm>
        </p:spPr>
        <p:txBody>
          <a:bodyPr/>
          <a:lstStyle/>
          <a:p>
            <a:fld id="{EDEC90EF-AEEA-44DB-A122-B17B095658A5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960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Mobile Environment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3928" y="2174232"/>
            <a:ext cx="5009652" cy="2963147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 smtClean="0"/>
              <a:t>Access to information on Mobile Devices is growing in importance</a:t>
            </a: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Personalised newspapers (Smartr, </a:t>
            </a:r>
            <a:r>
              <a:rPr lang="en-GB" sz="2400" dirty="0" err="1" smtClean="0"/>
              <a:t>Flipboard</a:t>
            </a:r>
            <a:r>
              <a:rPr lang="en-GB" sz="2400" dirty="0" smtClean="0"/>
              <a:t>, etc.) provide access to RSS feeds, tweets, etc. on mobile devices.</a:t>
            </a:r>
          </a:p>
          <a:p>
            <a:pPr marL="0" indent="0">
              <a:buNone/>
            </a:pPr>
            <a:r>
              <a:rPr lang="en-GB" sz="2400" dirty="0" smtClean="0"/>
              <a:t>This is a few of the links tweeted by members of my Twitter lists</a:t>
            </a: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64229"/>
            <a:ext cx="1705213" cy="18100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00222" y="6029427"/>
            <a:ext cx="503511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I now read useful and personalised content on the bus. Twitter provides a valuable productivity aid!</a:t>
            </a:r>
            <a:endParaRPr lang="en-GB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3616" y="6309320"/>
            <a:ext cx="370384" cy="340147"/>
          </a:xfrm>
        </p:spPr>
        <p:txBody>
          <a:bodyPr/>
          <a:lstStyle/>
          <a:p>
            <a:fld id="{EDEC90EF-AEEA-44DB-A122-B17B095658A5}" type="slidenum">
              <a:rPr lang="en-GB" smtClean="0"/>
              <a:t>38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8" y="1310084"/>
            <a:ext cx="3577116" cy="536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 (1)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1" y="1196975"/>
            <a:ext cx="8550019" cy="5345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Concerns:</a:t>
            </a:r>
          </a:p>
          <a:p>
            <a:pPr lvl="1"/>
            <a:r>
              <a:rPr lang="en-GB" dirty="0" smtClean="0"/>
              <a:t>“</a:t>
            </a:r>
            <a:r>
              <a:rPr lang="en-GB" b="1" dirty="0" smtClean="0"/>
              <a:t>I wouldn’t know what to say</a:t>
            </a:r>
            <a:r>
              <a:rPr lang="en-GB" dirty="0" smtClean="0"/>
              <a:t>”</a:t>
            </a:r>
          </a:p>
          <a:p>
            <a:pPr marL="857250" lvl="2" indent="0">
              <a:buNone/>
            </a:pPr>
            <a:r>
              <a:rPr lang="en-GB" dirty="0" smtClean="0"/>
              <a:t>First tweet is the hardest </a:t>
            </a:r>
            <a:r>
              <a:rPr lang="en-GB" dirty="0" smtClean="0">
                <a:sym typeface="Wingdings" pitchFamily="2" charset="2"/>
              </a:rPr>
              <a:t>  </a:t>
            </a:r>
            <a:br>
              <a:rPr lang="en-GB" dirty="0" smtClean="0">
                <a:sym typeface="Wingdings" pitchFamily="2" charset="2"/>
              </a:rPr>
            </a:br>
            <a:r>
              <a:rPr lang="en-GB" dirty="0" smtClean="0">
                <a:sym typeface="Wingdings" pitchFamily="2" charset="2"/>
              </a:rPr>
              <a:t>Write about things that interest you: CMU study, Feb 2012</a:t>
            </a:r>
            <a:endParaRPr lang="en-GB" dirty="0" smtClean="0"/>
          </a:p>
          <a:p>
            <a:pPr lvl="1"/>
            <a:r>
              <a:rPr lang="en-GB" dirty="0"/>
              <a:t>“</a:t>
            </a:r>
            <a:r>
              <a:rPr lang="en-GB" b="1" dirty="0"/>
              <a:t>I’m too busy</a:t>
            </a:r>
            <a:r>
              <a:rPr lang="en-GB" dirty="0"/>
              <a:t>”</a:t>
            </a:r>
          </a:p>
          <a:p>
            <a:pPr marL="809625" lvl="2" indent="0">
              <a:buNone/>
            </a:pPr>
            <a:r>
              <a:rPr lang="en-GB" dirty="0"/>
              <a:t>Nonsense! 5 tweets a day?</a:t>
            </a:r>
          </a:p>
          <a:p>
            <a:pPr lvl="1"/>
            <a:r>
              <a:rPr lang="en-GB" dirty="0" smtClean="0"/>
              <a:t>“</a:t>
            </a:r>
            <a:r>
              <a:rPr lang="en-GB" b="1" dirty="0" smtClean="0"/>
              <a:t>My boss disapproves</a:t>
            </a:r>
            <a:r>
              <a:rPr lang="en-GB" dirty="0"/>
              <a:t>” “</a:t>
            </a:r>
            <a:r>
              <a:rPr lang="en-GB" b="1" dirty="0"/>
              <a:t>Access is blocked</a:t>
            </a:r>
            <a:r>
              <a:rPr lang="en-GB" dirty="0" smtClean="0"/>
              <a:t>”</a:t>
            </a:r>
          </a:p>
          <a:p>
            <a:pPr marL="857250" lvl="2" indent="0">
              <a:buNone/>
            </a:pPr>
            <a:r>
              <a:rPr lang="en-GB" dirty="0" smtClean="0"/>
              <a:t>Is this still the case?</a:t>
            </a:r>
          </a:p>
          <a:p>
            <a:pPr marL="857250" lvl="2" indent="0">
              <a:buNone/>
            </a:pPr>
            <a:r>
              <a:rPr lang="en-GB" dirty="0" smtClean="0"/>
              <a:t>Need for evidence of value to  your organisation</a:t>
            </a:r>
          </a:p>
          <a:p>
            <a:pPr lvl="1"/>
            <a:r>
              <a:rPr lang="en-GB" dirty="0" smtClean="0"/>
              <a:t>“</a:t>
            </a:r>
            <a:r>
              <a:rPr lang="en-GB" b="1" dirty="0" smtClean="0"/>
              <a:t>I don’t agree that there are benefits</a:t>
            </a:r>
            <a:r>
              <a:rPr lang="en-GB" dirty="0" smtClean="0"/>
              <a:t>”</a:t>
            </a:r>
          </a:p>
          <a:p>
            <a:pPr marL="914400" lvl="2" indent="0">
              <a:buNone/>
            </a:pPr>
            <a:r>
              <a:rPr lang="en-GB" dirty="0" smtClean="0"/>
              <a:t>Still need for case studies &amp; evidence</a:t>
            </a:r>
          </a:p>
          <a:p>
            <a:pPr lvl="1"/>
            <a:endParaRPr lang="en-GB" dirty="0"/>
          </a:p>
        </p:txBody>
      </p:sp>
      <p:sp>
        <p:nvSpPr>
          <p:cNvPr id="5" name="Oval 4"/>
          <p:cNvSpPr/>
          <p:nvPr/>
        </p:nvSpPr>
        <p:spPr bwMode="auto">
          <a:xfrm>
            <a:off x="8980714" y="1"/>
            <a:ext cx="108857" cy="108857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3616" y="6309320"/>
            <a:ext cx="370384" cy="340147"/>
          </a:xfrm>
        </p:spPr>
        <p:txBody>
          <a:bodyPr/>
          <a:lstStyle/>
          <a:p>
            <a:fld id="{EDEC90EF-AEEA-44DB-A122-B17B095658A5}" type="slidenum">
              <a:rPr lang="en-GB" smtClean="0"/>
              <a:t>39</a:t>
            </a:fld>
            <a:endParaRPr lang="en-GB" dirty="0"/>
          </a:p>
        </p:txBody>
      </p:sp>
      <p:sp>
        <p:nvSpPr>
          <p:cNvPr id="8" name="AutoShape 29">
            <a:hlinkClick r:id="rId3"/>
          </p:cNvPr>
          <p:cNvSpPr>
            <a:spLocks noChangeArrowheads="1"/>
          </p:cNvSpPr>
          <p:nvPr/>
        </p:nvSpPr>
        <p:spPr bwMode="auto">
          <a:xfrm>
            <a:off x="8683852" y="2636912"/>
            <a:ext cx="296862" cy="227013"/>
          </a:xfrm>
          <a:prstGeom prst="rightArrow">
            <a:avLst>
              <a:gd name="adj1" fmla="val 50000"/>
              <a:gd name="adj2" fmla="val 37015"/>
            </a:avLst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Callout 5"/>
          <p:cNvSpPr/>
          <p:nvPr/>
        </p:nvSpPr>
        <p:spPr>
          <a:xfrm>
            <a:off x="5796136" y="182960"/>
            <a:ext cx="3257634" cy="1440160"/>
          </a:xfrm>
          <a:prstGeom prst="wedgeEllipseCallout">
            <a:avLst>
              <a:gd name="adj1" fmla="val -37988"/>
              <a:gd name="adj2" fmla="val 98841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Most-liked tweets: questions </a:t>
            </a:r>
            <a:r>
              <a:rPr lang="en-GB" sz="1600" dirty="0">
                <a:solidFill>
                  <a:schemeClr val="tx1"/>
                </a:solidFill>
              </a:rPr>
              <a:t>to </a:t>
            </a:r>
            <a:r>
              <a:rPr lang="en-GB" sz="1600" dirty="0" smtClean="0">
                <a:solidFill>
                  <a:schemeClr val="tx1"/>
                </a:solidFill>
              </a:rPr>
              <a:t>followers, information sharing </a:t>
            </a:r>
            <a:r>
              <a:rPr lang="en-GB" sz="1600" dirty="0">
                <a:solidFill>
                  <a:schemeClr val="tx1"/>
                </a:solidFill>
              </a:rPr>
              <a:t>and </a:t>
            </a:r>
            <a:r>
              <a:rPr lang="en-GB" sz="1600" dirty="0" smtClean="0">
                <a:solidFill>
                  <a:schemeClr val="tx1"/>
                </a:solidFill>
              </a:rPr>
              <a:t>self-promotion (sharing links </a:t>
            </a:r>
            <a:r>
              <a:rPr lang="en-GB" sz="1600" dirty="0">
                <a:solidFill>
                  <a:schemeClr val="tx1"/>
                </a:solidFill>
              </a:rPr>
              <a:t>that you created)</a:t>
            </a:r>
          </a:p>
        </p:txBody>
      </p:sp>
      <p:sp>
        <p:nvSpPr>
          <p:cNvPr id="11" name="AutoShape 29">
            <a:hlinkClick r:id="rId4"/>
          </p:cNvPr>
          <p:cNvSpPr>
            <a:spLocks noChangeArrowheads="1"/>
          </p:cNvSpPr>
          <p:nvPr/>
        </p:nvSpPr>
        <p:spPr bwMode="auto">
          <a:xfrm>
            <a:off x="8539390" y="153383"/>
            <a:ext cx="296862" cy="227013"/>
          </a:xfrm>
          <a:prstGeom prst="rightArrow">
            <a:avLst>
              <a:gd name="adj1" fmla="val 50000"/>
              <a:gd name="adj2" fmla="val 37015"/>
            </a:avLst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History of the Web: Web (1.0)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4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9" r="4980" b="3716"/>
          <a:stretch/>
        </p:blipFill>
        <p:spPr>
          <a:xfrm>
            <a:off x="2410229" y="1524001"/>
            <a:ext cx="6489468" cy="411562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1"/>
            <a:ext cx="2890664" cy="3600401"/>
          </a:xfrm>
          <a:solidFill>
            <a:schemeClr val="bg1"/>
          </a:solidFill>
          <a:ln>
            <a:noFill/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b="1" dirty="0" smtClean="0"/>
              <a:t>Web in the 1990s</a:t>
            </a:r>
          </a:p>
          <a:p>
            <a:pPr marL="0" indent="0">
              <a:buNone/>
            </a:pPr>
            <a:r>
              <a:rPr lang="en-GB" sz="2400" dirty="0" smtClean="0"/>
              <a:t>Web became popular in mid-1990s</a:t>
            </a:r>
          </a:p>
          <a:p>
            <a:pPr marL="358775" lvl="1" indent="-184150"/>
            <a:r>
              <a:rPr lang="en-GB" sz="2000" dirty="0" smtClean="0"/>
              <a:t>Initially “</a:t>
            </a:r>
            <a:r>
              <a:rPr lang="en-GB" sz="2000" i="1" dirty="0" smtClean="0"/>
              <a:t>brochure-ware</a:t>
            </a:r>
            <a:r>
              <a:rPr lang="en-GB" sz="2000" dirty="0" smtClean="0"/>
              <a:t>”: static information about the library</a:t>
            </a:r>
          </a:p>
          <a:p>
            <a:pPr marL="358775" lvl="1" indent="-184150"/>
            <a:r>
              <a:rPr lang="en-GB" sz="2000" dirty="0" smtClean="0"/>
              <a:t>Then databases added with web interface: typically the OPAC and online searching </a:t>
            </a: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00268" y="5836622"/>
            <a:ext cx="839221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The Internet Archive’s </a:t>
            </a:r>
            <a:r>
              <a:rPr lang="en-GB" dirty="0" err="1" smtClean="0"/>
              <a:t>Wayback</a:t>
            </a:r>
            <a:r>
              <a:rPr lang="en-GB" dirty="0" smtClean="0"/>
              <a:t> Machine enables old web sites to be viewed. The oldest entry for the British Library captured in 1997 shows information about the library and provides access to the OPAC and a number of other online services</a:t>
            </a:r>
            <a:endParaRPr lang="en-GB" dirty="0"/>
          </a:p>
        </p:txBody>
      </p:sp>
      <p:sp>
        <p:nvSpPr>
          <p:cNvPr id="8" name="AutoShape 29">
            <a:hlinkClick r:id="rId4"/>
          </p:cNvPr>
          <p:cNvSpPr>
            <a:spLocks noChangeArrowheads="1"/>
          </p:cNvSpPr>
          <p:nvPr/>
        </p:nvSpPr>
        <p:spPr bwMode="auto">
          <a:xfrm>
            <a:off x="8464847" y="1844824"/>
            <a:ext cx="296862" cy="227013"/>
          </a:xfrm>
          <a:prstGeom prst="rightArrow">
            <a:avLst>
              <a:gd name="adj1" fmla="val 50000"/>
              <a:gd name="adj2" fmla="val 37015"/>
            </a:avLst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47864" y="1412775"/>
            <a:ext cx="5551833" cy="42268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25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 (2)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8487" y="2713450"/>
            <a:ext cx="5452644" cy="1151905"/>
          </a:xfrm>
        </p:spPr>
        <p:txBody>
          <a:bodyPr/>
          <a:lstStyle/>
          <a:p>
            <a:pPr indent="-255588"/>
            <a:r>
              <a:rPr lang="en-GB" sz="2400" dirty="0" smtClean="0"/>
              <a:t>“</a:t>
            </a:r>
            <a:r>
              <a:rPr lang="en-GB" sz="2400" b="1" dirty="0" smtClean="0"/>
              <a:t>I’ll get addicted</a:t>
            </a:r>
            <a:r>
              <a:rPr lang="en-GB" sz="2400" dirty="0" smtClean="0"/>
              <a:t>”</a:t>
            </a:r>
          </a:p>
          <a:p>
            <a:pPr marL="355600" lvl="1" indent="0">
              <a:buNone/>
            </a:pPr>
            <a:r>
              <a:rPr lang="en-GB" sz="2400" dirty="0" smtClean="0"/>
              <a:t>That’s a challenge of success</a:t>
            </a:r>
            <a:r>
              <a:rPr lang="en-GB" sz="2400" dirty="0"/>
              <a:t>!</a:t>
            </a:r>
            <a:endParaRPr lang="en-GB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29E65-ED4C-4D42-90ED-BF122DFC4F65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pic>
        <p:nvPicPr>
          <p:cNvPr id="6148" name="Picture 4" descr="http://lucy.bath.ac.uk/ss/shutterstock_3421638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00" t="1" b="-13237"/>
          <a:stretch/>
        </p:blipFill>
        <p:spPr bwMode="auto">
          <a:xfrm>
            <a:off x="87086" y="1129954"/>
            <a:ext cx="3581400" cy="5728046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3616" y="6309320"/>
            <a:ext cx="370384" cy="340147"/>
          </a:xfrm>
        </p:spPr>
        <p:txBody>
          <a:bodyPr/>
          <a:lstStyle/>
          <a:p>
            <a:fld id="{EDEC90EF-AEEA-44DB-A122-B17B095658A5}" type="slidenum">
              <a:rPr lang="en-GB" smtClean="0"/>
              <a:t>40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779912" y="4509120"/>
            <a:ext cx="525658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 smtClean="0"/>
              <a:t>Worried about the risk of getting addicted to interesting content and discussions? Is that different from:</a:t>
            </a:r>
          </a:p>
          <a:p>
            <a:pPr marL="361950" lvl="1" indent="-171450">
              <a:buClr>
                <a:schemeClr val="tx2"/>
              </a:buClr>
              <a:buFont typeface="Arial" pitchFamily="34" charset="0"/>
              <a:buChar char="•"/>
            </a:pPr>
            <a:r>
              <a:rPr lang="en-GB" sz="1700" dirty="0" smtClean="0"/>
              <a:t>Joining the adult library as a young person?</a:t>
            </a:r>
          </a:p>
          <a:p>
            <a:pPr marL="361950" lvl="1" indent="-171450">
              <a:buClr>
                <a:schemeClr val="tx2"/>
              </a:buClr>
              <a:buFont typeface="Arial" pitchFamily="34" charset="0"/>
              <a:buChar char="•"/>
            </a:pPr>
            <a:r>
              <a:rPr lang="en-GB" sz="1700" dirty="0" smtClean="0"/>
              <a:t>The multi-channel TV environment?</a:t>
            </a:r>
          </a:p>
          <a:p>
            <a:pPr marL="361950" lvl="1" indent="-171450">
              <a:buClr>
                <a:schemeClr val="tx2"/>
              </a:buClr>
              <a:buFont typeface="Arial" pitchFamily="34" charset="0"/>
              <a:buChar char="•"/>
            </a:pPr>
            <a:r>
              <a:rPr lang="en-GB" sz="1700" dirty="0" smtClean="0"/>
              <a:t>Music on demand?</a:t>
            </a:r>
          </a:p>
          <a:p>
            <a:pPr marL="361950" lvl="1" indent="-171450">
              <a:buClr>
                <a:schemeClr val="tx2"/>
              </a:buClr>
              <a:buFont typeface="Arial" pitchFamily="34" charset="0"/>
              <a:buChar char="•"/>
            </a:pPr>
            <a:r>
              <a:rPr lang="en-GB" sz="1700" dirty="0" smtClean="0"/>
              <a:t>…</a:t>
            </a:r>
            <a:endParaRPr lang="en-GB" sz="1700" dirty="0"/>
          </a:p>
        </p:txBody>
      </p:sp>
      <p:pic>
        <p:nvPicPr>
          <p:cNvPr id="8" name="Picture 2" descr="http://www.shutterstock.com/pic.mhtml?id=876997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164" y="0"/>
            <a:ext cx="3547836" cy="271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20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 (3)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8486" y="1196975"/>
            <a:ext cx="5268685" cy="3600177"/>
          </a:xfrm>
        </p:spPr>
        <p:txBody>
          <a:bodyPr>
            <a:normAutofit lnSpcReduction="10000"/>
          </a:bodyPr>
          <a:lstStyle/>
          <a:p>
            <a:pPr indent="-255588"/>
            <a:r>
              <a:rPr lang="en-GB" sz="2400" dirty="0" smtClean="0"/>
              <a:t>“</a:t>
            </a:r>
            <a:r>
              <a:rPr lang="en-GB" sz="2400" b="1" dirty="0" smtClean="0"/>
              <a:t>I can’t keep up with tweets</a:t>
            </a:r>
            <a:r>
              <a:rPr lang="en-GB" sz="2400" b="1" dirty="0"/>
              <a:t> </a:t>
            </a:r>
            <a:r>
              <a:rPr lang="en-GB" sz="2400" b="1" dirty="0" smtClean="0"/>
              <a:t>&amp; blog posts </a:t>
            </a:r>
            <a:r>
              <a:rPr lang="en-GB" sz="2400" b="1" dirty="0" smtClean="0">
                <a:sym typeface="Wingdings" pitchFamily="2" charset="2"/>
              </a:rPr>
              <a:t></a:t>
            </a:r>
            <a:r>
              <a:rPr lang="en-GB" sz="2400" dirty="0" smtClean="0"/>
              <a:t>”</a:t>
            </a:r>
            <a:endParaRPr lang="en-GB" sz="2400" dirty="0"/>
          </a:p>
          <a:p>
            <a:pPr marL="358775" lvl="1" indent="0">
              <a:buNone/>
            </a:pPr>
            <a:r>
              <a:rPr lang="en-GB" sz="2400" dirty="0" smtClean="0"/>
              <a:t>Don’t!  It’s a stream for you to dip into and contribute to. Learn when it’s useful to take a dip</a:t>
            </a:r>
          </a:p>
          <a:p>
            <a:pPr indent="-255588"/>
            <a:r>
              <a:rPr lang="en-GB" sz="2400" dirty="0" smtClean="0"/>
              <a:t>“</a:t>
            </a:r>
            <a:r>
              <a:rPr lang="en-GB" sz="2400" b="1" dirty="0" smtClean="0"/>
              <a:t>I can see the merit – </a:t>
            </a:r>
            <a:br>
              <a:rPr lang="en-GB" sz="2400" b="1" dirty="0" smtClean="0"/>
            </a:br>
            <a:r>
              <a:rPr lang="en-GB" sz="2400" b="1" dirty="0" smtClean="0"/>
              <a:t>but it’s not for me</a:t>
            </a:r>
            <a:r>
              <a:rPr lang="en-GB" sz="2400" dirty="0" smtClean="0"/>
              <a:t>”</a:t>
            </a:r>
            <a:endParaRPr lang="en-GB" sz="2400" dirty="0"/>
          </a:p>
          <a:p>
            <a:pPr marL="355600" lvl="1" indent="0">
              <a:buNone/>
            </a:pPr>
            <a:r>
              <a:rPr lang="en-GB" sz="2400" dirty="0" smtClean="0"/>
              <a:t>OK – but don’t block others who wish to do it</a:t>
            </a:r>
            <a:endParaRPr lang="en-GB" sz="2400" dirty="0"/>
          </a:p>
          <a:p>
            <a:pPr marL="355600" lvl="1" indent="0">
              <a:buNone/>
            </a:pPr>
            <a:endParaRPr lang="en-GB" sz="2400" dirty="0"/>
          </a:p>
          <a:p>
            <a:pPr marL="400050" lvl="1" indent="0">
              <a:buNone/>
            </a:pPr>
            <a:endParaRPr lang="en-GB" sz="2400" dirty="0"/>
          </a:p>
          <a:p>
            <a:pPr marL="400050" lvl="1" indent="0">
              <a:buNone/>
            </a:pP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29E65-ED4C-4D42-90ED-BF122DFC4F65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pic>
        <p:nvPicPr>
          <p:cNvPr id="2050" name="Picture 2" descr="http://www.shutterstock.com/pic.mhtml?id=898226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8" y="1340768"/>
            <a:ext cx="3766457" cy="276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1256" y="5085184"/>
            <a:ext cx="848720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”Plants” and “Resource investigators” in </a:t>
            </a:r>
            <a:r>
              <a:rPr lang="en-GB" sz="2000" dirty="0" err="1" smtClean="0"/>
              <a:t>Belbin</a:t>
            </a:r>
            <a:r>
              <a:rPr lang="en-GB" sz="2000" dirty="0" smtClean="0"/>
              <a:t> model may welcome opportunities provided by social media</a:t>
            </a:r>
            <a:endParaRPr lang="en-GB" sz="2000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3616" y="6309320"/>
            <a:ext cx="370384" cy="340147"/>
          </a:xfrm>
        </p:spPr>
        <p:txBody>
          <a:bodyPr/>
          <a:lstStyle/>
          <a:p>
            <a:fld id="{EDEC90EF-AEEA-44DB-A122-B17B095658A5}" type="slidenum">
              <a:rPr lang="en-GB" smtClean="0"/>
              <a:t>41</a:t>
            </a:fld>
            <a:endParaRPr lang="en-GB" dirty="0"/>
          </a:p>
        </p:txBody>
      </p:sp>
      <p:sp>
        <p:nvSpPr>
          <p:cNvPr id="11" name="AutoShape 29">
            <a:hlinkClick r:id="rId4"/>
          </p:cNvPr>
          <p:cNvSpPr>
            <a:spLocks noChangeArrowheads="1"/>
          </p:cNvSpPr>
          <p:nvPr/>
        </p:nvSpPr>
        <p:spPr bwMode="auto">
          <a:xfrm>
            <a:off x="4572000" y="5477416"/>
            <a:ext cx="296862" cy="227013"/>
          </a:xfrm>
          <a:prstGeom prst="rightArrow">
            <a:avLst>
              <a:gd name="adj1" fmla="val 50000"/>
              <a:gd name="adj2" fmla="val 37015"/>
            </a:avLst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8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Looking To The </a:t>
            </a:r>
            <a:r>
              <a:rPr lang="en-GB" dirty="0" smtClean="0"/>
              <a:t>Future (1)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203032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800" b="1" dirty="0" smtClean="0"/>
              <a:t>Keeping Up-To-Date</a:t>
            </a:r>
          </a:p>
          <a:p>
            <a:pPr lvl="1"/>
            <a:r>
              <a:rPr lang="en-GB" sz="2400" b="1" dirty="0" smtClean="0"/>
              <a:t>Challenge</a:t>
            </a:r>
            <a:r>
              <a:rPr lang="en-GB" sz="2400" dirty="0" smtClean="0"/>
              <a:t>: How to keep up-to-date at a time of decreasing </a:t>
            </a:r>
            <a:r>
              <a:rPr lang="en-GB" sz="2400" dirty="0"/>
              <a:t>b</a:t>
            </a:r>
            <a:r>
              <a:rPr lang="en-GB" sz="2400" dirty="0" smtClean="0"/>
              <a:t>udgets </a:t>
            </a:r>
          </a:p>
          <a:p>
            <a:pPr lvl="1"/>
            <a:r>
              <a:rPr lang="en-GB" sz="2400" b="1" dirty="0" smtClean="0"/>
              <a:t>Solution</a:t>
            </a:r>
            <a:r>
              <a:rPr lang="en-GB" sz="2400" dirty="0" smtClean="0"/>
              <a:t>: Participate in ‘amplified events’</a:t>
            </a:r>
          </a:p>
          <a:p>
            <a:pPr marL="0" indent="0">
              <a:buNone/>
            </a:pPr>
            <a:r>
              <a:rPr lang="en-GB" sz="2400" b="1" dirty="0" smtClean="0"/>
              <a:t>Amplified events:</a:t>
            </a:r>
          </a:p>
          <a:p>
            <a:pPr lvl="1"/>
            <a:r>
              <a:rPr lang="en-GB" sz="2400" dirty="0" smtClean="0"/>
              <a:t>Make use of networked technologies to ‘amplify’ learning &amp; discussions at events</a:t>
            </a:r>
          </a:p>
          <a:p>
            <a:pPr lvl="1"/>
            <a:r>
              <a:rPr lang="en-GB" sz="2400" dirty="0" smtClean="0"/>
              <a:t>Attendees can summarise key points, provide links, etc. for remote audience  </a:t>
            </a:r>
          </a:p>
          <a:p>
            <a:pPr lvl="1"/>
            <a:r>
              <a:rPr lang="en-GB" sz="2400" dirty="0" smtClean="0"/>
              <a:t>Valuable to build a professional network so you are alerted to amplified events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42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47232"/>
            <a:ext cx="2333951" cy="616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0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Lanyrd Library Guide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43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" y="157275"/>
            <a:ext cx="8621329" cy="65541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78713" y="4875"/>
            <a:ext cx="454412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hlinkClick r:id="rId4"/>
              </a:rPr>
              <a:t>http://lanyrd.com/guides/library-conferences/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497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Looking To The Future (2)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38736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 smtClean="0"/>
              <a:t>Frictionless Sharing:</a:t>
            </a:r>
          </a:p>
          <a:p>
            <a:pPr marL="442913" lvl="1" indent="-265113"/>
            <a:r>
              <a:rPr lang="en-GB" dirty="0" smtClean="0"/>
              <a:t>Low effort ways of sharing resources</a:t>
            </a:r>
          </a:p>
          <a:p>
            <a:pPr marL="442913" lvl="1" indent="-265113"/>
            <a:r>
              <a:rPr lang="en-GB" dirty="0" smtClean="0"/>
              <a:t>Term used by </a:t>
            </a:r>
            <a:r>
              <a:rPr lang="en-GB" dirty="0" err="1" smtClean="0"/>
              <a:t>Prof.</a:t>
            </a:r>
            <a:r>
              <a:rPr lang="en-GB" dirty="0" smtClean="0"/>
              <a:t> Martin Weller in 2008 </a:t>
            </a:r>
          </a:p>
          <a:p>
            <a:pPr marL="442913" lvl="1" indent="-265113"/>
            <a:r>
              <a:rPr lang="en-GB" dirty="0" smtClean="0"/>
              <a:t>Recently popularised by Facebook</a:t>
            </a:r>
          </a:p>
          <a:p>
            <a:pPr marL="442913" lvl="1" indent="-265113"/>
            <a:r>
              <a:rPr lang="en-GB" dirty="0" smtClean="0"/>
              <a:t>“Invisible Library Support”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44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196752"/>
            <a:ext cx="5484701" cy="5697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49" r="-15416" b="-5356"/>
          <a:stretch/>
        </p:blipFill>
        <p:spPr>
          <a:xfrm>
            <a:off x="3779913" y="1748959"/>
            <a:ext cx="5364088" cy="508297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0587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Don’t Just Listen - Participate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45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496644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516" y="6321184"/>
            <a:ext cx="8712968" cy="608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You can improve Wikipedia, such as this article</a:t>
            </a:r>
          </a:p>
        </p:txBody>
      </p:sp>
    </p:spTree>
    <p:extLst>
      <p:ext uri="{BB962C8B-B14F-4D97-AF65-F5344CB8AC3E}">
        <p14:creationId xmlns:p14="http://schemas.microsoft.com/office/powerpoint/2010/main" val="62543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96976"/>
            <a:ext cx="8452048" cy="54723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dirty="0" smtClean="0"/>
              <a:t>Social Web:</a:t>
            </a:r>
          </a:p>
          <a:p>
            <a:pPr marL="542925" lvl="1"/>
            <a:r>
              <a:rPr lang="en-GB" dirty="0" smtClean="0"/>
              <a:t>Focus on communication, community &amp; collaboration</a:t>
            </a:r>
          </a:p>
          <a:p>
            <a:pPr marL="542925" lvl="1"/>
            <a:r>
              <a:rPr lang="en-GB" dirty="0" smtClean="0"/>
              <a:t>Services can get better as numbers of users grow </a:t>
            </a:r>
          </a:p>
          <a:p>
            <a:pPr marL="542925" lvl="1"/>
            <a:r>
              <a:rPr lang="en-GB" dirty="0" smtClean="0"/>
              <a:t>Provides diversity of tools for differing requirements and preferences</a:t>
            </a:r>
          </a:p>
          <a:p>
            <a:pPr marL="542925" lvl="1"/>
            <a:r>
              <a:rPr lang="en-GB" dirty="0" smtClean="0"/>
              <a:t>Will not go away!</a:t>
            </a:r>
          </a:p>
          <a:p>
            <a:pPr marL="542925" lvl="1"/>
            <a:r>
              <a:rPr lang="en-GB" dirty="0" smtClean="0"/>
              <a:t>Opportunity for Library Services to play a leading role</a:t>
            </a:r>
          </a:p>
          <a:p>
            <a:pPr marL="542925" lvl="1"/>
            <a:r>
              <a:rPr lang="en-GB" dirty="0" smtClean="0"/>
              <a:t>Opportunity for those with people / </a:t>
            </a:r>
            <a:r>
              <a:rPr lang="en-GB"/>
              <a:t>communication </a:t>
            </a:r>
            <a:r>
              <a:rPr lang="en-GB" smtClean="0"/>
              <a:t>skills </a:t>
            </a:r>
            <a:endParaRPr lang="en-GB" dirty="0" smtClean="0"/>
          </a:p>
          <a:p>
            <a:pPr marL="542925" lvl="1"/>
            <a:r>
              <a:rPr lang="en-GB" dirty="0" smtClean="0"/>
              <a:t>Using </a:t>
            </a:r>
            <a:r>
              <a:rPr lang="en-GB" dirty="0"/>
              <a:t>cloud services can reduce costs</a:t>
            </a:r>
          </a:p>
          <a:p>
            <a:pPr marL="542925" lvl="1"/>
            <a:r>
              <a:rPr lang="en-GB" dirty="0" smtClean="0"/>
              <a:t>Being open fits with transparency agenda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8874539" y="39757"/>
            <a:ext cx="203200" cy="2032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3616" y="6309320"/>
            <a:ext cx="370384" cy="340147"/>
          </a:xfrm>
        </p:spPr>
        <p:txBody>
          <a:bodyPr/>
          <a:lstStyle/>
          <a:p>
            <a:fld id="{EDEC90EF-AEEA-44DB-A122-B17B095658A5}" type="slidenum">
              <a:rPr lang="en-GB" smtClean="0"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129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History of the Web: Web </a:t>
            </a:r>
            <a:r>
              <a:rPr lang="en-GB" dirty="0" smtClean="0"/>
              <a:t>2.0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5</a:t>
            </a:fld>
            <a:endParaRPr lang="en-GB"/>
          </a:p>
        </p:txBody>
      </p:sp>
      <p:pic>
        <p:nvPicPr>
          <p:cNvPr id="1026" name="Picture 2" descr="http://farm1.staticflickr.com/28/44349798_0e487287bc_z.jpg?zz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3766" y="1600200"/>
            <a:ext cx="244273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/>
              <a:t>By 2005 new different ways of using the web were being observed</a:t>
            </a:r>
          </a:p>
          <a:p>
            <a:pPr marL="0" indent="0">
              <a:buNone/>
            </a:pPr>
            <a:r>
              <a:rPr lang="en-GB" sz="2800" dirty="0" smtClean="0"/>
              <a:t>This was coined “</a:t>
            </a:r>
            <a:r>
              <a:rPr lang="en-GB" sz="2800" i="1" dirty="0" smtClean="0"/>
              <a:t>Web 2.0</a:t>
            </a:r>
            <a:r>
              <a:rPr lang="en-GB" sz="2800" dirty="0" smtClean="0"/>
              <a:t>” at the O’Reilly 2005 conference</a:t>
            </a:r>
            <a:endParaRPr lang="en-GB" sz="2800" dirty="0"/>
          </a:p>
        </p:txBody>
      </p:sp>
      <p:sp>
        <p:nvSpPr>
          <p:cNvPr id="6" name="AutoShape 29">
            <a:hlinkClick r:id="rId4"/>
          </p:cNvPr>
          <p:cNvSpPr>
            <a:spLocks noChangeArrowheads="1"/>
          </p:cNvSpPr>
          <p:nvPr/>
        </p:nvSpPr>
        <p:spPr bwMode="auto">
          <a:xfrm>
            <a:off x="6296904" y="1257771"/>
            <a:ext cx="296862" cy="227013"/>
          </a:xfrm>
          <a:prstGeom prst="rightArrow">
            <a:avLst>
              <a:gd name="adj1" fmla="val 50000"/>
              <a:gd name="adj2" fmla="val 37015"/>
            </a:avLst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051720" y="3216027"/>
            <a:ext cx="1514061" cy="216024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Arrow 6"/>
          <p:cNvSpPr/>
          <p:nvPr/>
        </p:nvSpPr>
        <p:spPr>
          <a:xfrm rot="7757852">
            <a:off x="6008245" y="3257189"/>
            <a:ext cx="417398" cy="25355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8"/>
          <p:cNvSpPr/>
          <p:nvPr/>
        </p:nvSpPr>
        <p:spPr>
          <a:xfrm rot="1815422">
            <a:off x="214962" y="1757385"/>
            <a:ext cx="417398" cy="253554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/>
          <p:cNvSpPr/>
          <p:nvPr/>
        </p:nvSpPr>
        <p:spPr>
          <a:xfrm rot="11875039">
            <a:off x="5758832" y="2855718"/>
            <a:ext cx="417398" cy="25355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 rot="2563690">
            <a:off x="309081" y="3275287"/>
            <a:ext cx="417398" cy="25355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/>
          <p:cNvSpPr/>
          <p:nvPr/>
        </p:nvSpPr>
        <p:spPr>
          <a:xfrm rot="20161129">
            <a:off x="1077120" y="2814732"/>
            <a:ext cx="417398" cy="253554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Arrow 13"/>
          <p:cNvSpPr/>
          <p:nvPr/>
        </p:nvSpPr>
        <p:spPr>
          <a:xfrm rot="9025563">
            <a:off x="4881909" y="1757385"/>
            <a:ext cx="417398" cy="253554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/>
          <p:cNvSpPr/>
          <p:nvPr/>
        </p:nvSpPr>
        <p:spPr>
          <a:xfrm>
            <a:off x="512794" y="6504980"/>
            <a:ext cx="417398" cy="25355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Arrow 15"/>
          <p:cNvSpPr/>
          <p:nvPr/>
        </p:nvSpPr>
        <p:spPr>
          <a:xfrm>
            <a:off x="522414" y="6176373"/>
            <a:ext cx="417398" cy="253554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961566" y="6134448"/>
            <a:ext cx="28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Technological characteristics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961566" y="6436232"/>
            <a:ext cx="262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Attitudinal characteristics</a:t>
            </a:r>
            <a:endParaRPr lang="en-GB" dirty="0"/>
          </a:p>
        </p:txBody>
      </p:sp>
      <p:sp>
        <p:nvSpPr>
          <p:cNvPr id="19" name="Right Arrow 18"/>
          <p:cNvSpPr/>
          <p:nvPr/>
        </p:nvSpPr>
        <p:spPr>
          <a:xfrm rot="8849056">
            <a:off x="3842457" y="4678208"/>
            <a:ext cx="417398" cy="253554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Arrow 19"/>
          <p:cNvSpPr/>
          <p:nvPr/>
        </p:nvSpPr>
        <p:spPr>
          <a:xfrm>
            <a:off x="4374072" y="6243412"/>
            <a:ext cx="417398" cy="253554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4791470" y="6176373"/>
            <a:ext cx="2574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Social web characteristics</a:t>
            </a:r>
            <a:endParaRPr lang="en-GB" dirty="0"/>
          </a:p>
        </p:txBody>
      </p:sp>
      <p:sp>
        <p:nvSpPr>
          <p:cNvPr id="22" name="Right Arrow 21"/>
          <p:cNvSpPr/>
          <p:nvPr/>
        </p:nvSpPr>
        <p:spPr>
          <a:xfrm rot="20012173">
            <a:off x="214139" y="4471712"/>
            <a:ext cx="417398" cy="253554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ight Arrow 22"/>
          <p:cNvSpPr/>
          <p:nvPr/>
        </p:nvSpPr>
        <p:spPr>
          <a:xfrm>
            <a:off x="1608627" y="3216027"/>
            <a:ext cx="417398" cy="253554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89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Social Web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The term ‘social web’ became popular to identify the aspects of Web 2.0 which were of particular relevance to:</a:t>
            </a:r>
          </a:p>
          <a:p>
            <a:pPr lvl="1"/>
            <a:r>
              <a:rPr lang="en-GB" dirty="0" smtClean="0"/>
              <a:t>the creation of content by users </a:t>
            </a:r>
          </a:p>
          <a:p>
            <a:pPr lvl="1"/>
            <a:r>
              <a:rPr lang="en-GB" dirty="0" smtClean="0"/>
              <a:t>The services which ‘became better as the numbers of users grew”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6</a:t>
            </a:fld>
            <a:endParaRPr lang="en-GB"/>
          </a:p>
        </p:txBody>
      </p:sp>
      <p:pic>
        <p:nvPicPr>
          <p:cNvPr id="5" name="Picture 2" descr="http://www.shutterstock.com/pic.mhtml?id=8913896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426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Another View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29E65-ED4C-4D42-90ED-BF122DFC4F65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5122" name="Picture 2" descr="http://www.shutterstock.com/pic.mhtml?id=7158181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0" t="-3483" r="-12326" b="-24097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515" y="5660571"/>
            <a:ext cx="8000999" cy="10014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Social networks get better as numbers increase (</a:t>
            </a:r>
            <a:r>
              <a:rPr lang="en-GB" dirty="0" err="1" smtClean="0"/>
              <a:t>cf</a:t>
            </a:r>
            <a:r>
              <a:rPr lang="en-GB" dirty="0" smtClean="0"/>
              <a:t> telephones).  Remember the 1-9-90 ‘law’.</a:t>
            </a:r>
            <a:endParaRPr lang="en-GB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3616" y="6309320"/>
            <a:ext cx="370384" cy="340147"/>
          </a:xfrm>
        </p:spPr>
        <p:txBody>
          <a:bodyPr/>
          <a:lstStyle/>
          <a:p>
            <a:fld id="{EDEC90EF-AEEA-44DB-A122-B17B095658A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45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Wikipedia </a:t>
            </a:r>
            <a:r>
              <a:rPr lang="en-GB" dirty="0" err="1" smtClean="0"/>
              <a:t>infographic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8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48843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19" y="6309320"/>
            <a:ext cx="885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‘Radical trust’: trusting large numbers to create quality content (the good drives out the bad)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769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Bell-ringing article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0EF-AEEA-44DB-A122-B17B095658A5}" type="slidenum">
              <a:rPr lang="en-GB" smtClean="0"/>
              <a:t>9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640"/>
            <a:ext cx="9144000" cy="58107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4341427"/>
            <a:ext cx="4574323" cy="251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7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5177</TotalTime>
  <Words>2459</Words>
  <Application>Microsoft Office PowerPoint</Application>
  <PresentationFormat>On-screen Show (4:3)</PresentationFormat>
  <Paragraphs>354</Paragraphs>
  <Slides>46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Social Web and Libraries</vt:lpstr>
      <vt:lpstr>About Me</vt:lpstr>
      <vt:lpstr>Contents</vt:lpstr>
      <vt:lpstr>History of the Web: Web (1.0)</vt:lpstr>
      <vt:lpstr>History of the Web: Web 2.0</vt:lpstr>
      <vt:lpstr>The Social Web</vt:lpstr>
      <vt:lpstr>Another View</vt:lpstr>
      <vt:lpstr>PowerPoint Presentation</vt:lpstr>
      <vt:lpstr>PowerPoint Presentation</vt:lpstr>
      <vt:lpstr>PowerPoint Presentation</vt:lpstr>
      <vt:lpstr>The Problem With ‘Social’</vt:lpstr>
      <vt:lpstr>Redefining ‘Social’</vt:lpstr>
      <vt:lpstr>PowerPoint Presentation</vt:lpstr>
      <vt:lpstr>PowerPoint Presentation</vt:lpstr>
      <vt:lpstr>Use of Social Web in Libraries</vt:lpstr>
      <vt:lpstr> </vt:lpstr>
      <vt:lpstr>National Library</vt:lpstr>
      <vt:lpstr>NLW Facebook Page</vt:lpstr>
      <vt:lpstr>NLW Twitter Feed</vt:lpstr>
      <vt:lpstr>NLW Blog</vt:lpstr>
      <vt:lpstr>Academic Library</vt:lpstr>
      <vt:lpstr>Academic Library</vt:lpstr>
      <vt:lpstr>Voices for the Library</vt:lpstr>
      <vt:lpstr>Voice for the Library: Twitter</vt:lpstr>
      <vt:lpstr>PowerPoint Presentation</vt:lpstr>
      <vt:lpstr>Key Technologies: Blogs</vt:lpstr>
      <vt:lpstr>Key Technologies: Blogs</vt:lpstr>
      <vt:lpstr>Key Technologies: Blogs</vt:lpstr>
      <vt:lpstr>Key Technologies: Blogs</vt:lpstr>
      <vt:lpstr>PowerPoint Presentation</vt:lpstr>
      <vt:lpstr>Twitter</vt:lpstr>
      <vt:lpstr>Rapid Support from Peers</vt:lpstr>
      <vt:lpstr>Getting Smartr</vt:lpstr>
      <vt:lpstr>Understanding Social Media</vt:lpstr>
      <vt:lpstr>Understanding Social Media</vt:lpstr>
      <vt:lpstr>The Mobile Environment</vt:lpstr>
      <vt:lpstr>The Mobile Environment</vt:lpstr>
      <vt:lpstr>The Mobile Environment</vt:lpstr>
      <vt:lpstr>Challenges (1)</vt:lpstr>
      <vt:lpstr>Challenges (2)</vt:lpstr>
      <vt:lpstr>Challenges (3)</vt:lpstr>
      <vt:lpstr>Looking To The Future (1)</vt:lpstr>
      <vt:lpstr>PowerPoint Presentation</vt:lpstr>
      <vt:lpstr>Looking To The Future (2)</vt:lpstr>
      <vt:lpstr>Don’t Just Listen - Participate</vt:lpstr>
      <vt:lpstr>Conclusions</vt:lpstr>
    </vt:vector>
  </TitlesOfParts>
  <Company>University of Bath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Web and Libraries</dc:title>
  <dc:creator>ulpc-bk</dc:creator>
  <cp:lastModifiedBy>ulpc-bk</cp:lastModifiedBy>
  <cp:revision>35</cp:revision>
  <cp:lastPrinted>2012-02-14T12:58:27Z</cp:lastPrinted>
  <dcterms:created xsi:type="dcterms:W3CDTF">2012-01-14T15:08:50Z</dcterms:created>
  <dcterms:modified xsi:type="dcterms:W3CDTF">2012-03-01T16:06:08Z</dcterms:modified>
</cp:coreProperties>
</file>