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25" r:id="rId2"/>
    <p:sldId id="256" r:id="rId3"/>
    <p:sldId id="339" r:id="rId4"/>
    <p:sldId id="295" r:id="rId5"/>
    <p:sldId id="346" r:id="rId6"/>
    <p:sldId id="348" r:id="rId7"/>
    <p:sldId id="393" r:id="rId8"/>
    <p:sldId id="394" r:id="rId9"/>
    <p:sldId id="395" r:id="rId10"/>
    <p:sldId id="357" r:id="rId11"/>
    <p:sldId id="358" r:id="rId12"/>
    <p:sldId id="347" r:id="rId13"/>
    <p:sldId id="359" r:id="rId14"/>
    <p:sldId id="360" r:id="rId15"/>
    <p:sldId id="361" r:id="rId16"/>
    <p:sldId id="396" r:id="rId17"/>
    <p:sldId id="391" r:id="rId18"/>
    <p:sldId id="350" r:id="rId19"/>
    <p:sldId id="381" r:id="rId20"/>
    <p:sldId id="351" r:id="rId21"/>
    <p:sldId id="352" r:id="rId22"/>
    <p:sldId id="362" r:id="rId23"/>
    <p:sldId id="353" r:id="rId24"/>
    <p:sldId id="363" r:id="rId25"/>
    <p:sldId id="392" r:id="rId26"/>
    <p:sldId id="356" r:id="rId27"/>
    <p:sldId id="364" r:id="rId28"/>
    <p:sldId id="367" r:id="rId29"/>
    <p:sldId id="368" r:id="rId30"/>
    <p:sldId id="369" r:id="rId31"/>
    <p:sldId id="370" r:id="rId32"/>
    <p:sldId id="365" r:id="rId33"/>
    <p:sldId id="372" r:id="rId34"/>
    <p:sldId id="373" r:id="rId35"/>
    <p:sldId id="371" r:id="rId36"/>
    <p:sldId id="366" r:id="rId37"/>
    <p:sldId id="374" r:id="rId38"/>
    <p:sldId id="375" r:id="rId39"/>
    <p:sldId id="376" r:id="rId40"/>
    <p:sldId id="377" r:id="rId41"/>
    <p:sldId id="378" r:id="rId42"/>
    <p:sldId id="388" r:id="rId43"/>
    <p:sldId id="386" r:id="rId44"/>
    <p:sldId id="390" r:id="rId45"/>
    <p:sldId id="387" r:id="rId46"/>
    <p:sldId id="389" r:id="rId47"/>
    <p:sldId id="379" r:id="rId48"/>
    <p:sldId id="380" r:id="rId49"/>
    <p:sldId id="345" r:id="rId50"/>
    <p:sldId id="397" r:id="rId51"/>
    <p:sldId id="382" r:id="rId52"/>
    <p:sldId id="383" r:id="rId53"/>
    <p:sldId id="384" r:id="rId54"/>
    <p:sldId id="385" r:id="rId55"/>
    <p:sldId id="355" r:id="rId56"/>
  </p:sldIdLst>
  <p:sldSz cx="9144000" cy="6858000" type="screen4x3"/>
  <p:notesSz cx="6811963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2"/>
    <a:srgbClr val="343434"/>
    <a:srgbClr val="3F58A7"/>
    <a:srgbClr val="FF0000"/>
    <a:srgbClr val="CCECFF"/>
    <a:srgbClr val="99CCFF"/>
    <a:srgbClr val="0066CC"/>
    <a:srgbClr val="FF0066"/>
    <a:srgbClr val="23238F"/>
    <a:srgbClr val="888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7" autoAdjust="0"/>
    <p:restoredTop sz="94660"/>
  </p:normalViewPr>
  <p:slideViewPr>
    <p:cSldViewPr snapToGrid="0">
      <p:cViewPr>
        <p:scale>
          <a:sx n="96" d="100"/>
          <a:sy n="96" d="100"/>
        </p:scale>
        <p:origin x="-618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508" y="-9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14388" y="177800"/>
            <a:ext cx="57848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2800" b="1" i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z="2400" dirty="0"/>
              <a:t>Managing Your Digital Profile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37238" y="350838"/>
            <a:ext cx="97472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27013" y="9442450"/>
            <a:ext cx="63833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a typeface="+mn-ea"/>
                <a:cs typeface="+mn-cs"/>
              </a:defRPr>
            </a:lvl1pPr>
          </a:lstStyle>
          <a:p>
            <a:pPr marL="0" lvl="1" algn="ctr">
              <a:defRPr/>
            </a:pPr>
            <a:r>
              <a:rPr lang="en-GB" sz="1200" dirty="0"/>
              <a:t>&lt;http://</a:t>
            </a:r>
            <a:r>
              <a:rPr lang="en-GB" sz="1200" dirty="0" smtClean="0"/>
              <a:t>www.ukoln.ac.uk/web-focus/events/meetings/ukoln-managing-digital-profile-2012/&gt;</a:t>
            </a:r>
            <a:endParaRPr lang="en-GB" sz="1200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19438" y="9007475"/>
            <a:ext cx="471487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4835358-E5EC-0245-803F-4388B19E90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3318" name="Picture 7" descr="Creative Commons lic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9024938"/>
            <a:ext cx="8556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UKOLN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65881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58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74725" y="273050"/>
            <a:ext cx="44338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37238" y="0"/>
            <a:ext cx="9731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988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15950" y="9591675"/>
            <a:ext cx="55800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832100" y="9277350"/>
            <a:ext cx="4064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ABCCBB48-F4CB-244C-A901-1F30FED1FB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4344" name="Picture 8" descr="logo-new-j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0"/>
            <a:ext cx="7667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027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61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246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329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863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681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42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20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696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863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863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863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03F6DC-DFB4-A941-BFB0-845A661A08DD}" type="slidenum">
              <a:rPr lang="en-GB" sz="1200">
                <a:latin typeface="Times New Roman" charset="0"/>
              </a:rPr>
              <a:pPr eaLnBrk="1" hangingPunct="1"/>
              <a:t>2</a:t>
            </a:fld>
            <a:endParaRPr lang="en-GB" sz="1200">
              <a:latin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863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8635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3100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8635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3948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9442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8635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3313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0105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744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B156AF8-09DE-4206-BBA4-0C2EF27AE327}" type="slidenum">
              <a:rPr lang="en-GB" sz="1200" smtClean="0">
                <a:latin typeface="Times New Roman" pitchFamily="18" charset="0"/>
              </a:rPr>
              <a:pPr eaLnBrk="1" hangingPunct="1"/>
              <a:t>3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7447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7447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7721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7721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7721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137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5909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5909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1547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713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4608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750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8983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3658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82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2099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1945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2693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6241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2867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989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8167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5018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062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711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580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7206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951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298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491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996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99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FCE6-20BC-D84B-8CD3-5D0C38E17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4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1975" y="260350"/>
            <a:ext cx="1908175" cy="5988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450" y="260350"/>
            <a:ext cx="5572125" cy="5988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6A5B8-5095-0F46-B66C-8C926DDAB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88913" y="6386513"/>
            <a:ext cx="549276" cy="471487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D073B0CF-334E-4DBE-9FD2-8C7DE02A14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96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7772400" cy="716642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6"/>
            <a:ext cx="7772400" cy="500742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B8294-793F-C24F-AF62-A2180A3A1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34758" y="0"/>
            <a:ext cx="697337" cy="5739896"/>
          </a:xfrm>
          <a:prstGeom prst="rect">
            <a:avLst/>
          </a:prstGeom>
          <a:solidFill>
            <a:srgbClr val="005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58" y="5739896"/>
            <a:ext cx="697337" cy="111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196975"/>
            <a:ext cx="3740150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0" y="1196975"/>
            <a:ext cx="3740150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2F727-E8EB-7046-B453-CC93063D1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8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45D22-22EA-AE49-AFF6-9C1A6EFCE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AA79D-2C96-EE46-902F-EFD6C3F6F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0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4135E-8A32-684C-B412-C6908A28A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2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D2D1F-23D4-7549-9F02-0C8E966CD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1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A04A6-3AB2-E244-863A-223E8D66D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0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C7A5C-1B01-2B4A-BA4C-54D83071C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1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60350"/>
            <a:ext cx="76327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196975"/>
            <a:ext cx="76327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304800" y="0"/>
            <a:ext cx="717550" cy="5632450"/>
          </a:xfrm>
          <a:prstGeom prst="rect">
            <a:avLst/>
          </a:prstGeom>
          <a:gradFill rotWithShape="0">
            <a:gsLst>
              <a:gs pos="0">
                <a:srgbClr val="2F9FEB"/>
              </a:gs>
              <a:gs pos="100000">
                <a:srgbClr val="016CA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Text Box 25"/>
          <p:cNvSpPr txBox="1">
            <a:spLocks noChangeArrowheads="1"/>
          </p:cNvSpPr>
          <p:nvPr/>
        </p:nvSpPr>
        <p:spPr bwMode="auto">
          <a:xfrm>
            <a:off x="1187450" y="6407150"/>
            <a:ext cx="7632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>
                <a:ea typeface="+mn-ea"/>
                <a:cs typeface="+mn-cs"/>
              </a:rPr>
              <a:t>A centre of expertise in digital information management	</a:t>
            </a:r>
            <a:r>
              <a:rPr lang="en-GB" sz="1400" b="1" smtClean="0">
                <a:solidFill>
                  <a:srgbClr val="0066CC"/>
                </a:solidFill>
                <a:ea typeface="+mn-ea"/>
                <a:cs typeface="+mn-cs"/>
              </a:rPr>
              <a:t>www.ukoln.ac.uk 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6700"/>
            <a:ext cx="3603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cs typeface="+mn-cs"/>
              </a:defRPr>
            </a:lvl1pPr>
          </a:lstStyle>
          <a:p>
            <a:pPr>
              <a:defRPr/>
            </a:pPr>
            <a:fld id="{B1329BEF-11A0-7147-983C-1BFC36A85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9" descr="UKOLN logo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61025"/>
            <a:ext cx="7191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buChar char="•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webfocus.wordpress.com/2011/06/06/a-pilot-survey-of-the-numbers-of-full-text-items-in-institutional-repositorie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ukoln.ac.uk/web-focus/events/meetings/ukoln-managing-digital-profile-2012/" TargetMode="External"/><Relationship Id="rId7" Type="http://schemas.openxmlformats.org/officeDocument/2006/relationships/hyperlink" Target="http://www.ukoln.ac.uk/web-focus/events/resources/standard/cc-licenc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/2.0/uk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ath.academia.edu/BrianKelly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gate.net/profile/Brian_Kelly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hyperlink" Target="http://www.slideshare.net/michaelday/records-management-2687369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rcid.org/0000-0001-5875-8744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://blog.openwetware.org/scienceintheopen/2009/06/30/some-slides-for-granting-permissions-or-not-in-presentations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hyperlink" Target="http://www.slideshare.net/CameronNeylon/permissio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us.google.com/u/0/110503999273000060034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torify.com/CriticalSteph/cerif-in-action-workshop-19-oct-2012" TargetMode="External"/><Relationship Id="rId4" Type="http://schemas.openxmlformats.org/officeDocument/2006/relationships/image" Target="../media/image7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belmouse.com/aarontay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webfocus.wordpress.com/2012/08/21/uklibchat-ecrchat-phdchat-and-other-tweetchats/" TargetMode="External"/><Relationship Id="rId4" Type="http://schemas.openxmlformats.org/officeDocument/2006/relationships/hyperlink" Target="http://uklibchat.wordpress.com/discussion-summaries-link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braries.stackexchange.com/questions/1306/is-jpeg2000-really-a-good-preservation-format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librarianssymposium.com/2012/12/05/building-your-professional-presenc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algn="ctr"/>
            <a:r>
              <a:rPr lang="en-GB" sz="4800" b="1" dirty="0" smtClean="0"/>
              <a:t>Managing Your Digital Profile </a:t>
            </a:r>
            <a:endParaRPr lang="en-GB" sz="4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17" y="168730"/>
            <a:ext cx="8751282" cy="716642"/>
          </a:xfrm>
          <a:solidFill>
            <a:schemeClr val="tx1"/>
          </a:solidFill>
        </p:spPr>
        <p:txBody>
          <a:bodyPr/>
          <a:lstStyle/>
          <a:p>
            <a:pPr marL="88900"/>
            <a:r>
              <a:rPr lang="en-GB" sz="4400" dirty="0">
                <a:solidFill>
                  <a:schemeClr val="bg1"/>
                </a:solidFill>
              </a:rPr>
              <a:t>Managing Your Digital Profile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178287"/>
            <a:ext cx="8647043" cy="1133061"/>
          </a:xfrm>
        </p:spPr>
        <p:txBody>
          <a:bodyPr/>
          <a:lstStyle/>
          <a:p>
            <a:r>
              <a:rPr lang="en-GB" sz="2000" dirty="0" smtClean="0">
                <a:solidFill>
                  <a:schemeClr val="bg1"/>
                </a:solidFill>
              </a:rPr>
              <a:t>How can </a:t>
            </a:r>
            <a:r>
              <a:rPr lang="en-GB" sz="2000" dirty="0" smtClean="0">
                <a:solidFill>
                  <a:schemeClr val="bg1"/>
                </a:solidFill>
              </a:rPr>
              <a:t>you manage your </a:t>
            </a:r>
            <a:r>
              <a:rPr lang="en-GB" sz="2000" dirty="0" smtClean="0">
                <a:solidFill>
                  <a:schemeClr val="bg1"/>
                </a:solidFill>
              </a:rPr>
              <a:t>online profile in order to ensure that when people (including potential funders, collaborators, etc.) Google </a:t>
            </a:r>
            <a:r>
              <a:rPr lang="en-GB" sz="2000" dirty="0" smtClean="0">
                <a:solidFill>
                  <a:schemeClr val="bg1"/>
                </a:solidFill>
              </a:rPr>
              <a:t>you, </a:t>
            </a:r>
            <a:r>
              <a:rPr lang="en-GB" sz="2000" dirty="0" smtClean="0">
                <a:solidFill>
                  <a:schemeClr val="bg1"/>
                </a:solidFill>
              </a:rPr>
              <a:t>they find useful information about </a:t>
            </a:r>
            <a:r>
              <a:rPr lang="en-GB" sz="2000" dirty="0" smtClean="0">
                <a:solidFill>
                  <a:schemeClr val="bg1"/>
                </a:solidFill>
              </a:rPr>
              <a:t>your </a:t>
            </a:r>
            <a:r>
              <a:rPr lang="en-GB" sz="2000" dirty="0" smtClean="0">
                <a:solidFill>
                  <a:schemeClr val="bg1"/>
                </a:solidFill>
              </a:rPr>
              <a:t>professional activities?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58854" y="3973418"/>
            <a:ext cx="286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Brian Kelly, UKOLN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1" y="137083"/>
            <a:ext cx="8573697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2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Everyone Uses Google!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7579" y="1204687"/>
            <a:ext cx="3376908" cy="971984"/>
          </a:xfrm>
        </p:spPr>
        <p:txBody>
          <a:bodyPr/>
          <a:lstStyle/>
          <a:p>
            <a:r>
              <a:rPr lang="en-GB" sz="2400" dirty="0" smtClean="0"/>
              <a:t>Google search for “</a:t>
            </a:r>
            <a:r>
              <a:rPr lang="en-GB" sz="2400" i="1" dirty="0" smtClean="0"/>
              <a:t>John Smith, Bristol</a:t>
            </a:r>
            <a:r>
              <a:rPr lang="en-GB" sz="2400" dirty="0" smtClean="0"/>
              <a:t>”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2" y="1333048"/>
            <a:ext cx="5391903" cy="34961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06272" y="5739998"/>
            <a:ext cx="3043824" cy="11180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dirty="0" smtClean="0"/>
              <a:t>Google search </a:t>
            </a:r>
            <a:br>
              <a:rPr lang="en-GB" sz="2400" dirty="0" smtClean="0"/>
            </a:br>
            <a:r>
              <a:rPr lang="en-GB" sz="2400" dirty="0" smtClean="0"/>
              <a:t>for people often </a:t>
            </a:r>
            <a:br>
              <a:rPr lang="en-GB" sz="2400" dirty="0" smtClean="0"/>
            </a:br>
            <a:r>
              <a:rPr lang="en-GB" sz="2400" dirty="0" smtClean="0"/>
              <a:t>find LinkedIn profiles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575" y="2305362"/>
            <a:ext cx="6396008" cy="40100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583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LinkedIn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774" y="1204687"/>
            <a:ext cx="3154226" cy="1538513"/>
          </a:xfrm>
        </p:spPr>
        <p:txBody>
          <a:bodyPr/>
          <a:lstStyle/>
          <a:p>
            <a:r>
              <a:rPr lang="en-GB" sz="2400" dirty="0" smtClean="0"/>
              <a:t>Google search for an academic: Andrew Ravenscroft who visited India recently (to advise on </a:t>
            </a:r>
            <a:r>
              <a:rPr lang="en-GB" sz="2400" dirty="0" err="1" smtClean="0"/>
              <a:t>elearning</a:t>
            </a:r>
            <a:r>
              <a:rPr lang="en-GB" sz="2400" dirty="0" smtClean="0"/>
              <a:t> strategies)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5" y="1063612"/>
            <a:ext cx="5896798" cy="41344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372" y="2807611"/>
            <a:ext cx="5950781" cy="37049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5" y="3037084"/>
            <a:ext cx="6122068" cy="38209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Left Brace 7"/>
          <p:cNvSpPr/>
          <p:nvPr/>
        </p:nvSpPr>
        <p:spPr>
          <a:xfrm>
            <a:off x="944218" y="3031435"/>
            <a:ext cx="139148" cy="14014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2974" y="3501310"/>
            <a:ext cx="990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Importance of LinkedIn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997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the Message Across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6805" y="1134007"/>
            <a:ext cx="3294655" cy="5007429"/>
          </a:xfrm>
        </p:spPr>
        <p:txBody>
          <a:bodyPr/>
          <a:lstStyle/>
          <a:p>
            <a:r>
              <a:rPr lang="en-GB" sz="2400" dirty="0" smtClean="0"/>
              <a:t>Kirsty Pitkin’s LinkedIn profile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58830" y="749306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LinkedIn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8283"/>
          <a:stretch/>
        </p:blipFill>
        <p:spPr>
          <a:xfrm>
            <a:off x="214974" y="875086"/>
            <a:ext cx="8316486" cy="59829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434253" y="3578087"/>
            <a:ext cx="1722538" cy="28845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9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the Message Across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Kirsty’s</a:t>
            </a:r>
            <a:r>
              <a:rPr lang="en-GB" dirty="0" smtClean="0"/>
              <a:t> LinkedIn profile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4771"/>
          <a:stretch/>
        </p:blipFill>
        <p:spPr>
          <a:xfrm>
            <a:off x="304014" y="1059166"/>
            <a:ext cx="8297434" cy="579883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5427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the Message Across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Kirsty’s</a:t>
            </a:r>
            <a:r>
              <a:rPr lang="en-GB" dirty="0" smtClean="0"/>
              <a:t> LinkedIn profile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7043"/>
          <a:stretch/>
        </p:blipFill>
        <p:spPr>
          <a:xfrm>
            <a:off x="244792" y="1076155"/>
            <a:ext cx="8316486" cy="578184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7736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the Message Across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My LinkedIn Profile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6454"/>
          <a:stretch/>
        </p:blipFill>
        <p:spPr>
          <a:xfrm>
            <a:off x="294932" y="935546"/>
            <a:ext cx="7878275" cy="59224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Oval 5"/>
          <p:cNvSpPr/>
          <p:nvPr/>
        </p:nvSpPr>
        <p:spPr>
          <a:xfrm>
            <a:off x="1550504" y="2782957"/>
            <a:ext cx="725557" cy="1987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550504" y="4237383"/>
            <a:ext cx="894522" cy="1987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272208" y="5698435"/>
            <a:ext cx="725557" cy="1987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78904" y="4870173"/>
            <a:ext cx="1908313" cy="347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754756" y="3237924"/>
            <a:ext cx="3269974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LinkedIn works because:</a:t>
            </a:r>
          </a:p>
          <a:p>
            <a:pPr marL="447675" lvl="1" indent="-249238">
              <a:buClr>
                <a:schemeClr val="accent2"/>
              </a:buClr>
              <a:buFont typeface="Arial" pitchFamily="34" charset="0"/>
              <a:buChar char="•"/>
            </a:pPr>
            <a:r>
              <a:rPr lang="en-GB" dirty="0" smtClean="0"/>
              <a:t>It’s Google-friendly (HTML SEO techniques) </a:t>
            </a:r>
          </a:p>
          <a:p>
            <a:pPr marL="447675" lvl="1" indent="-249238">
              <a:buClr>
                <a:schemeClr val="accent2"/>
              </a:buClr>
              <a:buFont typeface="Arial" pitchFamily="34" charset="0"/>
              <a:buChar char="•"/>
            </a:pPr>
            <a:r>
              <a:rPr lang="en-GB" dirty="0" smtClean="0"/>
              <a:t>It’s popular: lots of links = improved Google-ranking</a:t>
            </a:r>
          </a:p>
          <a:p>
            <a:pPr marL="447675" lvl="1" indent="-249238">
              <a:buClr>
                <a:schemeClr val="accent2"/>
              </a:buClr>
              <a:buFont typeface="Arial" pitchFamily="34" charset="0"/>
              <a:buChar char="•"/>
            </a:pPr>
            <a:r>
              <a:rPr lang="en-GB" dirty="0" smtClean="0"/>
              <a:t>It works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3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LinkedIn Notifications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34654" y="1204686"/>
            <a:ext cx="3249712" cy="1091253"/>
          </a:xfrm>
        </p:spPr>
        <p:txBody>
          <a:bodyPr/>
          <a:lstStyle/>
          <a:p>
            <a:r>
              <a:rPr lang="en-GB" sz="2400" dirty="0" smtClean="0"/>
              <a:t>You can receive email notifications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7" y="1036238"/>
            <a:ext cx="5487166" cy="470600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965095" y="49695"/>
            <a:ext cx="119270" cy="1192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80" y="4543102"/>
            <a:ext cx="7049484" cy="2314898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5834653" y="2297988"/>
            <a:ext cx="3309347" cy="155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dirty="0" smtClean="0"/>
              <a:t>You can also change email preferences, update privacy settings, …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4452729" y="4432852"/>
            <a:ext cx="4631636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dirty="0"/>
              <a:t>On December 11, 2012, you'll be getting the new LinkedIn profile, which has a simplified design, provides deeper insights, and surfaces new ways to connect and build relationships. You'll also be one of the first to preview a new way to showcase rich content on your profile -- like presentations, videos, documents, and more. </a:t>
            </a:r>
          </a:p>
        </p:txBody>
      </p:sp>
    </p:spTree>
    <p:extLst>
      <p:ext uri="{BB962C8B-B14F-4D97-AF65-F5344CB8AC3E}">
        <p14:creationId xmlns:p14="http://schemas.microsoft.com/office/powerpoint/2010/main" val="42650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180017" y="600219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Opus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0008" y="1316120"/>
            <a:ext cx="2435088" cy="53174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400" dirty="0" smtClean="0"/>
              <a:t>UKOLN staff would be expected to make significant use of institutional repository for hosted full-text items</a:t>
            </a:r>
          </a:p>
          <a:p>
            <a:r>
              <a:rPr lang="en-GB" sz="2400" dirty="0" smtClean="0"/>
              <a:t>Survey in June 2011 showed 43% full text items (only ~7% for </a:t>
            </a:r>
            <a:r>
              <a:rPr lang="en-GB" sz="2400" dirty="0" smtClean="0"/>
              <a:t>Bath)</a:t>
            </a:r>
            <a:endParaRPr lang="en-GB" sz="2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5639"/>
          <a:stretch/>
        </p:blipFill>
        <p:spPr>
          <a:xfrm>
            <a:off x="0" y="276408"/>
            <a:ext cx="6449326" cy="65815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7912515" y="6217134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180017" y="600219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Opus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7779"/>
          <a:stretch/>
        </p:blipFill>
        <p:spPr>
          <a:xfrm>
            <a:off x="251395" y="831050"/>
            <a:ext cx="8621329" cy="602694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1435" y="314278"/>
            <a:ext cx="5953539" cy="85854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400" dirty="0" smtClean="0"/>
              <a:t>Important to have papers, reports, etc. in managed environment e.g. Opus.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67" y="4514523"/>
            <a:ext cx="6496957" cy="23434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26366" y="1518454"/>
            <a:ext cx="6534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http://opus.bath.ac.uk/view/person_id/588.html</a:t>
            </a:r>
          </a:p>
        </p:txBody>
      </p:sp>
      <p:sp>
        <p:nvSpPr>
          <p:cNvPr id="9" name="Oval 8"/>
          <p:cNvSpPr/>
          <p:nvPr/>
        </p:nvSpPr>
        <p:spPr>
          <a:xfrm>
            <a:off x="6867939" y="6271591"/>
            <a:ext cx="934278" cy="2782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59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180017" y="600219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Opus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329" y="314278"/>
            <a:ext cx="4303645" cy="83866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400" dirty="0" smtClean="0"/>
              <a:t>Connections are important: for people and for Google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6366" y="1518454"/>
            <a:ext cx="6705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http://opus.bath.ac.uk/view/person_id/2057.html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33" y="1386171"/>
            <a:ext cx="8716592" cy="53823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Oval 8"/>
          <p:cNvSpPr/>
          <p:nvPr/>
        </p:nvSpPr>
        <p:spPr>
          <a:xfrm>
            <a:off x="4565416" y="6092685"/>
            <a:ext cx="934278" cy="2782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397887" y="2134680"/>
            <a:ext cx="6705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http://opus.bath.ac.uk/view/person_id/2057.html</a:t>
            </a:r>
          </a:p>
        </p:txBody>
      </p:sp>
    </p:spTree>
    <p:extLst>
      <p:ext uri="{BB962C8B-B14F-4D97-AF65-F5344CB8AC3E}">
        <p14:creationId xmlns:p14="http://schemas.microsoft.com/office/powerpoint/2010/main" val="110973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5">
            <a:hlinkClick r:id="rId3"/>
          </p:cNvPr>
          <p:cNvSpPr>
            <a:spLocks noChangeArrowheads="1"/>
          </p:cNvSpPr>
          <p:nvPr/>
        </p:nvSpPr>
        <p:spPr bwMode="auto">
          <a:xfrm>
            <a:off x="1568449" y="0"/>
            <a:ext cx="7575551" cy="3231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81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1500" dirty="0" smtClean="0"/>
              <a:t>http://www.ukoln.ac.uk/web-focus/events/meetings/ukoln-managing-digital-profile-2012/ </a:t>
            </a:r>
            <a:endParaRPr lang="en-GB" sz="1500" dirty="0">
              <a:cs typeface="+mn-cs"/>
            </a:endParaRPr>
          </a:p>
        </p:txBody>
      </p:sp>
      <p:sp>
        <p:nvSpPr>
          <p:cNvPr id="15362" name="TextBox 16"/>
          <p:cNvSpPr txBox="1">
            <a:spLocks noChangeArrowheads="1"/>
          </p:cNvSpPr>
          <p:nvPr/>
        </p:nvSpPr>
        <p:spPr bwMode="auto">
          <a:xfrm>
            <a:off x="0" y="0"/>
            <a:ext cx="1357313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b="1" dirty="0"/>
              <a:t>Twitter:</a:t>
            </a:r>
          </a:p>
          <a:p>
            <a:pPr algn="ctr" eaLnBrk="1" hangingPunct="1"/>
            <a:r>
              <a:rPr lang="en-GB" sz="1600" strike="dblStrike" dirty="0" smtClean="0"/>
              <a:t>#</a:t>
            </a:r>
            <a:r>
              <a:rPr lang="en-GB" sz="1600" dirty="0" smtClean="0"/>
              <a:t>ukoln</a:t>
            </a:r>
            <a:endParaRPr lang="en-GB" sz="1600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3912" y="369332"/>
            <a:ext cx="8150087" cy="1741488"/>
          </a:xfrm>
        </p:spPr>
        <p:txBody>
          <a:bodyPr/>
          <a:lstStyle/>
          <a:p>
            <a:pPr marL="88900"/>
            <a:r>
              <a:rPr lang="en-GB" dirty="0"/>
              <a:t>Managing Your Digital </a:t>
            </a:r>
            <a:r>
              <a:rPr lang="en-GB" dirty="0" smtClean="0"/>
              <a:t>Profile</a:t>
            </a:r>
            <a:endParaRPr lang="en-GB" dirty="0"/>
          </a:p>
        </p:txBody>
      </p:sp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1090613" y="2092411"/>
            <a:ext cx="3552825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8888E2"/>
              </a:buClr>
            </a:pPr>
            <a:r>
              <a:rPr lang="en-GB" sz="2200" dirty="0"/>
              <a:t>Brian Kelly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8888E2"/>
              </a:buClr>
            </a:pPr>
            <a:r>
              <a:rPr lang="en-GB" sz="2200" dirty="0"/>
              <a:t>UKOLN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8888E2"/>
              </a:buClr>
            </a:pPr>
            <a:r>
              <a:rPr lang="en-GB" sz="2200" dirty="0"/>
              <a:t>University of </a:t>
            </a:r>
            <a:r>
              <a:rPr lang="en-GB" sz="2200" dirty="0" smtClean="0"/>
              <a:t>Bath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8888E2"/>
              </a:buClr>
            </a:pPr>
            <a:r>
              <a:rPr lang="en-GB" sz="2200" dirty="0" smtClean="0"/>
              <a:t>Bath, UK</a:t>
            </a:r>
            <a:endParaRPr lang="en-GB" sz="2200" dirty="0"/>
          </a:p>
        </p:txBody>
      </p:sp>
      <p:sp>
        <p:nvSpPr>
          <p:cNvPr id="15365" name="Line 11"/>
          <p:cNvSpPr>
            <a:spLocks noChangeShapeType="1"/>
          </p:cNvSpPr>
          <p:nvPr/>
        </p:nvSpPr>
        <p:spPr bwMode="auto">
          <a:xfrm flipV="1">
            <a:off x="1141413" y="5607050"/>
            <a:ext cx="7793037" cy="1588"/>
          </a:xfrm>
          <a:prstGeom prst="line">
            <a:avLst/>
          </a:prstGeom>
          <a:noFill/>
          <a:ln w="57150" cmpd="thinThick">
            <a:solidFill>
              <a:srgbClr val="33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1092200" y="5722938"/>
            <a:ext cx="7651750" cy="1049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800"/>
              <a:t>UKOLN is supported by:</a:t>
            </a:r>
            <a:endParaRPr lang="en-GB" sz="900"/>
          </a:p>
          <a:p>
            <a:endParaRPr lang="en-GB" sz="900"/>
          </a:p>
          <a:p>
            <a:endParaRPr lang="en-GB" sz="900"/>
          </a:p>
          <a:p>
            <a:endParaRPr lang="en-GB" sz="900"/>
          </a:p>
          <a:p>
            <a:endParaRPr lang="en-GB" sz="900"/>
          </a:p>
          <a:p>
            <a:endParaRPr lang="en-GB" sz="900"/>
          </a:p>
        </p:txBody>
      </p:sp>
      <p:pic>
        <p:nvPicPr>
          <p:cNvPr id="15367" name="Picture 12" descr="University of Bath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6092825"/>
            <a:ext cx="1571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368" name="Picture 17" descr="JISC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6151563"/>
            <a:ext cx="7715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28"/>
          <p:cNvSpPr txBox="1">
            <a:spLocks noChangeArrowheads="1"/>
          </p:cNvSpPr>
          <p:nvPr/>
        </p:nvSpPr>
        <p:spPr bwMode="auto">
          <a:xfrm>
            <a:off x="4773613" y="6173789"/>
            <a:ext cx="308765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This work is licensed under a Creative Commons Attribution </a:t>
            </a:r>
            <a:r>
              <a:rPr lang="en-US" sz="1200" dirty="0" smtClean="0"/>
              <a:t>2.0 </a:t>
            </a:r>
            <a:r>
              <a:rPr lang="en-US" sz="1200" dirty="0" err="1"/>
              <a:t>licence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(</a:t>
            </a:r>
            <a:r>
              <a:rPr lang="en-US" sz="1200" dirty="0"/>
              <a:t>but note caveat)</a:t>
            </a:r>
          </a:p>
        </p:txBody>
      </p:sp>
      <p:sp>
        <p:nvSpPr>
          <p:cNvPr id="15370" name="AutoShape 29">
            <a:hlinkClick r:id="rId6"/>
          </p:cNvPr>
          <p:cNvSpPr>
            <a:spLocks noChangeArrowheads="1"/>
          </p:cNvSpPr>
          <p:nvPr/>
        </p:nvSpPr>
        <p:spPr bwMode="auto">
          <a:xfrm>
            <a:off x="6302376" y="5710239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AutoShape 30">
            <a:hlinkClick r:id="rId7"/>
          </p:cNvPr>
          <p:cNvSpPr>
            <a:spLocks noChangeArrowheads="1"/>
          </p:cNvSpPr>
          <p:nvPr/>
        </p:nvSpPr>
        <p:spPr bwMode="auto">
          <a:xfrm>
            <a:off x="6069306" y="6600274"/>
            <a:ext cx="255587" cy="171450"/>
          </a:xfrm>
          <a:prstGeom prst="rightArrow">
            <a:avLst>
              <a:gd name="adj1" fmla="val 50000"/>
              <a:gd name="adj2" fmla="val 37268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Text Box 34"/>
          <p:cNvSpPr txBox="1">
            <a:spLocks noChangeArrowheads="1"/>
          </p:cNvSpPr>
          <p:nvPr/>
        </p:nvSpPr>
        <p:spPr bwMode="auto">
          <a:xfrm>
            <a:off x="1090611" y="3894916"/>
            <a:ext cx="416718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/>
              <a:t>Email:</a:t>
            </a:r>
          </a:p>
          <a:p>
            <a:pPr eaLnBrk="1" hangingPunct="1"/>
            <a:r>
              <a:rPr lang="en-US" sz="2000" dirty="0"/>
              <a:t>b.kelly@ukoln.ac.uk</a:t>
            </a:r>
          </a:p>
          <a:p>
            <a:pPr eaLnBrk="1" hangingPunct="1"/>
            <a:r>
              <a:rPr lang="en-US" sz="2000" b="1" dirty="0"/>
              <a:t>Blog:</a:t>
            </a:r>
          </a:p>
          <a:p>
            <a:pPr eaLnBrk="1" hangingPunct="1"/>
            <a:r>
              <a:rPr lang="en-US" sz="2000" dirty="0">
                <a:solidFill>
                  <a:schemeClr val="tx2"/>
                </a:solidFill>
              </a:rPr>
              <a:t>http://ukwebfocus.wordpress.com/</a:t>
            </a:r>
          </a:p>
          <a:p>
            <a:pPr eaLnBrk="1" hangingPunct="1"/>
            <a:r>
              <a:rPr lang="en-US" sz="2000" b="1" dirty="0" smtClean="0"/>
              <a:t>Twitter:  </a:t>
            </a:r>
            <a:r>
              <a:rPr lang="en-US" sz="2000" dirty="0" smtClean="0"/>
              <a:t>@briankelly</a:t>
            </a:r>
            <a:endParaRPr lang="en-US" sz="2000" dirty="0"/>
          </a:p>
        </p:txBody>
      </p:sp>
      <p:pic>
        <p:nvPicPr>
          <p:cNvPr id="15375" name="Picture 18" descr="Creative Commons Licenc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5722938"/>
            <a:ext cx="12112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47"/>
          <p:cNvSpPr txBox="1">
            <a:spLocks noChangeArrowheads="1"/>
          </p:cNvSpPr>
          <p:nvPr/>
        </p:nvSpPr>
        <p:spPr bwMode="auto">
          <a:xfrm>
            <a:off x="4683125" y="1990421"/>
            <a:ext cx="4251325" cy="16319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000" b="1" dirty="0" smtClean="0"/>
              <a:t>Acceptable Use Policy</a:t>
            </a:r>
            <a:endParaRPr lang="en-GB" sz="2000" dirty="0" smtClean="0"/>
          </a:p>
          <a:p>
            <a:pPr>
              <a:defRPr/>
            </a:pPr>
            <a:r>
              <a:rPr lang="en-GB" sz="2000" dirty="0" smtClean="0"/>
              <a:t>Recording this talk, taking photos, discussing the content using Twitter, blogs, etc. is welcomed providing distractions to others is minimised.</a:t>
            </a:r>
          </a:p>
        </p:txBody>
      </p:sp>
      <p:sp>
        <p:nvSpPr>
          <p:cNvPr id="2" name="Rectangle 1"/>
          <p:cNvSpPr/>
          <p:nvPr/>
        </p:nvSpPr>
        <p:spPr>
          <a:xfrm>
            <a:off x="5159057" y="4020284"/>
            <a:ext cx="377539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/>
              <a:t>ORCID:  </a:t>
            </a:r>
            <a:r>
              <a:rPr lang="en-US" sz="2000" dirty="0" smtClean="0"/>
              <a:t>0000-0001-5875-8744</a:t>
            </a:r>
          </a:p>
          <a:p>
            <a:pPr marL="179388" indent="-179388" eaLnBrk="1" hangingPunct="1"/>
            <a:r>
              <a:rPr lang="en-US" sz="2000" dirty="0"/>
              <a:t>http://</a:t>
            </a:r>
            <a:r>
              <a:rPr lang="en-US" sz="2000" dirty="0" smtClean="0"/>
              <a:t>bit.ly/briankelly-orcid</a:t>
            </a:r>
          </a:p>
          <a:p>
            <a:pPr marL="179388" indent="-179388" eaLnBrk="1" hangingPunct="1"/>
            <a:r>
              <a:rPr lang="en-US" sz="2000" b="1" dirty="0"/>
              <a:t>LinkedIn</a:t>
            </a:r>
            <a:r>
              <a:rPr lang="en-US" sz="2000" dirty="0"/>
              <a:t>: </a:t>
            </a:r>
            <a:endParaRPr lang="en-US" sz="2000" dirty="0" smtClean="0"/>
          </a:p>
          <a:p>
            <a:pPr marL="179388" indent="-179388" eaLnBrk="1" hangingPunct="1"/>
            <a:r>
              <a:rPr lang="en-US" sz="2000" dirty="0" smtClean="0"/>
              <a:t>http</a:t>
            </a:r>
            <a:r>
              <a:rPr lang="en-US" sz="2000" dirty="0"/>
              <a:t>://www.linkedin.com/in</a:t>
            </a:r>
            <a:r>
              <a:rPr lang="en-US" sz="2000" dirty="0" smtClean="0"/>
              <a:t>/</a:t>
            </a:r>
            <a:br>
              <a:rPr lang="en-US" sz="2000" dirty="0" smtClean="0"/>
            </a:br>
            <a:r>
              <a:rPr lang="en-US" sz="2000" dirty="0" smtClean="0"/>
              <a:t>ukwebfocus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Opus’s Limitations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“</a:t>
            </a:r>
            <a:r>
              <a:rPr lang="en-GB" i="1" dirty="0"/>
              <a:t>http://opus.bath.ac.uk/view/divisions</a:t>
            </a:r>
            <a:r>
              <a:rPr lang="en-GB" i="1" dirty="0" smtClean="0"/>
              <a:t>/</a:t>
            </a:r>
            <a:br>
              <a:rPr lang="en-GB" i="1" dirty="0" smtClean="0"/>
            </a:br>
            <a:r>
              <a:rPr lang="en-GB" i="1" dirty="0" smtClean="0"/>
              <a:t>cent=5Fukoln.html#group_D </a:t>
            </a:r>
            <a:r>
              <a:rPr lang="en-GB" i="1" dirty="0"/>
              <a:t>- </a:t>
            </a:r>
          </a:p>
          <a:p>
            <a:r>
              <a:rPr lang="en-GB" i="1" dirty="0"/>
              <a:t>are only current employees indexed? </a:t>
            </a:r>
            <a:r>
              <a:rPr lang="en-GB" i="1" dirty="0" smtClean="0"/>
              <a:t>What </a:t>
            </a:r>
            <a:r>
              <a:rPr lang="en-GB" i="1" dirty="0"/>
              <a:t>about </a:t>
            </a:r>
            <a:r>
              <a:rPr lang="en-GB" i="1" dirty="0" smtClean="0"/>
              <a:t>browse?</a:t>
            </a:r>
            <a:r>
              <a:rPr lang="en-GB" dirty="0" smtClean="0"/>
              <a:t>” </a:t>
            </a:r>
          </a:p>
          <a:p>
            <a:endParaRPr lang="en-GB" dirty="0"/>
          </a:p>
          <a:p>
            <a:r>
              <a:rPr lang="en-GB" dirty="0" smtClean="0"/>
              <a:t>When staff leave, their ID (email address) is deleted. Content available, but no ‘owner’ information.</a:t>
            </a:r>
          </a:p>
          <a:p>
            <a:endParaRPr lang="en-GB" dirty="0"/>
          </a:p>
          <a:p>
            <a:r>
              <a:rPr lang="en-GB" dirty="0" smtClean="0"/>
              <a:t>Therefore need to manage ‘ownership’ information (e.g. using LinkedIn, …).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180017" y="600219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Opus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965095" y="49695"/>
            <a:ext cx="119270" cy="1192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Academia.edu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4390" y="1204686"/>
            <a:ext cx="3115751" cy="5007429"/>
          </a:xfrm>
        </p:spPr>
        <p:txBody>
          <a:bodyPr/>
          <a:lstStyle/>
          <a:p>
            <a:r>
              <a:rPr lang="en-GB" dirty="0" smtClean="0"/>
              <a:t>Academia.edu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470799" y="1186629"/>
            <a:ext cx="227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Academia.edu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319"/>
          <a:stretch/>
        </p:blipFill>
        <p:spPr>
          <a:xfrm>
            <a:off x="0" y="982114"/>
            <a:ext cx="9144000" cy="60547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776564" y="1552175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53832" y="1496404"/>
            <a:ext cx="3422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http://bath.academia.edu/BrianKelly</a:t>
            </a:r>
          </a:p>
        </p:txBody>
      </p:sp>
    </p:spTree>
    <p:extLst>
      <p:ext uri="{BB962C8B-B14F-4D97-AF65-F5344CB8AC3E}">
        <p14:creationId xmlns:p14="http://schemas.microsoft.com/office/powerpoint/2010/main" val="4143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Academia.edu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Academia.edu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650"/>
          <a:stretch/>
        </p:blipFill>
        <p:spPr>
          <a:xfrm>
            <a:off x="142255" y="989782"/>
            <a:ext cx="8859487" cy="586821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3132182" y="2832653"/>
            <a:ext cx="6011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People do use it to find research papers (either directly or via Google)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8965095" y="49695"/>
            <a:ext cx="119270" cy="1192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53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ResearchGate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531710" y="1186629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chemeClr val="bg1"/>
                </a:solidFill>
              </a:rPr>
              <a:t>Researchggate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13"/>
          <a:stretch/>
        </p:blipFill>
        <p:spPr>
          <a:xfrm>
            <a:off x="292042" y="1072900"/>
            <a:ext cx="7744906" cy="57850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6686" y="5118652"/>
            <a:ext cx="4790662" cy="1371600"/>
          </a:xfrm>
        </p:spPr>
        <p:txBody>
          <a:bodyPr/>
          <a:lstStyle/>
          <a:p>
            <a:r>
              <a:rPr lang="en-GB" dirty="0" err="1" smtClean="0"/>
              <a:t>ResearchGate</a:t>
            </a:r>
            <a:r>
              <a:rPr lang="en-GB" dirty="0" smtClean="0"/>
              <a:t>: another list of research publications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677478" y="6479714"/>
            <a:ext cx="546652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800" dirty="0"/>
              <a:t>https://www.researchgate.net/profile/Brian_Kelly/</a:t>
            </a:r>
          </a:p>
        </p:txBody>
      </p:sp>
      <p:sp>
        <p:nvSpPr>
          <p:cNvPr id="8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776564" y="6550874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ResearchGate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8" y="966600"/>
            <a:ext cx="7792538" cy="579200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7295" y="4909928"/>
            <a:ext cx="5377070" cy="184868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400" dirty="0" smtClean="0"/>
              <a:t>To date Opus has hosted content</a:t>
            </a:r>
            <a:r>
              <a:rPr lang="en-GB" sz="2400" dirty="0"/>
              <a:t> </a:t>
            </a:r>
            <a:r>
              <a:rPr lang="en-GB" sz="2400" dirty="0" smtClean="0"/>
              <a:t>&amp; these services have had links (avoid fragmenting usage stats).</a:t>
            </a:r>
          </a:p>
          <a:p>
            <a:r>
              <a:rPr lang="en-GB" sz="2400" dirty="0" smtClean="0"/>
              <a:t>Now feel content should ideally be replicated (</a:t>
            </a:r>
            <a:r>
              <a:rPr lang="en-GB" sz="2400" dirty="0" err="1" smtClean="0"/>
              <a:t>lockss</a:t>
            </a:r>
            <a:r>
              <a:rPr lang="en-GB" sz="2400" dirty="0" smtClean="0"/>
              <a:t>).</a:t>
            </a:r>
            <a:endParaRPr lang="en-GB" sz="2400" dirty="0"/>
          </a:p>
        </p:txBody>
      </p:sp>
      <p:sp>
        <p:nvSpPr>
          <p:cNvPr id="6" name="Oval 5"/>
          <p:cNvSpPr/>
          <p:nvPr/>
        </p:nvSpPr>
        <p:spPr>
          <a:xfrm>
            <a:off x="8965095" y="49695"/>
            <a:ext cx="119270" cy="1192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8597348" y="2484783"/>
            <a:ext cx="19878" cy="24251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742583" y="2484783"/>
            <a:ext cx="8647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7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Mendeley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336"/>
          <a:stretch/>
        </p:blipFill>
        <p:spPr>
          <a:xfrm>
            <a:off x="224086" y="852698"/>
            <a:ext cx="8278381" cy="60053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0435" y="5993137"/>
            <a:ext cx="2410071" cy="785350"/>
          </a:xfrm>
          <a:solidFill>
            <a:schemeClr val="bg1"/>
          </a:solidFill>
        </p:spPr>
        <p:txBody>
          <a:bodyPr/>
          <a:lstStyle/>
          <a:p>
            <a:r>
              <a:rPr lang="en-GB" sz="2400" dirty="0" smtClean="0"/>
              <a:t>Lot of buzz about </a:t>
            </a:r>
            <a:r>
              <a:rPr lang="en-GB" sz="2400" dirty="0" err="1" smtClean="0"/>
              <a:t>Mendeley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3681990" y="1115128"/>
            <a:ext cx="48204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dirty="0"/>
              <a:t>http://www.mendeley.com/profiles/brian-kelly/</a:t>
            </a:r>
          </a:p>
        </p:txBody>
      </p:sp>
    </p:spTree>
    <p:extLst>
      <p:ext uri="{BB962C8B-B14F-4D97-AF65-F5344CB8AC3E}">
        <p14:creationId xmlns:p14="http://schemas.microsoft.com/office/powerpoint/2010/main" val="399470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Slideshare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07370"/>
            <a:ext cx="360363" cy="241300"/>
          </a:xfrm>
        </p:spPr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05496" y="908335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Slideshare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22"/>
          <a:stretch/>
        </p:blipFill>
        <p:spPr>
          <a:xfrm>
            <a:off x="208942" y="268576"/>
            <a:ext cx="8726118" cy="65894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0678" y="2763079"/>
            <a:ext cx="2653748" cy="2872409"/>
          </a:xfrm>
          <a:solidFill>
            <a:schemeClr val="bg1"/>
          </a:solidFill>
        </p:spPr>
        <p:txBody>
          <a:bodyPr/>
          <a:lstStyle/>
          <a:p>
            <a:r>
              <a:rPr lang="en-GB" sz="2400" dirty="0" smtClean="0"/>
              <a:t>Using Slideshare can help ensure:</a:t>
            </a:r>
          </a:p>
          <a:p>
            <a:pPr marL="268288" lvl="1" indent="-168275">
              <a:buFont typeface="Arial" pitchFamily="34" charset="0"/>
              <a:buChar char="•"/>
            </a:pPr>
            <a:r>
              <a:rPr lang="en-GB" sz="2000" dirty="0" smtClean="0"/>
              <a:t>Your presentations are available &amp; embeddable</a:t>
            </a:r>
          </a:p>
        </p:txBody>
      </p:sp>
      <p:sp>
        <p:nvSpPr>
          <p:cNvPr id="7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638198" y="840066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08942" y="4491625"/>
            <a:ext cx="8935058" cy="2366375"/>
            <a:chOff x="208942" y="4600955"/>
            <a:chExt cx="8935058" cy="23663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-5341" b="-9519"/>
            <a:stretch/>
          </p:blipFill>
          <p:spPr>
            <a:xfrm>
              <a:off x="208942" y="5464966"/>
              <a:ext cx="6211736" cy="150236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1" name="Text Placeholder 2"/>
            <p:cNvSpPr txBox="1">
              <a:spLocks/>
            </p:cNvSpPr>
            <p:nvPr/>
          </p:nvSpPr>
          <p:spPr bwMode="auto">
            <a:xfrm>
              <a:off x="6490252" y="4600955"/>
              <a:ext cx="2653748" cy="750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ts val="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1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16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1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1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286000" indent="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268288" lvl="1" indent="-168275">
                <a:buFont typeface="Arial" pitchFamily="34" charset="0"/>
                <a:buChar char="•"/>
              </a:pPr>
              <a:r>
                <a:rPr lang="en-GB" sz="2000" dirty="0" smtClean="0"/>
                <a:t>Evidence of reuse is available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8965095" y="49695"/>
            <a:ext cx="119270" cy="1192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6430617" y="5103016"/>
            <a:ext cx="2653748" cy="165771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indent="-357187"/>
            <a:r>
              <a:rPr lang="en-GB" sz="2000" dirty="0" smtClean="0"/>
              <a:t>But</a:t>
            </a:r>
          </a:p>
          <a:p>
            <a:pPr marL="268288" lvl="1" indent="-168275">
              <a:buFont typeface="Arial" pitchFamily="34" charset="0"/>
              <a:buChar char="•"/>
            </a:pPr>
            <a:r>
              <a:rPr lang="en-GB" sz="2000" dirty="0" smtClean="0"/>
              <a:t>Stats may be flawed</a:t>
            </a:r>
          </a:p>
          <a:p>
            <a:pPr marL="268288" lvl="1" indent="-168275">
              <a:buFont typeface="Arial" pitchFamily="34" charset="0"/>
              <a:buChar char="•"/>
            </a:pPr>
            <a:r>
              <a:rPr lang="en-GB" sz="2000" dirty="0" smtClean="0"/>
              <a:t>Links may be spam! </a:t>
            </a:r>
          </a:p>
        </p:txBody>
      </p:sp>
    </p:spTree>
    <p:extLst>
      <p:ext uri="{BB962C8B-B14F-4D97-AF65-F5344CB8AC3E}">
        <p14:creationId xmlns:p14="http://schemas.microsoft.com/office/powerpoint/2010/main" val="350445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Am I? Where Am I Now?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8392"/>
          <a:stretch/>
        </p:blipFill>
        <p:spPr>
          <a:xfrm>
            <a:off x="258351" y="850284"/>
            <a:ext cx="6878010" cy="572941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599" y="2439565"/>
            <a:ext cx="3200401" cy="408050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000" dirty="0" smtClean="0"/>
              <a:t>ORCID </a:t>
            </a:r>
            <a:r>
              <a:rPr lang="en-GB" sz="2000" dirty="0"/>
              <a:t>(Open Researcher and Contributor ID</a:t>
            </a:r>
            <a:r>
              <a:rPr lang="en-GB" sz="2000" dirty="0" smtClean="0"/>
              <a:t>): </a:t>
            </a:r>
          </a:p>
          <a:p>
            <a:pPr marL="268288" lvl="1" indent="-198438">
              <a:buFont typeface="Arial" pitchFamily="34" charset="0"/>
              <a:buChar char="•"/>
            </a:pPr>
            <a:r>
              <a:rPr lang="en-GB" sz="2000" dirty="0" smtClean="0"/>
              <a:t>New open approach for associating research content with researcher </a:t>
            </a:r>
          </a:p>
          <a:p>
            <a:pPr marL="268288" lvl="1" indent="-198438">
              <a:buFont typeface="Arial" pitchFamily="34" charset="0"/>
              <a:buChar char="•"/>
            </a:pPr>
            <a:r>
              <a:rPr lang="en-GB" sz="2000" dirty="0" smtClean="0"/>
              <a:t>30 seconds to create</a:t>
            </a:r>
          </a:p>
          <a:p>
            <a:pPr marL="268288" lvl="1" indent="-198438">
              <a:buFont typeface="Arial" pitchFamily="34" charset="0"/>
              <a:buChar char="•"/>
            </a:pPr>
            <a:r>
              <a:rPr lang="en-GB" sz="2000" dirty="0" smtClean="0"/>
              <a:t>Can be empty or private (used for workflow)</a:t>
            </a:r>
          </a:p>
          <a:p>
            <a:pPr marL="268288" lvl="1" indent="-198438">
              <a:buFont typeface="Arial" pitchFamily="34" charset="0"/>
              <a:buChar char="•"/>
            </a:pPr>
            <a:r>
              <a:rPr lang="en-GB" sz="2000" dirty="0" smtClean="0"/>
              <a:t>Longer to add content! (Unless content imported from elsewhere e.g. Scopus)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258351" y="5842337"/>
            <a:ext cx="567531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000" dirty="0" smtClean="0"/>
              <a:t>My ORCID: </a:t>
            </a:r>
            <a:br>
              <a:rPr lang="en-GB" sz="2000" dirty="0" smtClean="0"/>
            </a:br>
            <a:r>
              <a:rPr lang="en-GB" sz="2000" dirty="0" smtClean="0"/>
              <a:t>https</a:t>
            </a:r>
            <a:r>
              <a:rPr lang="en-GB" sz="2000" dirty="0"/>
              <a:t>://</a:t>
            </a:r>
            <a:r>
              <a:rPr lang="en-GB" sz="2000" dirty="0" smtClean="0"/>
              <a:t>orcid.org/0000-0001-5875-8744</a:t>
            </a:r>
          </a:p>
          <a:p>
            <a:r>
              <a:rPr lang="en-GB" sz="2000" dirty="0"/>
              <a:t>Or http://</a:t>
            </a:r>
            <a:r>
              <a:rPr lang="en-GB" sz="2000" dirty="0" smtClean="0"/>
              <a:t>bit.ly/briankelly-orcid !</a:t>
            </a:r>
            <a:endParaRPr lang="en-GB" sz="2000" dirty="0"/>
          </a:p>
        </p:txBody>
      </p:sp>
      <p:sp>
        <p:nvSpPr>
          <p:cNvPr id="7" name="Oval 6"/>
          <p:cNvSpPr/>
          <p:nvPr/>
        </p:nvSpPr>
        <p:spPr>
          <a:xfrm>
            <a:off x="8965095" y="49695"/>
            <a:ext cx="119270" cy="1192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4861201" y="6236662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Scopus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4774" y="1204686"/>
            <a:ext cx="1545368" cy="5007429"/>
          </a:xfrm>
        </p:spPr>
        <p:txBody>
          <a:bodyPr/>
          <a:lstStyle/>
          <a:p>
            <a:r>
              <a:rPr lang="en-GB" sz="2400" dirty="0" smtClean="0"/>
              <a:t>Scopus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5684"/>
          <a:stretch/>
        </p:blipFill>
        <p:spPr>
          <a:xfrm>
            <a:off x="0" y="991412"/>
            <a:ext cx="9144000" cy="58665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749288" y="1258454"/>
            <a:ext cx="7394712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/>
              <a:t>http://www.scopus.com/authid/detail.url?authorId=16549361800</a:t>
            </a:r>
          </a:p>
        </p:txBody>
      </p:sp>
      <p:sp>
        <p:nvSpPr>
          <p:cNvPr id="7" name="Oval 6"/>
          <p:cNvSpPr/>
          <p:nvPr/>
        </p:nvSpPr>
        <p:spPr>
          <a:xfrm>
            <a:off x="8965095" y="49695"/>
            <a:ext cx="119270" cy="1192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55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Microsoft Academic Search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848"/>
          <a:stretch/>
        </p:blipFill>
        <p:spPr>
          <a:xfrm>
            <a:off x="176235" y="904679"/>
            <a:ext cx="8592750" cy="602289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4574" y="5884188"/>
            <a:ext cx="3359426" cy="97381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000" dirty="0" smtClean="0"/>
              <a:t>Microsoft Academic Search provides nice visualisations – but data flawed!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7020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FDF4510-A2D0-482D-84C2-3B2406B93903}" type="slidenum">
              <a:rPr lang="en-US" altLang="en-US" sz="1600" smtClean="0"/>
              <a:pPr eaLnBrk="1" hangingPunct="1"/>
              <a:t>3</a:t>
            </a:fld>
            <a:endParaRPr lang="en-US" altLang="en-US" sz="1600" smtClean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00" name="Slide Number Placeholder 3"/>
          <p:cNvSpPr txBox="1">
            <a:spLocks/>
          </p:cNvSpPr>
          <p:nvPr/>
        </p:nvSpPr>
        <p:spPr bwMode="auto">
          <a:xfrm>
            <a:off x="-188913" y="6386513"/>
            <a:ext cx="549276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05221F9-57D0-4647-83CF-A7C7A741EF54}" type="slidenum">
              <a:rPr lang="en-US" altLang="en-US" sz="1600"/>
              <a:pPr algn="r" eaLnBrk="1" hangingPunct="1"/>
              <a:t>3</a:t>
            </a:fld>
            <a:endParaRPr lang="en-US" altLang="en-US" sz="1600"/>
          </a:p>
        </p:txBody>
      </p:sp>
      <p:sp>
        <p:nvSpPr>
          <p:cNvPr id="4101" name="AutoShap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56"/>
            </a:avLst>
          </a:prstGeom>
          <a:gradFill rotWithShape="0">
            <a:gsLst>
              <a:gs pos="0">
                <a:srgbClr val="037F1B">
                  <a:alpha val="68999"/>
                </a:srgbClr>
              </a:gs>
              <a:gs pos="100000">
                <a:srgbClr val="FFFFFF">
                  <a:alpha val="68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2000"/>
          </a:p>
        </p:txBody>
      </p:sp>
      <p:sp>
        <p:nvSpPr>
          <p:cNvPr id="4102" name="Oval 2"/>
          <p:cNvSpPr>
            <a:spLocks/>
          </p:cNvSpPr>
          <p:nvPr/>
        </p:nvSpPr>
        <p:spPr bwMode="auto">
          <a:xfrm>
            <a:off x="2547938" y="2413000"/>
            <a:ext cx="715962" cy="7747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2000"/>
          </a:p>
        </p:txBody>
      </p:sp>
      <p:sp>
        <p:nvSpPr>
          <p:cNvPr id="4103" name="Oval 3"/>
          <p:cNvSpPr>
            <a:spLocks/>
          </p:cNvSpPr>
          <p:nvPr/>
        </p:nvSpPr>
        <p:spPr bwMode="auto">
          <a:xfrm>
            <a:off x="1570038" y="2413000"/>
            <a:ext cx="703262" cy="762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2000"/>
          </a:p>
        </p:txBody>
      </p:sp>
      <p:sp>
        <p:nvSpPr>
          <p:cNvPr id="4104" name="Oval 4"/>
          <p:cNvSpPr>
            <a:spLocks/>
          </p:cNvSpPr>
          <p:nvPr/>
        </p:nvSpPr>
        <p:spPr bwMode="auto">
          <a:xfrm>
            <a:off x="630238" y="2413000"/>
            <a:ext cx="703262" cy="762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2000"/>
          </a:p>
        </p:txBody>
      </p:sp>
      <p:pic>
        <p:nvPicPr>
          <p:cNvPr id="410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2455863"/>
            <a:ext cx="6334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320800"/>
            <a:ext cx="762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320800"/>
            <a:ext cx="762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2449513"/>
            <a:ext cx="5984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9" name="Group 9"/>
          <p:cNvGrpSpPr>
            <a:grpSpLocks/>
          </p:cNvGrpSpPr>
          <p:nvPr/>
        </p:nvGrpSpPr>
        <p:grpSpPr bwMode="auto">
          <a:xfrm>
            <a:off x="1557338" y="3517900"/>
            <a:ext cx="715962" cy="774700"/>
            <a:chOff x="0" y="0"/>
            <a:chExt cx="488" cy="488"/>
          </a:xfrm>
        </p:grpSpPr>
        <p:sp>
          <p:nvSpPr>
            <p:cNvPr id="4129" name="Oval 10"/>
            <p:cNvSpPr>
              <a:spLocks/>
            </p:cNvSpPr>
            <p:nvPr/>
          </p:nvSpPr>
          <p:spPr bwMode="auto">
            <a:xfrm>
              <a:off x="0" y="0"/>
              <a:ext cx="488" cy="4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US" sz="2000"/>
            </a:p>
          </p:txBody>
        </p:sp>
        <p:pic>
          <p:nvPicPr>
            <p:cNvPr id="4130" name="Picture 11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"/>
              <a:ext cx="40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0" name="Group 12"/>
          <p:cNvGrpSpPr>
            <a:grpSpLocks/>
          </p:cNvGrpSpPr>
          <p:nvPr/>
        </p:nvGrpSpPr>
        <p:grpSpPr bwMode="auto">
          <a:xfrm>
            <a:off x="2547938" y="3517900"/>
            <a:ext cx="715962" cy="774700"/>
            <a:chOff x="0" y="0"/>
            <a:chExt cx="488" cy="488"/>
          </a:xfrm>
        </p:grpSpPr>
        <p:pic>
          <p:nvPicPr>
            <p:cNvPr id="4127" name="Picture 13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"/>
              <a:ext cx="40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8" name="Oval 14"/>
            <p:cNvSpPr>
              <a:spLocks/>
            </p:cNvSpPr>
            <p:nvPr/>
          </p:nvSpPr>
          <p:spPr bwMode="auto">
            <a:xfrm>
              <a:off x="0" y="0"/>
              <a:ext cx="488" cy="4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US" sz="2000"/>
            </a:p>
          </p:txBody>
        </p:sp>
      </p:grp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617538" y="3517900"/>
            <a:ext cx="715962" cy="774700"/>
            <a:chOff x="0" y="0"/>
            <a:chExt cx="488" cy="488"/>
          </a:xfrm>
        </p:grpSpPr>
        <p:pic>
          <p:nvPicPr>
            <p:cNvPr id="4125" name="Picture 16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"/>
              <a:ext cx="40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6" name="Oval 17"/>
            <p:cNvSpPr>
              <a:spLocks/>
            </p:cNvSpPr>
            <p:nvPr/>
          </p:nvSpPr>
          <p:spPr bwMode="auto">
            <a:xfrm>
              <a:off x="0" y="0"/>
              <a:ext cx="488" cy="4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US" sz="2000"/>
            </a:p>
          </p:txBody>
        </p:sp>
      </p:grpSp>
      <p:pic>
        <p:nvPicPr>
          <p:cNvPr id="4112" name="Picture 1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2557463"/>
            <a:ext cx="5746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Rectangle 19"/>
          <p:cNvSpPr>
            <a:spLocks/>
          </p:cNvSpPr>
          <p:nvPr/>
        </p:nvSpPr>
        <p:spPr bwMode="auto">
          <a:xfrm>
            <a:off x="119063" y="365125"/>
            <a:ext cx="68913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4800"/>
              <a:t>You are free to:</a:t>
            </a:r>
          </a:p>
        </p:txBody>
      </p:sp>
      <p:sp>
        <p:nvSpPr>
          <p:cNvPr id="4114" name="Rectangle 20"/>
          <p:cNvSpPr>
            <a:spLocks/>
          </p:cNvSpPr>
          <p:nvPr/>
        </p:nvSpPr>
        <p:spPr bwMode="auto">
          <a:xfrm>
            <a:off x="3630613" y="1579563"/>
            <a:ext cx="3686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2000"/>
              <a:t>copy, share, adapt or re-mix;</a:t>
            </a:r>
          </a:p>
        </p:txBody>
      </p:sp>
      <p:sp>
        <p:nvSpPr>
          <p:cNvPr id="4115" name="Rectangle 21"/>
          <p:cNvSpPr>
            <a:spLocks/>
          </p:cNvSpPr>
          <p:nvPr/>
        </p:nvSpPr>
        <p:spPr bwMode="auto">
          <a:xfrm>
            <a:off x="3630613" y="2620963"/>
            <a:ext cx="3640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2000"/>
              <a:t>photograph, film or broadcast;</a:t>
            </a:r>
          </a:p>
        </p:txBody>
      </p:sp>
      <p:sp>
        <p:nvSpPr>
          <p:cNvPr id="4116" name="Rectangle 22"/>
          <p:cNvSpPr>
            <a:spLocks/>
          </p:cNvSpPr>
          <p:nvPr/>
        </p:nvSpPr>
        <p:spPr bwMode="auto">
          <a:xfrm>
            <a:off x="3630613" y="3751263"/>
            <a:ext cx="3778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2000"/>
              <a:t>blog, live-blog or post video of</a:t>
            </a:r>
          </a:p>
        </p:txBody>
      </p:sp>
      <p:sp>
        <p:nvSpPr>
          <p:cNvPr id="4117" name="Rectangle 23"/>
          <p:cNvSpPr>
            <a:spLocks/>
          </p:cNvSpPr>
          <p:nvPr/>
        </p:nvSpPr>
        <p:spPr bwMode="auto">
          <a:xfrm>
            <a:off x="138113" y="4418013"/>
            <a:ext cx="81994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4400"/>
              <a:t>this presentation provided that:</a:t>
            </a:r>
          </a:p>
        </p:txBody>
      </p:sp>
      <p:pic>
        <p:nvPicPr>
          <p:cNvPr id="4118" name="Picture 2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5265738"/>
            <a:ext cx="7635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Rectangle 25"/>
          <p:cNvSpPr>
            <a:spLocks/>
          </p:cNvSpPr>
          <p:nvPr/>
        </p:nvSpPr>
        <p:spPr bwMode="auto">
          <a:xfrm>
            <a:off x="1169988" y="5292725"/>
            <a:ext cx="67643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just"/>
            <a:r>
              <a:rPr lang="en-US" sz="2000"/>
              <a:t>You attribute the work to its author and respect the rights and licences associated with its components.</a:t>
            </a:r>
          </a:p>
        </p:txBody>
      </p:sp>
      <p:sp>
        <p:nvSpPr>
          <p:cNvPr id="4120" name="TextBox 31"/>
          <p:cNvSpPr txBox="1">
            <a:spLocks noChangeArrowheads="1"/>
          </p:cNvSpPr>
          <p:nvPr/>
        </p:nvSpPr>
        <p:spPr bwMode="auto">
          <a:xfrm>
            <a:off x="5260975" y="0"/>
            <a:ext cx="38830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/>
              <a:t>Idea from Cameron Neylon</a:t>
            </a:r>
          </a:p>
        </p:txBody>
      </p:sp>
      <p:sp>
        <p:nvSpPr>
          <p:cNvPr id="4121" name="AutoShape 29">
            <a:hlinkClick r:id="rId12"/>
          </p:cNvPr>
          <p:cNvSpPr>
            <a:spLocks noChangeArrowheads="1"/>
          </p:cNvSpPr>
          <p:nvPr/>
        </p:nvSpPr>
        <p:spPr bwMode="auto">
          <a:xfrm>
            <a:off x="8429625" y="127000"/>
            <a:ext cx="268288" cy="193675"/>
          </a:xfrm>
          <a:prstGeom prst="rightArrow">
            <a:avLst>
              <a:gd name="adj1" fmla="val 50000"/>
              <a:gd name="adj2" fmla="val 36703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2" name="TextBox 26"/>
          <p:cNvSpPr txBox="1">
            <a:spLocks noChangeArrowheads="1"/>
          </p:cNvSpPr>
          <p:nvPr/>
        </p:nvSpPr>
        <p:spPr bwMode="auto">
          <a:xfrm>
            <a:off x="376238" y="6211888"/>
            <a:ext cx="8705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Slide Concept by Cameron Neylon, who has waived all copyright and related or neighbouring rights. This slide only </a:t>
            </a:r>
            <a:r>
              <a:rPr lang="en-US" sz="1200" b="1"/>
              <a:t>CCZero</a:t>
            </a:r>
            <a:r>
              <a:rPr lang="en-US" sz="1200"/>
              <a:t>.</a:t>
            </a:r>
          </a:p>
          <a:p>
            <a:pPr eaLnBrk="1" hangingPunct="1"/>
            <a:r>
              <a:rPr lang="en-US" sz="1200"/>
              <a:t>Social Media Icons adapted with permission from originals by Christopher Ross. Original images are available under GPL at:</a:t>
            </a:r>
          </a:p>
          <a:p>
            <a:pPr eaLnBrk="1" hangingPunct="1"/>
            <a:r>
              <a:rPr lang="en-US" sz="1200" u="sng">
                <a:solidFill>
                  <a:srgbClr val="0000FF"/>
                </a:solidFill>
                <a:latin typeface="Consolas" pitchFamily="49" charset="0"/>
              </a:rPr>
              <a:t>http://www.thisismyurl.com/free-downloads/15-free-speech-bubble-icons-for-popular-websites</a:t>
            </a:r>
            <a:r>
              <a:rPr lang="en-US" sz="1200"/>
              <a:t> </a:t>
            </a:r>
          </a:p>
        </p:txBody>
      </p:sp>
      <p:sp>
        <p:nvSpPr>
          <p:cNvPr id="4124" name="AutoShape 29">
            <a:hlinkClick r:id="rId13"/>
          </p:cNvPr>
          <p:cNvSpPr>
            <a:spLocks noChangeArrowheads="1"/>
          </p:cNvSpPr>
          <p:nvPr/>
        </p:nvSpPr>
        <p:spPr bwMode="auto">
          <a:xfrm>
            <a:off x="8748713" y="127000"/>
            <a:ext cx="268287" cy="193675"/>
          </a:xfrm>
          <a:prstGeom prst="rightArrow">
            <a:avLst>
              <a:gd name="adj1" fmla="val 50000"/>
              <a:gd name="adj2" fmla="val 36703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3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Microsoft Academic Search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133"/>
          <a:stretch/>
        </p:blipFill>
        <p:spPr>
          <a:xfrm>
            <a:off x="0" y="868861"/>
            <a:ext cx="8668960" cy="59891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7943" y="868861"/>
            <a:ext cx="3334580" cy="1131010"/>
          </a:xfrm>
        </p:spPr>
        <p:txBody>
          <a:bodyPr/>
          <a:lstStyle/>
          <a:p>
            <a:r>
              <a:rPr lang="en-GB" sz="2400" dirty="0" smtClean="0"/>
              <a:t>You can edit data (but my corrections aren’t being displayed)</a:t>
            </a:r>
            <a:endParaRPr lang="en-GB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419061" y="1997765"/>
            <a:ext cx="1997765" cy="19083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48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Microsoft Academic Search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2341"/>
          <a:stretch/>
        </p:blipFill>
        <p:spPr>
          <a:xfrm>
            <a:off x="72491" y="774422"/>
            <a:ext cx="8621329" cy="60835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2564" y="4929808"/>
            <a:ext cx="3031435" cy="1490869"/>
          </a:xfrm>
          <a:solidFill>
            <a:schemeClr val="bg1"/>
          </a:solidFill>
        </p:spPr>
        <p:txBody>
          <a:bodyPr/>
          <a:lstStyle/>
          <a:p>
            <a:r>
              <a:rPr lang="en-GB" sz="2400" dirty="0" smtClean="0"/>
              <a:t>If you don’t sign up, you’ll still probably have an (incorrect) account</a:t>
            </a:r>
            <a:endParaRPr lang="en-GB" sz="2400" dirty="0"/>
          </a:p>
        </p:txBody>
      </p:sp>
      <p:sp>
        <p:nvSpPr>
          <p:cNvPr id="6" name="Oval 5"/>
          <p:cNvSpPr/>
          <p:nvPr/>
        </p:nvSpPr>
        <p:spPr>
          <a:xfrm>
            <a:off x="8965095" y="49695"/>
            <a:ext cx="119270" cy="1192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48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Google Scholar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55"/>
          <a:stretch/>
        </p:blipFill>
        <p:spPr>
          <a:xfrm>
            <a:off x="0" y="875688"/>
            <a:ext cx="8259328" cy="59823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627" y="101443"/>
            <a:ext cx="3041374" cy="872592"/>
          </a:xfrm>
        </p:spPr>
        <p:txBody>
          <a:bodyPr/>
          <a:lstStyle/>
          <a:p>
            <a:r>
              <a:rPr lang="en-GB" sz="2400" dirty="0" smtClean="0"/>
              <a:t>Google Scholar is better!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7053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Google Scholar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55"/>
          <a:stretch/>
        </p:blipFill>
        <p:spPr>
          <a:xfrm>
            <a:off x="0" y="875688"/>
            <a:ext cx="8259328" cy="59823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627" y="101443"/>
            <a:ext cx="3041374" cy="872592"/>
          </a:xfrm>
        </p:spPr>
        <p:txBody>
          <a:bodyPr/>
          <a:lstStyle/>
          <a:p>
            <a:r>
              <a:rPr lang="en-GB" sz="2400" dirty="0" smtClean="0"/>
              <a:t>Google Scholar is better!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122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Google Scholar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8" y="789728"/>
            <a:ext cx="7792538" cy="60682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6564" y="4454781"/>
            <a:ext cx="5178288" cy="115088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400" dirty="0" smtClean="0"/>
              <a:t>You should claim your profile while </a:t>
            </a:r>
            <a:r>
              <a:rPr lang="en-GB" sz="2400" dirty="0" smtClean="0"/>
              <a:t>your institutional email </a:t>
            </a:r>
            <a:r>
              <a:rPr lang="en-GB" sz="2400" dirty="0" smtClean="0"/>
              <a:t>address </a:t>
            </a:r>
            <a:r>
              <a:rPr lang="en-GB" sz="2400" dirty="0" smtClean="0"/>
              <a:t>is valid.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122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Google Scholar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" y="913570"/>
            <a:ext cx="8335539" cy="594443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5973" y="4880112"/>
            <a:ext cx="3349487" cy="874645"/>
          </a:xfrm>
        </p:spPr>
        <p:txBody>
          <a:bodyPr/>
          <a:lstStyle/>
          <a:p>
            <a:r>
              <a:rPr lang="en-GB" sz="2400" dirty="0" smtClean="0"/>
              <a:t>You can also receive alerts of new citations</a:t>
            </a:r>
            <a:endParaRPr lang="en-GB" sz="2400" dirty="0"/>
          </a:p>
        </p:txBody>
      </p:sp>
      <p:sp>
        <p:nvSpPr>
          <p:cNvPr id="6" name="Oval 5"/>
          <p:cNvSpPr/>
          <p:nvPr/>
        </p:nvSpPr>
        <p:spPr>
          <a:xfrm>
            <a:off x="8965095" y="49695"/>
            <a:ext cx="119270" cy="1192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6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Google+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5" y="907571"/>
            <a:ext cx="8211697" cy="587774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8428" y="1596933"/>
            <a:ext cx="2097156" cy="828215"/>
          </a:xfrm>
          <a:solidFill>
            <a:schemeClr val="bg1"/>
          </a:solidFill>
        </p:spPr>
        <p:txBody>
          <a:bodyPr/>
          <a:lstStyle/>
          <a:p>
            <a:r>
              <a:rPr lang="en-GB" sz="2400" dirty="0" smtClean="0"/>
              <a:t>Don’t ignore Google+</a:t>
            </a:r>
          </a:p>
          <a:p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44215" y="6076470"/>
            <a:ext cx="781354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/>
              <a:t>My account: https://plus.google.com/u/0/110503999273000060034</a:t>
            </a:r>
            <a:r>
              <a:rPr lang="en-GB" sz="2000" dirty="0" smtClean="0"/>
              <a:t>/</a:t>
            </a:r>
          </a:p>
          <a:p>
            <a:r>
              <a:rPr lang="en-GB" sz="2000" dirty="0"/>
              <a:t>Or http://gplus.to/ukwebfocus  (http://</a:t>
            </a:r>
            <a:r>
              <a:rPr lang="en-GB" sz="2000" dirty="0" smtClean="0"/>
              <a:t>gplus.to/briankelly taken :-)</a:t>
            </a:r>
            <a:endParaRPr lang="en-GB" sz="2000" dirty="0"/>
          </a:p>
        </p:txBody>
      </p:sp>
      <p:sp>
        <p:nvSpPr>
          <p:cNvPr id="7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400943" y="6463674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4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Google+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517"/>
            <a:ext cx="8526066" cy="614448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626" y="324257"/>
            <a:ext cx="2554356" cy="778520"/>
          </a:xfrm>
          <a:solidFill>
            <a:schemeClr val="bg1"/>
          </a:solidFill>
        </p:spPr>
        <p:txBody>
          <a:bodyPr/>
          <a:lstStyle/>
          <a:p>
            <a:r>
              <a:rPr lang="en-GB" sz="2400" dirty="0" smtClean="0"/>
              <a:t>Manage contacts in Circles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740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Google Hangouts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Video-conferencing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970"/>
            <a:ext cx="8792803" cy="4906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466" y="1373535"/>
            <a:ext cx="2029108" cy="5077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7" y="80495"/>
            <a:ext cx="2353004" cy="895475"/>
          </a:xfrm>
          <a:prstGeom prst="rect">
            <a:avLst/>
          </a:prstGeom>
        </p:spPr>
      </p:pic>
      <p:pic>
        <p:nvPicPr>
          <p:cNvPr id="1026" name="Picture 2" descr="http://4.bp.blogspot.com/-2nFkYqpeLAE/TkrX2X8yK1I/AAAAAAAAFW4/5uvLjWeRlS4/s1600/hangout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89" y="3011557"/>
            <a:ext cx="5960381" cy="372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25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Google+ For Sharing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6540"/>
          <a:stretch/>
        </p:blipFill>
        <p:spPr>
          <a:xfrm>
            <a:off x="102787" y="1096065"/>
            <a:ext cx="7725854" cy="57619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869" y="6142383"/>
            <a:ext cx="7593495" cy="573708"/>
          </a:xfrm>
        </p:spPr>
        <p:txBody>
          <a:bodyPr/>
          <a:lstStyle/>
          <a:p>
            <a:r>
              <a:rPr lang="en-GB" sz="2400" dirty="0" smtClean="0"/>
              <a:t>Google+ is part of the resource-sharing environment</a:t>
            </a:r>
            <a:endParaRPr lang="en-GB" sz="2400" dirty="0"/>
          </a:p>
        </p:txBody>
      </p:sp>
      <p:sp>
        <p:nvSpPr>
          <p:cNvPr id="7" name="Oval 6"/>
          <p:cNvSpPr/>
          <p:nvPr/>
        </p:nvSpPr>
        <p:spPr>
          <a:xfrm>
            <a:off x="8965095" y="49695"/>
            <a:ext cx="119270" cy="1192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This Session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session will: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Describe </a:t>
            </a:r>
            <a:r>
              <a:rPr lang="en-GB" sz="2400" dirty="0"/>
              <a:t>ways of managing one's professional digital profile</a:t>
            </a:r>
            <a:r>
              <a:rPr lang="en-GB" sz="2400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Cover </a:t>
            </a:r>
            <a:r>
              <a:rPr lang="en-GB" sz="2400" dirty="0"/>
              <a:t>general services such as LinkedIn together with services </a:t>
            </a:r>
            <a:r>
              <a:rPr lang="en-GB" sz="2400" dirty="0" smtClean="0"/>
              <a:t>of </a:t>
            </a:r>
            <a:r>
              <a:rPr lang="en-GB" sz="2400" dirty="0"/>
              <a:t>particular relevance to researchers, such as Google Scholar, Academia.edu, </a:t>
            </a:r>
            <a:r>
              <a:rPr lang="en-GB" sz="2400" dirty="0" err="1" smtClean="0"/>
              <a:t>ResearchGate</a:t>
            </a:r>
            <a:r>
              <a:rPr lang="en-GB" sz="2400" dirty="0" smtClean="0"/>
              <a:t> </a:t>
            </a:r>
            <a:r>
              <a:rPr lang="en-GB" sz="2400" dirty="0"/>
              <a:t>and ORCID. </a:t>
            </a:r>
            <a:endParaRPr lang="en-GB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Describe </a:t>
            </a:r>
            <a:r>
              <a:rPr lang="en-GB" sz="2400" dirty="0"/>
              <a:t>ways in which other Social Web </a:t>
            </a:r>
            <a:r>
              <a:rPr lang="en-GB" sz="2400" dirty="0" smtClean="0"/>
              <a:t>tools </a:t>
            </a:r>
            <a:r>
              <a:rPr lang="en-GB" sz="2400" dirty="0"/>
              <a:t>can be integrated with these services. </a:t>
            </a:r>
            <a:endParaRPr lang="en-GB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Provide </a:t>
            </a:r>
            <a:r>
              <a:rPr lang="en-GB" sz="2400" dirty="0"/>
              <a:t>an opportunity to discuss potential risks and concerns and ways </a:t>
            </a:r>
            <a:r>
              <a:rPr lang="en-GB" sz="2400" dirty="0" smtClean="0"/>
              <a:t>of </a:t>
            </a:r>
            <a:r>
              <a:rPr lang="en-GB" sz="2400" dirty="0"/>
              <a:t>managing such concerns.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6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0" y="966443"/>
            <a:ext cx="7344801" cy="49251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589" y="4154557"/>
            <a:ext cx="7344801" cy="1804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Facebook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8348" y="1421297"/>
            <a:ext cx="3975651" cy="2802834"/>
          </a:xfrm>
          <a:solidFill>
            <a:schemeClr val="bg1"/>
          </a:solidFill>
        </p:spPr>
        <p:txBody>
          <a:bodyPr/>
          <a:lstStyle/>
          <a:p>
            <a:r>
              <a:rPr lang="en-GB" sz="2400" dirty="0" smtClean="0"/>
              <a:t>Mainly used for ‘friends’ – but friends may also:</a:t>
            </a:r>
          </a:p>
          <a:p>
            <a:pPr marL="447675" lvl="1" indent="-258763">
              <a:buFont typeface="Arial" pitchFamily="34" charset="0"/>
              <a:buChar char="•"/>
            </a:pPr>
            <a:r>
              <a:rPr lang="en-GB" sz="2400" dirty="0" smtClean="0"/>
              <a:t>Work in the sector</a:t>
            </a:r>
          </a:p>
          <a:p>
            <a:pPr marL="447675" lvl="1" indent="-258763">
              <a:buFont typeface="Arial" pitchFamily="34" charset="0"/>
              <a:buChar char="•"/>
            </a:pPr>
            <a:r>
              <a:rPr lang="en-GB" sz="2400" dirty="0" smtClean="0"/>
              <a:t>Know of jobs, opportunities, …</a:t>
            </a:r>
          </a:p>
          <a:p>
            <a:r>
              <a:rPr lang="en-GB" sz="2400" dirty="0" smtClean="0"/>
              <a:t>Remember Facebook is very popular!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440" y="4261471"/>
            <a:ext cx="2534004" cy="2467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98" y="4316341"/>
            <a:ext cx="2743583" cy="15623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590" y="5959350"/>
            <a:ext cx="5709923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You can automatically post content from blogs, Twitter, … to Facebook (LinkedIn, ..)</a:t>
            </a:r>
            <a:endParaRPr lang="en-GB" sz="2200" dirty="0"/>
          </a:p>
        </p:txBody>
      </p:sp>
      <p:sp>
        <p:nvSpPr>
          <p:cNvPr id="10" name="Oval 9"/>
          <p:cNvSpPr/>
          <p:nvPr/>
        </p:nvSpPr>
        <p:spPr>
          <a:xfrm>
            <a:off x="8965095" y="49695"/>
            <a:ext cx="119270" cy="1192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38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can’t ignore Twitter!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28"/>
          <a:stretch/>
        </p:blipFill>
        <p:spPr>
          <a:xfrm>
            <a:off x="-69574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137" y="0"/>
            <a:ext cx="7772400" cy="716642"/>
          </a:xfrm>
        </p:spPr>
        <p:txBody>
          <a:bodyPr/>
          <a:lstStyle/>
          <a:p>
            <a:r>
              <a:rPr lang="en-GB" dirty="0" smtClean="0"/>
              <a:t>Twitter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4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7" y="168730"/>
            <a:ext cx="8029803" cy="716642"/>
          </a:xfrm>
        </p:spPr>
        <p:txBody>
          <a:bodyPr/>
          <a:lstStyle/>
          <a:p>
            <a:r>
              <a:rPr lang="en-GB" dirty="0" smtClean="0"/>
              <a:t>Twitter Works For Professionals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2748" y="1341783"/>
            <a:ext cx="3061252" cy="3001618"/>
          </a:xfrm>
        </p:spPr>
        <p:txBody>
          <a:bodyPr/>
          <a:lstStyle/>
          <a:p>
            <a:r>
              <a:rPr lang="en-GB" dirty="0" err="1" smtClean="0"/>
              <a:t>Mellisa</a:t>
            </a:r>
            <a:r>
              <a:rPr lang="en-GB" dirty="0" smtClean="0"/>
              <a:t> </a:t>
            </a:r>
            <a:r>
              <a:rPr lang="en-GB" dirty="0" err="1" smtClean="0"/>
              <a:t>Terras</a:t>
            </a:r>
            <a:r>
              <a:rPr lang="en-GB" dirty="0" smtClean="0"/>
              <a:t>’ blog post on how Twitter increases downloads for peer-reviewed papers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1026" name="Picture 2" descr="http://3.bp.blogspot.com/-j3Vtbpmv8RY/TrgBieA7ttI/AAAAAAAAAVM/CBEooqLHRuA/s400/stat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8"/>
          <a:stretch/>
        </p:blipFill>
        <p:spPr bwMode="auto">
          <a:xfrm>
            <a:off x="354357" y="1125123"/>
            <a:ext cx="5827782" cy="340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1215885" y="4731025"/>
            <a:ext cx="7411280" cy="178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/>
              <a:t>Other potential areas for such use of Twitter</a:t>
            </a:r>
          </a:p>
          <a:p>
            <a:pPr marL="715963" lvl="1" indent="-258763">
              <a:buFont typeface="Arial" pitchFamily="34" charset="0"/>
              <a:buChar char="•"/>
            </a:pPr>
            <a:r>
              <a:rPr lang="en-GB" sz="2400" dirty="0" smtClean="0"/>
              <a:t>Promoting your project outputs </a:t>
            </a:r>
          </a:p>
          <a:p>
            <a:pPr marL="715963" lvl="1" indent="-258763">
              <a:buFont typeface="Arial" pitchFamily="34" charset="0"/>
              <a:buChar char="•"/>
            </a:pPr>
            <a:r>
              <a:rPr lang="en-GB" sz="2400" dirty="0" smtClean="0"/>
              <a:t>Promoting events</a:t>
            </a:r>
          </a:p>
          <a:p>
            <a:pPr marL="715963" lvl="1" indent="-258763">
              <a:buFont typeface="Arial" pitchFamily="34" charset="0"/>
              <a:buChar char="•"/>
            </a:pPr>
            <a:r>
              <a:rPr lang="en-GB" sz="2400" dirty="0" smtClean="0"/>
              <a:t>…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029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Understanding Twitter (1)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6765" y="1055600"/>
            <a:ext cx="3617844" cy="1558802"/>
          </a:xfrm>
        </p:spPr>
        <p:txBody>
          <a:bodyPr/>
          <a:lstStyle/>
          <a:p>
            <a:r>
              <a:rPr lang="en-GB" sz="2400" dirty="0" smtClean="0"/>
              <a:t>Applications such as </a:t>
            </a:r>
            <a:r>
              <a:rPr lang="en-GB" sz="2400" dirty="0" err="1" smtClean="0"/>
              <a:t>SocialBro</a:t>
            </a:r>
            <a:r>
              <a:rPr lang="en-GB" sz="2400" dirty="0" smtClean="0"/>
              <a:t> provide an understanding of how Twitter is being used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8"/>
          <a:stretch/>
        </p:blipFill>
        <p:spPr>
          <a:xfrm>
            <a:off x="75192" y="1008833"/>
            <a:ext cx="5275884" cy="2962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466" y="3971522"/>
            <a:ext cx="4715533" cy="2886478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5480781" y="3043046"/>
            <a:ext cx="3037054" cy="4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44500" lvl="1" indent="-285750">
              <a:buFont typeface="Arial" pitchFamily="34" charset="0"/>
              <a:buChar char="•"/>
            </a:pPr>
            <a:r>
              <a:rPr lang="en-GB" sz="2400" dirty="0" smtClean="0"/>
              <a:t>Most </a:t>
            </a:r>
            <a:r>
              <a:rPr lang="en-GB" sz="2400" dirty="0"/>
              <a:t>tweet </a:t>
            </a:r>
            <a:r>
              <a:rPr lang="en-GB" sz="2400" dirty="0" smtClean="0"/>
              <a:t>daily</a:t>
            </a:r>
            <a:endParaRPr lang="en-GB" sz="2400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5480781" y="2606134"/>
            <a:ext cx="3434618" cy="4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44500" lvl="1" indent="-285750">
              <a:buFont typeface="Arial" pitchFamily="34" charset="0"/>
              <a:buChar char="•"/>
            </a:pPr>
            <a:r>
              <a:rPr lang="en-GB" sz="2400" dirty="0" smtClean="0"/>
              <a:t>Most </a:t>
            </a:r>
            <a:r>
              <a:rPr lang="en-GB" sz="2400" dirty="0"/>
              <a:t>follow &gt;100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5480781" y="3471660"/>
            <a:ext cx="3434618" cy="4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44500" lvl="1" indent="-285750">
              <a:buFont typeface="Arial" pitchFamily="34" charset="0"/>
              <a:buChar char="•"/>
            </a:pPr>
            <a:r>
              <a:rPr lang="en-GB" sz="2400" dirty="0" smtClean="0"/>
              <a:t>Most tweet &lt;5 times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09930" y="1885194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1329</a:t>
            </a:r>
            <a:endParaRPr lang="en-GB" sz="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1" y="3952469"/>
            <a:ext cx="4658375" cy="2905531"/>
          </a:xfrm>
          <a:prstGeom prst="rect">
            <a:avLst/>
          </a:prstGeom>
        </p:spPr>
      </p:pic>
      <p:sp>
        <p:nvSpPr>
          <p:cNvPr id="12" name="Right Brace 11"/>
          <p:cNvSpPr/>
          <p:nvPr/>
        </p:nvSpPr>
        <p:spPr>
          <a:xfrm>
            <a:off x="1769165" y="6042990"/>
            <a:ext cx="367748" cy="81501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V="1">
            <a:off x="2136913" y="1610140"/>
            <a:ext cx="19878" cy="48403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13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</a:t>
            </a:r>
            <a:r>
              <a:rPr lang="en-GB" dirty="0" smtClean="0"/>
              <a:t>Twitter (2)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48" y="1337144"/>
            <a:ext cx="6744642" cy="414395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4878" y="1204686"/>
            <a:ext cx="3309731" cy="1140949"/>
          </a:xfrm>
        </p:spPr>
        <p:txBody>
          <a:bodyPr/>
          <a:lstStyle/>
          <a:p>
            <a:r>
              <a:rPr lang="en-GB" sz="2400" dirty="0" err="1" smtClean="0"/>
              <a:t>Crowdbooster</a:t>
            </a:r>
            <a:r>
              <a:rPr lang="en-GB" sz="2400" dirty="0" smtClean="0"/>
              <a:t> is a free Web-based Twitter analytics tool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638310" y="2618816"/>
            <a:ext cx="3505690" cy="1118295"/>
            <a:chOff x="5638310" y="2618816"/>
            <a:chExt cx="3505690" cy="1118295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1287" y="3588023"/>
              <a:ext cx="208722" cy="149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310" y="2618816"/>
              <a:ext cx="3505690" cy="1028844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27383" y="2618816"/>
            <a:ext cx="3477111" cy="1266718"/>
            <a:chOff x="427383" y="2618816"/>
            <a:chExt cx="3477111" cy="1266718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2955234" y="2618816"/>
              <a:ext cx="208722" cy="149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383" y="2723322"/>
              <a:ext cx="3477111" cy="116221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133062" y="5784574"/>
            <a:ext cx="6258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 this is the ‘potential’ no. of impressions. Reality will be much less!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55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7" y="168730"/>
            <a:ext cx="7930411" cy="716642"/>
          </a:xfrm>
        </p:spPr>
        <p:txBody>
          <a:bodyPr/>
          <a:lstStyle/>
          <a:p>
            <a:r>
              <a:rPr lang="en-GB" dirty="0" smtClean="0"/>
              <a:t>Using Twitter (For The Sceptic)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7"/>
            <a:ext cx="7772400" cy="1053496"/>
          </a:xfrm>
        </p:spPr>
        <p:txBody>
          <a:bodyPr/>
          <a:lstStyle/>
          <a:p>
            <a:r>
              <a:rPr lang="en-GB" dirty="0" smtClean="0"/>
              <a:t>Not a natural </a:t>
            </a:r>
            <a:r>
              <a:rPr lang="en-GB" dirty="0" err="1" smtClean="0"/>
              <a:t>Twitterer</a:t>
            </a:r>
            <a:r>
              <a:rPr lang="en-GB" dirty="0" smtClean="0"/>
              <a:t>, but see benefits?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Have an avatar (portrait, animal, hobby)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340" y="2258182"/>
            <a:ext cx="3029373" cy="990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795" y="2258182"/>
            <a:ext cx="3086531" cy="981212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310142" y="3354853"/>
            <a:ext cx="7772400" cy="51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dirty="0" smtClean="0"/>
              <a:t>Grow your community (</a:t>
            </a:r>
            <a:r>
              <a:rPr lang="en-GB" sz="2400" dirty="0" err="1" smtClean="0"/>
              <a:t>cf</a:t>
            </a:r>
            <a:r>
              <a:rPr lang="en-GB" sz="2400" dirty="0" smtClean="0"/>
              <a:t> the conversations you miss)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Participate in </a:t>
            </a:r>
            <a:r>
              <a:rPr lang="en-GB" sz="2400" dirty="0" err="1" smtClean="0"/>
              <a:t>hashtagged</a:t>
            </a:r>
            <a:r>
              <a:rPr lang="en-GB" sz="2400" dirty="0" smtClean="0"/>
              <a:t> events so likeminded people see you exist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Share links to resources you care about (your stuff; stuff you’re reading)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Favourite tweets (so others can see you’ve done so and maybe then follow you)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133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7960228" cy="716642"/>
          </a:xfrm>
        </p:spPr>
        <p:txBody>
          <a:bodyPr/>
          <a:lstStyle/>
          <a:p>
            <a:r>
              <a:rPr lang="en-GB" dirty="0" smtClean="0"/>
              <a:t>Understand Twitter Interactions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5721" y="1272541"/>
            <a:ext cx="3505098" cy="803017"/>
          </a:xfrm>
        </p:spPr>
        <p:txBody>
          <a:bodyPr/>
          <a:lstStyle/>
          <a:p>
            <a:r>
              <a:rPr lang="en-GB" sz="2400" dirty="0"/>
              <a:t>An @  message (can be delivered by </a:t>
            </a:r>
            <a:r>
              <a:rPr lang="en-GB" sz="2400" dirty="0" smtClean="0"/>
              <a:t>SMS)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6" y="903539"/>
            <a:ext cx="5287113" cy="3867690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5545781" y="2170373"/>
            <a:ext cx="3505098" cy="80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dirty="0" smtClean="0"/>
              <a:t>New followers: which should I follow back?</a:t>
            </a:r>
            <a:endParaRPr lang="en-GB" sz="2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5555721" y="3022291"/>
            <a:ext cx="3505098" cy="80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dirty="0" smtClean="0"/>
              <a:t>The tweets which have been </a:t>
            </a:r>
            <a:r>
              <a:rPr lang="en-GB" sz="2400" dirty="0" err="1" smtClean="0"/>
              <a:t>retweeted</a:t>
            </a:r>
            <a:r>
              <a:rPr lang="en-GB" sz="2400" dirty="0" smtClean="0"/>
              <a:t> (</a:t>
            </a:r>
            <a:r>
              <a:rPr lang="en-GB" sz="2400" dirty="0" err="1" smtClean="0"/>
              <a:t>RTd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5555720" y="3896760"/>
            <a:ext cx="3578339" cy="80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dirty="0" smtClean="0"/>
              <a:t>Tweets which have been </a:t>
            </a:r>
            <a:r>
              <a:rPr lang="en-GB" sz="2400" dirty="0" err="1" smtClean="0"/>
              <a:t>favourited</a:t>
            </a:r>
            <a:r>
              <a:rPr lang="en-GB" sz="2400" dirty="0" smtClean="0"/>
              <a:t> (bookmarked)</a:t>
            </a:r>
            <a:endParaRPr lang="en-GB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68605" y="2837384"/>
            <a:ext cx="2454715" cy="4028314"/>
            <a:chOff x="268605" y="2837384"/>
            <a:chExt cx="2454715" cy="40283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605" y="4589194"/>
              <a:ext cx="2454715" cy="2276504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flipV="1">
              <a:off x="1361661" y="2837384"/>
              <a:ext cx="1282148" cy="194064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812768" y="2837385"/>
            <a:ext cx="2643559" cy="3391764"/>
            <a:chOff x="2812768" y="2837385"/>
            <a:chExt cx="2643559" cy="339176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68" y="4778031"/>
              <a:ext cx="2643559" cy="1451118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/>
            <p:nvPr/>
          </p:nvCxnSpPr>
          <p:spPr>
            <a:xfrm flipH="1" flipV="1">
              <a:off x="3518453" y="2837385"/>
              <a:ext cx="407504" cy="21719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689652" y="2837384"/>
            <a:ext cx="6052931" cy="3961428"/>
            <a:chOff x="1689652" y="2837384"/>
            <a:chExt cx="6052931" cy="396142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127" y="4778031"/>
              <a:ext cx="2086456" cy="2020781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/>
            <p:nvPr/>
          </p:nvCxnSpPr>
          <p:spPr>
            <a:xfrm flipH="1" flipV="1">
              <a:off x="1689652" y="2837384"/>
              <a:ext cx="4651513" cy="20129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5555721" y="5788421"/>
              <a:ext cx="1351975" cy="25457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784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Storify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626" y="919828"/>
            <a:ext cx="2922104" cy="2737772"/>
          </a:xfrm>
        </p:spPr>
        <p:txBody>
          <a:bodyPr/>
          <a:lstStyle/>
          <a:p>
            <a:r>
              <a:rPr lang="en-GB" sz="2400" dirty="0" smtClean="0"/>
              <a:t>Twitter now plays a key role in many events we attend.</a:t>
            </a:r>
          </a:p>
          <a:p>
            <a:pPr marL="357188" lvl="1" indent="-168275">
              <a:buFont typeface="Arial" pitchFamily="34" charset="0"/>
              <a:buChar char="•"/>
            </a:pPr>
            <a:r>
              <a:rPr lang="en-GB" sz="2400" dirty="0" smtClean="0"/>
              <a:t>@</a:t>
            </a:r>
            <a:r>
              <a:rPr lang="en-GB" sz="2400" dirty="0" err="1" smtClean="0"/>
              <a:t>criticalsteph</a:t>
            </a:r>
            <a:r>
              <a:rPr lang="en-GB" sz="2400" dirty="0" smtClean="0"/>
              <a:t> as a remote event amplifier using Storify.</a:t>
            </a:r>
          </a:p>
          <a:p>
            <a:pPr marL="357188" lvl="1" indent="-168275">
              <a:buFont typeface="Arial" pitchFamily="34" charset="0"/>
              <a:buChar char="•"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4" y="919827"/>
            <a:ext cx="5687219" cy="5296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" t="5681" r="-18803" b="-1883"/>
          <a:stretch/>
        </p:blipFill>
        <p:spPr>
          <a:xfrm>
            <a:off x="267335" y="1808348"/>
            <a:ext cx="5687220" cy="504965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6096000" y="3646462"/>
            <a:ext cx="3048000" cy="31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dirty="0" smtClean="0"/>
              <a:t>Can help understand a community (e.g. </a:t>
            </a:r>
            <a:r>
              <a:rPr lang="en-GB" sz="2400" dirty="0" err="1" smtClean="0"/>
              <a:t>CERIFiers</a:t>
            </a:r>
            <a:r>
              <a:rPr lang="en-GB" sz="2400" dirty="0" smtClean="0"/>
              <a:t>)</a:t>
            </a:r>
          </a:p>
          <a:p>
            <a:pPr marL="357188" lvl="1" indent="-168275">
              <a:buFont typeface="Arial" pitchFamily="34" charset="0"/>
              <a:buChar char="•"/>
            </a:pPr>
            <a:r>
              <a:rPr lang="en-GB" sz="2400" dirty="0"/>
              <a:t>Who are the key players? </a:t>
            </a:r>
            <a:endParaRPr lang="en-GB" sz="2400" dirty="0" smtClean="0"/>
          </a:p>
          <a:p>
            <a:pPr marL="357188" lvl="1" indent="-168275">
              <a:buFont typeface="Arial" pitchFamily="34" charset="0"/>
              <a:buChar char="•"/>
            </a:pPr>
            <a:r>
              <a:rPr lang="en-GB" sz="2400" dirty="0" smtClean="0"/>
              <a:t>Who </a:t>
            </a:r>
            <a:r>
              <a:rPr lang="en-GB" sz="2400" dirty="0"/>
              <a:t>should I follow on </a:t>
            </a:r>
            <a:r>
              <a:rPr lang="en-GB" sz="2400" dirty="0" smtClean="0"/>
              <a:t>Twitter?</a:t>
            </a:r>
          </a:p>
          <a:p>
            <a:pPr marL="357188" lvl="1" indent="-168275">
              <a:buFont typeface="Arial" pitchFamily="34" charset="0"/>
              <a:buChar char="•"/>
            </a:pPr>
            <a:endParaRPr lang="en-GB" sz="2400" dirty="0"/>
          </a:p>
        </p:txBody>
      </p:sp>
      <p:sp>
        <p:nvSpPr>
          <p:cNvPr id="8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4304611" y="919827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RebelMouse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824"/>
          <a:stretch/>
        </p:blipFill>
        <p:spPr>
          <a:xfrm>
            <a:off x="139148" y="890200"/>
            <a:ext cx="7259064" cy="59677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1209" y="85131"/>
            <a:ext cx="4363278" cy="1236773"/>
          </a:xfrm>
          <a:solidFill>
            <a:schemeClr val="bg1"/>
          </a:solidFill>
        </p:spPr>
        <p:txBody>
          <a:bodyPr/>
          <a:lstStyle/>
          <a:p>
            <a:r>
              <a:rPr lang="en-GB" sz="2400" dirty="0" err="1" smtClean="0"/>
              <a:t>RebelMouse</a:t>
            </a:r>
            <a:r>
              <a:rPr lang="en-GB" sz="2400" dirty="0" smtClean="0"/>
              <a:t> shows the content of links you tweet (a personalised newspaper)</a:t>
            </a:r>
            <a:endParaRPr lang="en-GB" sz="2400" dirty="0"/>
          </a:p>
        </p:txBody>
      </p:sp>
      <p:sp>
        <p:nvSpPr>
          <p:cNvPr id="7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1770133" y="1042936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Tweetchats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6522" y="1204686"/>
            <a:ext cx="3463620" cy="500742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400" dirty="0" smtClean="0"/>
              <a:t>#</a:t>
            </a:r>
            <a:r>
              <a:rPr lang="en-GB" sz="2400" dirty="0" err="1" smtClean="0"/>
              <a:t>uklibchat</a:t>
            </a:r>
            <a:r>
              <a:rPr lang="en-GB" sz="2400" dirty="0" smtClean="0"/>
              <a:t> </a:t>
            </a:r>
            <a:r>
              <a:rPr lang="en-GB" sz="2400" dirty="0" err="1" smtClean="0"/>
              <a:t>Tweetchats</a:t>
            </a:r>
            <a:r>
              <a:rPr lang="en-GB" sz="2400" dirty="0" smtClean="0"/>
              <a:t> take place fortnightly on Tuesdays from 18.30-20.30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A #</a:t>
            </a:r>
            <a:r>
              <a:rPr lang="en-GB" sz="2400" dirty="0" err="1" smtClean="0"/>
              <a:t>uklibchat</a:t>
            </a:r>
            <a:r>
              <a:rPr lang="en-GB" sz="2400" dirty="0" smtClean="0"/>
              <a:t> </a:t>
            </a:r>
            <a:r>
              <a:rPr lang="en-GB" sz="2400" dirty="0"/>
              <a:t>on “</a:t>
            </a:r>
            <a:r>
              <a:rPr lang="en-GB" sz="2400" i="1" dirty="0"/>
              <a:t>Innovative use of Technology in Libraries</a:t>
            </a:r>
            <a:r>
              <a:rPr lang="en-GB" sz="2400" dirty="0"/>
              <a:t>” </a:t>
            </a:r>
            <a:r>
              <a:rPr lang="en-GB" sz="2400" dirty="0" smtClean="0"/>
              <a:t>took place recently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Look at the archives to see what you missed.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026"/>
            <a:ext cx="5363213" cy="37929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585760" y="4767399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965095" y="49695"/>
            <a:ext cx="119270" cy="1192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103243" y="5724939"/>
            <a:ext cx="720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See </a:t>
            </a:r>
            <a:r>
              <a:rPr lang="en-GB" dirty="0"/>
              <a:t>blog post on </a:t>
            </a:r>
            <a:r>
              <a:rPr lang="en-GB" i="1" dirty="0"/>
              <a:t>“#</a:t>
            </a:r>
            <a:r>
              <a:rPr lang="en-GB" i="1" dirty="0" err="1"/>
              <a:t>uklibchat</a:t>
            </a:r>
            <a:r>
              <a:rPr lang="en-GB" i="1" dirty="0"/>
              <a:t>, #</a:t>
            </a:r>
            <a:r>
              <a:rPr lang="en-GB" i="1" dirty="0" err="1"/>
              <a:t>ECRchat</a:t>
            </a:r>
            <a:r>
              <a:rPr lang="en-GB" i="1" dirty="0"/>
              <a:t>, #</a:t>
            </a:r>
            <a:r>
              <a:rPr lang="en-GB" i="1" dirty="0" err="1"/>
              <a:t>PhDchat</a:t>
            </a:r>
            <a:r>
              <a:rPr lang="en-GB" i="1" dirty="0"/>
              <a:t>, #</a:t>
            </a:r>
            <a:r>
              <a:rPr lang="en-GB" i="1" dirty="0" err="1"/>
              <a:t>Socialchat</a:t>
            </a:r>
            <a:r>
              <a:rPr lang="en-GB" i="1" dirty="0"/>
              <a:t> and Other </a:t>
            </a:r>
            <a:r>
              <a:rPr lang="en-GB" i="1" dirty="0" err="1"/>
              <a:t>Tweetchats</a:t>
            </a:r>
            <a:r>
              <a:rPr lang="en-GB" dirty="0"/>
              <a:t>” </a:t>
            </a:r>
          </a:p>
        </p:txBody>
      </p:sp>
      <p:sp>
        <p:nvSpPr>
          <p:cNvPr id="9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6114229" y="6211886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Interests?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What:</a:t>
            </a:r>
          </a:p>
          <a:p>
            <a:pPr marL="625475" lvl="1" indent="-268288">
              <a:buFont typeface="Arial" pitchFamily="34" charset="0"/>
              <a:buChar char="•"/>
            </a:pPr>
            <a:r>
              <a:rPr lang="en-GB" sz="2800" dirty="0" smtClean="0"/>
              <a:t>Specific tools and services</a:t>
            </a:r>
          </a:p>
          <a:p>
            <a:pPr marL="625475" lvl="1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 dirty="0" smtClean="0"/>
              <a:t>General issues </a:t>
            </a:r>
          </a:p>
          <a:p>
            <a:pPr>
              <a:spcBef>
                <a:spcPts val="600"/>
              </a:spcBef>
            </a:pPr>
            <a:r>
              <a:rPr lang="en-GB" dirty="0"/>
              <a:t>would you like to see addressed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smtClean="0"/>
              <a:t>Which tools do you currently use for raising your professional profile?</a:t>
            </a:r>
          </a:p>
          <a:p>
            <a:endParaRPr lang="en-GB" dirty="0"/>
          </a:p>
          <a:p>
            <a:r>
              <a:rPr lang="en-GB" dirty="0" smtClean="0"/>
              <a:t>What concerns do you have?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2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35"/>
            <a:ext cx="7788992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3539" y="171017"/>
            <a:ext cx="2842592" cy="83283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400" dirty="0" smtClean="0"/>
              <a:t>Lanyrd: your online presence at events</a:t>
            </a:r>
            <a:endParaRPr lang="en-GB" sz="2400" dirty="0"/>
          </a:p>
        </p:txBody>
      </p:sp>
      <p:sp>
        <p:nvSpPr>
          <p:cNvPr id="6" name="Oval 5"/>
          <p:cNvSpPr/>
          <p:nvPr/>
        </p:nvSpPr>
        <p:spPr>
          <a:xfrm>
            <a:off x="8965095" y="49695"/>
            <a:ext cx="119270" cy="1192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7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Being Seen as an Expert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006"/>
          <a:stretch/>
        </p:blipFill>
        <p:spPr>
          <a:xfrm>
            <a:off x="0" y="1026160"/>
            <a:ext cx="9144000" cy="58318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7330" y="4532244"/>
            <a:ext cx="2176670" cy="218660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000" dirty="0" smtClean="0"/>
              <a:t>Services such as </a:t>
            </a:r>
            <a:r>
              <a:rPr lang="en-GB" sz="2000" dirty="0" err="1" smtClean="0"/>
              <a:t>Quora</a:t>
            </a:r>
            <a:r>
              <a:rPr lang="en-GB" sz="2000" dirty="0" smtClean="0"/>
              <a:t>, Library Stack Exchange, etc. enable you to gain a reputation in your area of expertise. </a:t>
            </a:r>
            <a:endParaRPr lang="en-GB" sz="2000" dirty="0"/>
          </a:p>
        </p:txBody>
      </p:sp>
      <p:sp>
        <p:nvSpPr>
          <p:cNvPr id="7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4722055" y="1049541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543"/>
          <a:stretch/>
        </p:blipFill>
        <p:spPr>
          <a:xfrm>
            <a:off x="0" y="1192084"/>
            <a:ext cx="9144000" cy="56659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Being Seen as an Expert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233" y="3538331"/>
            <a:ext cx="4154557" cy="874644"/>
          </a:xfrm>
        </p:spPr>
        <p:txBody>
          <a:bodyPr/>
          <a:lstStyle/>
          <a:p>
            <a:r>
              <a:rPr lang="en-GB" sz="2400" dirty="0" smtClean="0"/>
              <a:t>Pete Cliff’s </a:t>
            </a:r>
            <a:r>
              <a:rPr lang="en-GB" sz="2400" dirty="0"/>
              <a:t>profile on </a:t>
            </a:r>
            <a:r>
              <a:rPr lang="en-GB" sz="2400" dirty="0" smtClean="0"/>
              <a:t>Libraries Stack Exchange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Badges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Open badges blog post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7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Concerns, </a:t>
            </a:r>
            <a:r>
              <a:rPr lang="en-GB" smtClean="0"/>
              <a:t>Risks, 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1" y="1204687"/>
            <a:ext cx="7886867" cy="4053114"/>
          </a:xfrm>
        </p:spPr>
        <p:txBody>
          <a:bodyPr/>
          <a:lstStyle/>
          <a:p>
            <a:r>
              <a:rPr lang="en-GB" dirty="0" smtClean="0"/>
              <a:t>Concerns:</a:t>
            </a:r>
          </a:p>
          <a:p>
            <a:pPr marL="536575" lvl="1" indent="-268288">
              <a:buFont typeface="Arial" pitchFamily="34" charset="0"/>
              <a:buChar char="•"/>
            </a:pPr>
            <a:r>
              <a:rPr lang="en-GB" sz="2400" dirty="0" smtClean="0"/>
              <a:t>I haven’t got the time</a:t>
            </a:r>
          </a:p>
          <a:p>
            <a:pPr marL="536575" lvl="1" indent="-268288">
              <a:buFont typeface="Arial" pitchFamily="34" charset="0"/>
              <a:buChar char="•"/>
            </a:pPr>
            <a:r>
              <a:rPr lang="en-GB" sz="2400" dirty="0" smtClean="0"/>
              <a:t>I’m worried about privacy</a:t>
            </a:r>
          </a:p>
          <a:p>
            <a:pPr marL="536575" lvl="1" indent="-268288">
              <a:buFont typeface="Arial" pitchFamily="34" charset="0"/>
              <a:buChar char="•"/>
            </a:pPr>
            <a:r>
              <a:rPr lang="en-GB" sz="2400" dirty="0" smtClean="0"/>
              <a:t>Social media is about LOL cats, …</a:t>
            </a:r>
          </a:p>
          <a:p>
            <a:pPr marL="536575" lvl="1" indent="-268288">
              <a:buFont typeface="Arial" pitchFamily="34" charset="0"/>
              <a:buChar char="•"/>
            </a:pPr>
            <a:r>
              <a:rPr lang="en-GB" sz="2400" dirty="0" smtClean="0"/>
              <a:t>I don’t like Google, </a:t>
            </a:r>
            <a:r>
              <a:rPr lang="en-GB" sz="2400" dirty="0" err="1" smtClean="0"/>
              <a:t>Fb</a:t>
            </a:r>
            <a:r>
              <a:rPr lang="en-GB" sz="2400" dirty="0" smtClean="0"/>
              <a:t>, … - I’ll stick with identi.ca, …</a:t>
            </a:r>
          </a:p>
          <a:p>
            <a:pPr marL="536575" lvl="1" indent="-268288">
              <a:buFont typeface="Arial" pitchFamily="34" charset="0"/>
              <a:buChar char="•"/>
            </a:pPr>
            <a:r>
              <a:rPr lang="en-GB" sz="2400" dirty="0" smtClean="0"/>
              <a:t>…</a:t>
            </a:r>
          </a:p>
          <a:p>
            <a:r>
              <a:rPr lang="en-GB" sz="2400" dirty="0" smtClean="0"/>
              <a:t>Risks:</a:t>
            </a:r>
            <a:endParaRPr lang="en-GB" sz="3400" dirty="0" smtClean="0"/>
          </a:p>
          <a:p>
            <a:pPr marL="536575" lvl="1" indent="-268288">
              <a:buFont typeface="Arial" pitchFamily="34" charset="0"/>
              <a:buChar char="•"/>
            </a:pPr>
            <a:r>
              <a:rPr lang="en-GB" sz="2400" dirty="0" smtClean="0"/>
              <a:t>Risks of being stalked, content stolen, ….</a:t>
            </a:r>
          </a:p>
          <a:p>
            <a:pPr marL="536575" lvl="1" indent="-268288">
              <a:buFont typeface="Arial" pitchFamily="34" charset="0"/>
              <a:buChar char="•"/>
            </a:pPr>
            <a:r>
              <a:rPr lang="en-GB" sz="2400" dirty="0" smtClean="0"/>
              <a:t>Risks of not understanding the risks and practices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2634" y="5288340"/>
            <a:ext cx="7205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 also:</a:t>
            </a:r>
          </a:p>
          <a:p>
            <a:pPr marL="536575" lvl="1" indent="-249238">
              <a:buClr>
                <a:schemeClr val="accent6"/>
              </a:buClr>
              <a:buFont typeface="Arial" pitchFamily="34" charset="0"/>
              <a:buChar char="•"/>
            </a:pPr>
            <a:r>
              <a:rPr lang="en-GB" dirty="0" smtClean="0"/>
              <a:t>Risks of not raising one’s visibility</a:t>
            </a:r>
          </a:p>
          <a:p>
            <a:pPr marL="536575" lvl="1" indent="-249238">
              <a:buClr>
                <a:schemeClr val="accent6"/>
              </a:buClr>
              <a:buFont typeface="Arial" pitchFamily="34" charset="0"/>
              <a:buChar char="•"/>
            </a:pPr>
            <a:r>
              <a:rPr lang="en-GB" dirty="0" smtClean="0"/>
              <a:t>Competition from others</a:t>
            </a:r>
          </a:p>
          <a:p>
            <a:pPr marL="536575" lvl="1" indent="-249238">
              <a:buClr>
                <a:schemeClr val="accent6"/>
              </a:buClr>
              <a:buFont typeface="Arial" pitchFamily="34" charset="0"/>
              <a:buChar char="•"/>
            </a:pPr>
            <a:r>
              <a:rPr lang="en-GB" dirty="0" smtClean="0"/>
              <a:t>Missing the low-hanging fruit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8980004" y="54664"/>
            <a:ext cx="109331" cy="10933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82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980004" y="54664"/>
            <a:ext cx="109331" cy="1093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1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Aims &amp; Opportunities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1" y="1204686"/>
            <a:ext cx="7817293" cy="5653314"/>
          </a:xfrm>
        </p:spPr>
        <p:txBody>
          <a:bodyPr/>
          <a:lstStyle/>
          <a:p>
            <a:r>
              <a:rPr lang="en-GB" sz="2400" dirty="0" smtClean="0"/>
              <a:t>A summary of the aims: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You want potential </a:t>
            </a:r>
            <a:r>
              <a:rPr lang="en-GB" sz="2400" dirty="0" smtClean="0"/>
              <a:t>collaborators, </a:t>
            </a:r>
            <a:r>
              <a:rPr lang="en-GB" sz="2400" dirty="0" smtClean="0"/>
              <a:t>funders </a:t>
            </a:r>
            <a:r>
              <a:rPr lang="en-GB" sz="2400" dirty="0"/>
              <a:t>and </a:t>
            </a:r>
            <a:r>
              <a:rPr lang="en-GB" sz="2400" dirty="0" smtClean="0"/>
              <a:t>employers </a:t>
            </a:r>
            <a:r>
              <a:rPr lang="en-GB" sz="2400" dirty="0" smtClean="0"/>
              <a:t>to easily find information about you and your previous work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You want your previous work to be easily found and for this to provide access to your current activities</a:t>
            </a:r>
          </a:p>
          <a:p>
            <a:r>
              <a:rPr lang="en-GB" sz="2400" dirty="0" smtClean="0"/>
              <a:t>A summary of the opportunities: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We work in a digital environment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We work for a </a:t>
            </a:r>
            <a:r>
              <a:rPr lang="en-GB" sz="2400" dirty="0" err="1" smtClean="0"/>
              <a:t>Googleable</a:t>
            </a:r>
            <a:r>
              <a:rPr lang="en-GB" sz="2400" dirty="0" smtClean="0"/>
              <a:t> organisation: ‘UKOLN’ rather than </a:t>
            </a:r>
            <a:r>
              <a:rPr lang="en-GB" sz="2400" dirty="0" smtClean="0"/>
              <a:t>‘bath</a:t>
            </a:r>
            <a:r>
              <a:rPr lang="en-GB" sz="2400" dirty="0" smtClean="0"/>
              <a:t>’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Our outputs are (mostly) publically available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We have time to enhance our digital profile</a:t>
            </a: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2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7960228" cy="716642"/>
          </a:xfrm>
        </p:spPr>
        <p:txBody>
          <a:bodyPr/>
          <a:lstStyle/>
          <a:p>
            <a:r>
              <a:rPr lang="en-GB" sz="3200" dirty="0" smtClean="0"/>
              <a:t>Building Your Professional Presence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21342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9400" y="5625549"/>
            <a:ext cx="2425148" cy="111334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000" dirty="0" smtClean="0"/>
              <a:t>Now mainstream (</a:t>
            </a:r>
            <a:r>
              <a:rPr lang="en-GB" sz="2000" dirty="0" smtClean="0"/>
              <a:t>though </a:t>
            </a:r>
            <a:r>
              <a:rPr lang="en-GB" sz="2000" dirty="0" smtClean="0"/>
              <a:t>arguments about terminology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893905" y="9939"/>
            <a:ext cx="325009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New Librarian’s Symposium, Queensland, Feb 2013</a:t>
            </a:r>
            <a:endParaRPr lang="en-GB" sz="1800" dirty="0"/>
          </a:p>
        </p:txBody>
      </p:sp>
      <p:sp>
        <p:nvSpPr>
          <p:cNvPr id="7" name="Oval 6"/>
          <p:cNvSpPr/>
          <p:nvPr/>
        </p:nvSpPr>
        <p:spPr>
          <a:xfrm>
            <a:off x="2492419" y="785191"/>
            <a:ext cx="3836504" cy="36774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06896" y="1832112"/>
            <a:ext cx="1709530" cy="265045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-217651" y="2796208"/>
            <a:ext cx="3686408" cy="294862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137383" y="3004929"/>
            <a:ext cx="4040904" cy="36774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95974" y="5194850"/>
            <a:ext cx="4040904" cy="36774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395835" y="5814389"/>
            <a:ext cx="3676974" cy="36774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399532" y="343041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8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7960228" cy="716642"/>
          </a:xfrm>
        </p:spPr>
        <p:txBody>
          <a:bodyPr/>
          <a:lstStyle/>
          <a:p>
            <a:r>
              <a:rPr lang="en-GB" sz="3600" dirty="0" smtClean="0"/>
              <a:t>Your Personal Professional Brand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1" y="993625"/>
            <a:ext cx="5439535" cy="4115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634" y="2534190"/>
            <a:ext cx="6667083" cy="432381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6745453" y="1204686"/>
            <a:ext cx="2398547" cy="129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smtClean="0"/>
              <a:t>CriticalSteph: good example of a consistent digital brand.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520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7960228" cy="716642"/>
          </a:xfrm>
        </p:spPr>
        <p:txBody>
          <a:bodyPr/>
          <a:lstStyle/>
          <a:p>
            <a:r>
              <a:rPr lang="en-GB" sz="3600" dirty="0" smtClean="0"/>
              <a:t>Your Personal Professional Brand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5453" y="1204686"/>
            <a:ext cx="2398547" cy="1290035"/>
          </a:xfrm>
        </p:spPr>
        <p:txBody>
          <a:bodyPr/>
          <a:lstStyle/>
          <a:p>
            <a:r>
              <a:rPr lang="en-GB" sz="2000" dirty="0" err="1" smtClean="0"/>
              <a:t>CriticalSteph</a:t>
            </a:r>
            <a:r>
              <a:rPr lang="en-GB" sz="2000" dirty="0" smtClean="0"/>
              <a:t>: good example </a:t>
            </a:r>
            <a:r>
              <a:rPr lang="en-GB" sz="2000" dirty="0" smtClean="0"/>
              <a:t>of a consistent digital brand. 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6" y="1219271"/>
            <a:ext cx="6515817" cy="3521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134" y="2581427"/>
            <a:ext cx="6452815" cy="4311754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229636" y="5570251"/>
            <a:ext cx="2340498" cy="10989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dirty="0" err="1" smtClean="0"/>
              <a:t>CriticalSteph’s</a:t>
            </a:r>
            <a:r>
              <a:rPr lang="en-GB" sz="2400" dirty="0" smtClean="0"/>
              <a:t> consistent brand</a:t>
            </a:r>
            <a:endParaRPr lang="en-GB" sz="2400" dirty="0"/>
          </a:p>
        </p:txBody>
      </p:sp>
      <p:sp>
        <p:nvSpPr>
          <p:cNvPr id="10" name="Oval 9"/>
          <p:cNvSpPr/>
          <p:nvPr/>
        </p:nvSpPr>
        <p:spPr>
          <a:xfrm>
            <a:off x="8965095" y="49695"/>
            <a:ext cx="119270" cy="1192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2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KOLN-standard-slide-2004">
  <a:themeElements>
    <a:clrScheme name="UKOLN-standard-slide-2004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KOLN-standard-slide-20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KOLN-standard-slide-2004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KOLN-standard-slide-2004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17414</TotalTime>
  <Words>1654</Words>
  <Application>Microsoft Office PowerPoint</Application>
  <PresentationFormat>On-screen Show (4:3)</PresentationFormat>
  <Paragraphs>354</Paragraphs>
  <Slides>55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UKOLN-standard-slide-2004</vt:lpstr>
      <vt:lpstr>Managing Your Digital Profile </vt:lpstr>
      <vt:lpstr>Managing Your Digital Profile</vt:lpstr>
      <vt:lpstr>PowerPoint Presentation</vt:lpstr>
      <vt:lpstr>About This Session</vt:lpstr>
      <vt:lpstr>Your Interests?</vt:lpstr>
      <vt:lpstr>The Aims &amp; Opportunities </vt:lpstr>
      <vt:lpstr>Building Your Professional Presence</vt:lpstr>
      <vt:lpstr>Your Personal Professional Brand</vt:lpstr>
      <vt:lpstr>Your Personal Professional Brand</vt:lpstr>
      <vt:lpstr>Everyone Uses Google!</vt:lpstr>
      <vt:lpstr>LinkedIn</vt:lpstr>
      <vt:lpstr>Getting the Message Across</vt:lpstr>
      <vt:lpstr>Getting the Message Across</vt:lpstr>
      <vt:lpstr>Getting the Message Across</vt:lpstr>
      <vt:lpstr>Getting the Message Across</vt:lpstr>
      <vt:lpstr>LinkedIn Notifications</vt:lpstr>
      <vt:lpstr>Opus</vt:lpstr>
      <vt:lpstr>Opus</vt:lpstr>
      <vt:lpstr>Opus</vt:lpstr>
      <vt:lpstr>Opus’s Limitations</vt:lpstr>
      <vt:lpstr>Academia.edu</vt:lpstr>
      <vt:lpstr>Academia.edu</vt:lpstr>
      <vt:lpstr>ResearchGate</vt:lpstr>
      <vt:lpstr>ResearchGate</vt:lpstr>
      <vt:lpstr>Mendeley</vt:lpstr>
      <vt:lpstr>Slideshare</vt:lpstr>
      <vt:lpstr>Who Am I? Where Am I Now?</vt:lpstr>
      <vt:lpstr>Scopus</vt:lpstr>
      <vt:lpstr>Microsoft Academic Search</vt:lpstr>
      <vt:lpstr>Microsoft Academic Search</vt:lpstr>
      <vt:lpstr>Microsoft Academic Search</vt:lpstr>
      <vt:lpstr>Google Scholar</vt:lpstr>
      <vt:lpstr>Google Scholar</vt:lpstr>
      <vt:lpstr>Google Scholar</vt:lpstr>
      <vt:lpstr>Google Scholar</vt:lpstr>
      <vt:lpstr>Google+</vt:lpstr>
      <vt:lpstr>Google+</vt:lpstr>
      <vt:lpstr>Google Hangouts</vt:lpstr>
      <vt:lpstr>Google+ For Sharing</vt:lpstr>
      <vt:lpstr>Facebook</vt:lpstr>
      <vt:lpstr>Twitter</vt:lpstr>
      <vt:lpstr>Twitter Works For Professionals</vt:lpstr>
      <vt:lpstr>Understanding Twitter (1)</vt:lpstr>
      <vt:lpstr>Understanding Twitter (2)</vt:lpstr>
      <vt:lpstr>Using Twitter (For The Sceptic)</vt:lpstr>
      <vt:lpstr>Understand Twitter Interactions</vt:lpstr>
      <vt:lpstr>Storify</vt:lpstr>
      <vt:lpstr>RebelMouse</vt:lpstr>
      <vt:lpstr>Tweetchats</vt:lpstr>
      <vt:lpstr>PowerPoint Presentation</vt:lpstr>
      <vt:lpstr>Being Seen as an Expert</vt:lpstr>
      <vt:lpstr>Being Seen as an Expert</vt:lpstr>
      <vt:lpstr>Open Badges</vt:lpstr>
      <vt:lpstr>Concerns, Risks, …</vt:lpstr>
      <vt:lpstr>Questions</vt:lpstr>
    </vt:vector>
  </TitlesOfParts>
  <Company>UKOLN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Your Digital Profile</dc:title>
  <dc:creator>Brian Kelly</dc:creator>
  <cp:lastModifiedBy>ulpc-bk</cp:lastModifiedBy>
  <cp:revision>663</cp:revision>
  <cp:lastPrinted>2012-12-07T16:56:28Z</cp:lastPrinted>
  <dcterms:created xsi:type="dcterms:W3CDTF">2005-06-06T15:31:10Z</dcterms:created>
  <dcterms:modified xsi:type="dcterms:W3CDTF">2012-12-13T11:22:31Z</dcterms:modified>
</cp:coreProperties>
</file>