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handoutMasterIdLst>
    <p:handoutMasterId r:id="rId73"/>
  </p:handoutMasterIdLst>
  <p:sldIdLst>
    <p:sldId id="325" r:id="rId2"/>
    <p:sldId id="256" r:id="rId3"/>
    <p:sldId id="339" r:id="rId4"/>
    <p:sldId id="294" r:id="rId5"/>
    <p:sldId id="295" r:id="rId6"/>
    <p:sldId id="338" r:id="rId7"/>
    <p:sldId id="341"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22" r:id="rId21"/>
    <p:sldId id="323" r:id="rId22"/>
    <p:sldId id="296" r:id="rId23"/>
    <p:sldId id="304" r:id="rId24"/>
    <p:sldId id="306" r:id="rId25"/>
    <p:sldId id="303" r:id="rId26"/>
    <p:sldId id="301" r:id="rId27"/>
    <p:sldId id="313" r:id="rId28"/>
    <p:sldId id="308" r:id="rId29"/>
    <p:sldId id="309" r:id="rId30"/>
    <p:sldId id="310" r:id="rId31"/>
    <p:sldId id="315" r:id="rId32"/>
    <p:sldId id="316" r:id="rId33"/>
    <p:sldId id="302" r:id="rId34"/>
    <p:sldId id="297" r:id="rId35"/>
    <p:sldId id="311" r:id="rId36"/>
    <p:sldId id="265" r:id="rId37"/>
    <p:sldId id="266" r:id="rId38"/>
    <p:sldId id="299" r:id="rId39"/>
    <p:sldId id="264" r:id="rId40"/>
    <p:sldId id="268" r:id="rId41"/>
    <p:sldId id="269" r:id="rId42"/>
    <p:sldId id="314" r:id="rId43"/>
    <p:sldId id="321" r:id="rId44"/>
    <p:sldId id="273" r:id="rId45"/>
    <p:sldId id="274" r:id="rId46"/>
    <p:sldId id="275" r:id="rId47"/>
    <p:sldId id="271" r:id="rId48"/>
    <p:sldId id="277" r:id="rId49"/>
    <p:sldId id="276" r:id="rId50"/>
    <p:sldId id="288" r:id="rId51"/>
    <p:sldId id="278" r:id="rId52"/>
    <p:sldId id="285" r:id="rId53"/>
    <p:sldId id="284" r:id="rId54"/>
    <p:sldId id="272" r:id="rId55"/>
    <p:sldId id="342" r:id="rId56"/>
    <p:sldId id="343" r:id="rId57"/>
    <p:sldId id="344" r:id="rId58"/>
    <p:sldId id="345" r:id="rId59"/>
    <p:sldId id="317" r:id="rId60"/>
    <p:sldId id="318" r:id="rId61"/>
    <p:sldId id="319" r:id="rId62"/>
    <p:sldId id="291" r:id="rId63"/>
    <p:sldId id="279" r:id="rId64"/>
    <p:sldId id="280" r:id="rId65"/>
    <p:sldId id="292" r:id="rId66"/>
    <p:sldId id="340" r:id="rId67"/>
    <p:sldId id="320" r:id="rId68"/>
    <p:sldId id="293" r:id="rId69"/>
    <p:sldId id="261" r:id="rId70"/>
    <p:sldId id="324" r:id="rId71"/>
  </p:sldIdLst>
  <p:sldSz cx="9144000" cy="6858000" type="screen4x3"/>
  <p:notesSz cx="6811963" cy="9942513"/>
  <p:defaultTextStyle>
    <a:defPPr>
      <a:defRPr lang="en-GB"/>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392"/>
    <a:srgbClr val="343434"/>
    <a:srgbClr val="3F58A7"/>
    <a:srgbClr val="FF0000"/>
    <a:srgbClr val="CCECFF"/>
    <a:srgbClr val="99CCFF"/>
    <a:srgbClr val="0066CC"/>
    <a:srgbClr val="FF0066"/>
    <a:srgbClr val="23238F"/>
    <a:srgbClr val="8888E2"/>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29" autoAdjust="0"/>
    <p:restoredTop sz="94660"/>
  </p:normalViewPr>
  <p:slideViewPr>
    <p:cSldViewPr snapToGrid="0">
      <p:cViewPr>
        <p:scale>
          <a:sx n="96" d="100"/>
          <a:sy n="96" d="100"/>
        </p:scale>
        <p:origin x="-576" y="270"/>
      </p:cViewPr>
      <p:guideLst>
        <p:guide orient="horz" pos="2160"/>
        <p:guide pos="2880"/>
      </p:guideLst>
    </p:cSldViewPr>
  </p:slideViewPr>
  <p:outlineViewPr>
    <p:cViewPr>
      <p:scale>
        <a:sx n="33" d="100"/>
        <a:sy n="33" d="100"/>
      </p:scale>
      <p:origin x="0" y="11796"/>
    </p:cViewPr>
  </p:outlineViewPr>
  <p:notesTextViewPr>
    <p:cViewPr>
      <p:scale>
        <a:sx n="100" d="100"/>
        <a:sy n="100" d="100"/>
      </p:scale>
      <p:origin x="0" y="0"/>
    </p:cViewPr>
  </p:notesTextViewPr>
  <p:sorterViewPr>
    <p:cViewPr>
      <p:scale>
        <a:sx n="66" d="100"/>
        <a:sy n="66" d="100"/>
      </p:scale>
      <p:origin x="0" y="0"/>
    </p:cViewPr>
  </p:sorterViewPr>
  <p:notesViewPr>
    <p:cSldViewPr snapToGrid="0">
      <p:cViewPr>
        <p:scale>
          <a:sx n="75" d="100"/>
          <a:sy n="75" d="100"/>
        </p:scale>
        <p:origin x="-2418" y="474"/>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ukoln.ac.uk/web-focus/events/meetings/libraries-west-staff-development-2012/" TargetMode="External"/><Relationship Id="rId1" Type="http://schemas.openxmlformats.org/officeDocument/2006/relationships/theme" Target="../theme/theme3.xml"/><Relationship Id="rId4" Type="http://schemas.openxmlformats.org/officeDocument/2006/relationships/image" Target="../media/image5.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814388" y="177800"/>
            <a:ext cx="5784850" cy="857250"/>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defRPr sz="2800" b="1" i="1">
                <a:ea typeface="+mn-ea"/>
                <a:cs typeface="+mn-cs"/>
              </a:defRPr>
            </a:lvl1pPr>
          </a:lstStyle>
          <a:p>
            <a:pPr>
              <a:defRPr/>
            </a:pPr>
            <a:r>
              <a:rPr lang="en-GB" sz="2400" dirty="0"/>
              <a:t>Making Sense of a Rapidly Changing Technical Environment</a:t>
            </a:r>
          </a:p>
        </p:txBody>
      </p:sp>
      <p:sp>
        <p:nvSpPr>
          <p:cNvPr id="20483" name="Rectangle 3"/>
          <p:cNvSpPr>
            <a:spLocks noGrp="1" noChangeArrowheads="1"/>
          </p:cNvSpPr>
          <p:nvPr>
            <p:ph type="dt" sz="quarter" idx="1"/>
          </p:nvPr>
        </p:nvSpPr>
        <p:spPr bwMode="auto">
          <a:xfrm>
            <a:off x="5837238" y="350838"/>
            <a:ext cx="974725" cy="236537"/>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a:defRPr sz="1200">
                <a:ea typeface="+mn-ea"/>
                <a:cs typeface="+mn-cs"/>
              </a:defRPr>
            </a:lvl1pPr>
          </a:lstStyle>
          <a:p>
            <a:pPr>
              <a:defRPr/>
            </a:pPr>
            <a:endParaRPr lang="en-GB"/>
          </a:p>
        </p:txBody>
      </p:sp>
      <p:sp>
        <p:nvSpPr>
          <p:cNvPr id="20484" name="Rectangle 4"/>
          <p:cNvSpPr>
            <a:spLocks noGrp="1" noChangeArrowheads="1"/>
          </p:cNvSpPr>
          <p:nvPr>
            <p:ph type="ftr" sz="quarter" idx="2"/>
          </p:nvPr>
        </p:nvSpPr>
        <p:spPr bwMode="auto">
          <a:xfrm>
            <a:off x="227013" y="9442450"/>
            <a:ext cx="6383337" cy="277813"/>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ctr">
              <a:defRPr sz="1200">
                <a:ea typeface="+mn-ea"/>
                <a:cs typeface="+mn-cs"/>
              </a:defRPr>
            </a:lvl1pPr>
          </a:lstStyle>
          <a:p>
            <a:pPr marL="0" lvl="1" algn="ctr">
              <a:defRPr/>
            </a:pPr>
            <a:r>
              <a:rPr lang="en-GB" sz="1600" dirty="0" smtClean="0"/>
              <a:t>&lt;</a:t>
            </a:r>
            <a:r>
              <a:rPr lang="en-GB" sz="1100" dirty="0">
                <a:hlinkClick r:id="rId2"/>
              </a:rPr>
              <a:t>http://www.ukoln.ac.uk/web-focus/events/meetings/libraries-west-staff-development-2012/</a:t>
            </a:r>
            <a:r>
              <a:rPr lang="en-GB" sz="1600" dirty="0" smtClean="0"/>
              <a:t>&gt;</a:t>
            </a:r>
            <a:endParaRPr lang="en-GB" sz="1600" dirty="0"/>
          </a:p>
        </p:txBody>
      </p:sp>
      <p:sp>
        <p:nvSpPr>
          <p:cNvPr id="20485" name="Rectangle 5"/>
          <p:cNvSpPr>
            <a:spLocks noGrp="1" noChangeArrowheads="1"/>
          </p:cNvSpPr>
          <p:nvPr>
            <p:ph type="sldNum" sz="quarter" idx="3"/>
          </p:nvPr>
        </p:nvSpPr>
        <p:spPr bwMode="auto">
          <a:xfrm>
            <a:off x="3119438" y="9007475"/>
            <a:ext cx="471487" cy="271463"/>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a:defRPr sz="1200" smtClean="0">
                <a:cs typeface="+mn-cs"/>
              </a:defRPr>
            </a:lvl1pPr>
          </a:lstStyle>
          <a:p>
            <a:pPr>
              <a:defRPr/>
            </a:pPr>
            <a:fld id="{94835358-E5EC-0245-803F-4388B19E9020}" type="slidenum">
              <a:rPr lang="en-GB"/>
              <a:pPr>
                <a:defRPr/>
              </a:pPr>
              <a:t>‹#›</a:t>
            </a:fld>
            <a:endParaRPr lang="en-GB"/>
          </a:p>
        </p:txBody>
      </p:sp>
      <p:pic>
        <p:nvPicPr>
          <p:cNvPr id="13318" name="Picture 7" descr="Creative Commons lic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59413" y="9024938"/>
            <a:ext cx="855662"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8" descr="UKOLN logo"/>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55575" y="0"/>
            <a:ext cx="65881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7585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974725" y="273050"/>
            <a:ext cx="4433888" cy="496888"/>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defRPr sz="1200">
                <a:latin typeface="Times New Roman" pitchFamily="18" charset="0"/>
                <a:ea typeface="+mn-ea"/>
                <a:cs typeface="+mn-cs"/>
              </a:defRPr>
            </a:lvl1pPr>
          </a:lstStyle>
          <a:p>
            <a:pPr>
              <a:defRPr/>
            </a:pPr>
            <a:endParaRPr lang="en-GB"/>
          </a:p>
        </p:txBody>
      </p:sp>
      <p:sp>
        <p:nvSpPr>
          <p:cNvPr id="26627" name="Rectangle 3"/>
          <p:cNvSpPr>
            <a:spLocks noGrp="1" noChangeArrowheads="1"/>
          </p:cNvSpPr>
          <p:nvPr>
            <p:ph type="dt" idx="1"/>
          </p:nvPr>
        </p:nvSpPr>
        <p:spPr bwMode="auto">
          <a:xfrm>
            <a:off x="5837238" y="0"/>
            <a:ext cx="973137" cy="42862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a:defRPr sz="1200">
                <a:latin typeface="Times New Roman" pitchFamily="18" charset="0"/>
                <a:ea typeface="+mn-ea"/>
                <a:cs typeface="+mn-cs"/>
              </a:defRPr>
            </a:lvl1pPr>
          </a:lstStyle>
          <a:p>
            <a:pPr>
              <a:defRPr/>
            </a:pPr>
            <a:endParaRPr lang="en-GB"/>
          </a:p>
        </p:txBody>
      </p:sp>
      <p:sp>
        <p:nvSpPr>
          <p:cNvPr id="14340" name="Rectangle 4"/>
          <p:cNvSpPr>
            <a:spLocks noGrp="1" noRot="1" noChangeAspect="1" noChangeArrowheads="1" noTextEdit="1"/>
          </p:cNvSpPr>
          <p:nvPr>
            <p:ph type="sldImg" idx="2"/>
          </p:nvPr>
        </p:nvSpPr>
        <p:spPr bwMode="auto">
          <a:xfrm>
            <a:off x="919163" y="746125"/>
            <a:ext cx="4973637" cy="3729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9" name="Rectangle 5"/>
          <p:cNvSpPr>
            <a:spLocks noGrp="1" noChangeArrowheads="1"/>
          </p:cNvSpPr>
          <p:nvPr>
            <p:ph type="body" sz="quarter" idx="3"/>
          </p:nvPr>
        </p:nvSpPr>
        <p:spPr bwMode="auto">
          <a:xfrm>
            <a:off x="681038" y="4722813"/>
            <a:ext cx="5449887" cy="4473575"/>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6630" name="Rectangle 6"/>
          <p:cNvSpPr>
            <a:spLocks noGrp="1" noChangeArrowheads="1"/>
          </p:cNvSpPr>
          <p:nvPr>
            <p:ph type="ftr" sz="quarter" idx="4"/>
          </p:nvPr>
        </p:nvSpPr>
        <p:spPr bwMode="auto">
          <a:xfrm>
            <a:off x="615950" y="9591675"/>
            <a:ext cx="5580063" cy="350838"/>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defRPr sz="1200">
                <a:latin typeface="Times New Roman" pitchFamily="18" charset="0"/>
                <a:ea typeface="+mn-ea"/>
                <a:cs typeface="+mn-cs"/>
              </a:defRPr>
            </a:lvl1pPr>
          </a:lstStyle>
          <a:p>
            <a:pPr>
              <a:defRPr/>
            </a:pPr>
            <a:endParaRPr lang="en-GB"/>
          </a:p>
        </p:txBody>
      </p:sp>
      <p:sp>
        <p:nvSpPr>
          <p:cNvPr id="26631" name="Rectangle 7"/>
          <p:cNvSpPr>
            <a:spLocks noGrp="1" noChangeArrowheads="1"/>
          </p:cNvSpPr>
          <p:nvPr>
            <p:ph type="sldNum" sz="quarter" idx="5"/>
          </p:nvPr>
        </p:nvSpPr>
        <p:spPr bwMode="auto">
          <a:xfrm>
            <a:off x="2832100" y="9277350"/>
            <a:ext cx="406400" cy="265113"/>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a:defRPr sz="1200" smtClean="0">
                <a:latin typeface="Times New Roman" charset="0"/>
                <a:cs typeface="+mn-cs"/>
              </a:defRPr>
            </a:lvl1pPr>
          </a:lstStyle>
          <a:p>
            <a:pPr>
              <a:defRPr/>
            </a:pPr>
            <a:fld id="{ABCCBB48-F4CB-244C-A901-1F30FED1FB46}" type="slidenum">
              <a:rPr lang="en-GB"/>
              <a:pPr>
                <a:defRPr/>
              </a:pPr>
              <a:t>‹#›</a:t>
            </a:fld>
            <a:endParaRPr lang="en-GB"/>
          </a:p>
        </p:txBody>
      </p:sp>
      <p:pic>
        <p:nvPicPr>
          <p:cNvPr id="14344" name="Picture 8" descr="logo-new-ju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325" y="0"/>
            <a:ext cx="766763"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60279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a:t>
            </a:fld>
            <a:endParaRPr lang="en-GB"/>
          </a:p>
        </p:txBody>
      </p:sp>
    </p:spTree>
    <p:extLst>
      <p:ext uri="{BB962C8B-B14F-4D97-AF65-F5344CB8AC3E}">
        <p14:creationId xmlns:p14="http://schemas.microsoft.com/office/powerpoint/2010/main" val="25546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10</a:t>
            </a:fld>
            <a:endParaRPr lang="en-GB"/>
          </a:p>
        </p:txBody>
      </p:sp>
    </p:spTree>
    <p:extLst>
      <p:ext uri="{BB962C8B-B14F-4D97-AF65-F5344CB8AC3E}">
        <p14:creationId xmlns:p14="http://schemas.microsoft.com/office/powerpoint/2010/main" val="712376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11</a:t>
            </a:fld>
            <a:endParaRPr lang="en-GB"/>
          </a:p>
        </p:txBody>
      </p:sp>
    </p:spTree>
    <p:extLst>
      <p:ext uri="{BB962C8B-B14F-4D97-AF65-F5344CB8AC3E}">
        <p14:creationId xmlns:p14="http://schemas.microsoft.com/office/powerpoint/2010/main" val="712376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12</a:t>
            </a:fld>
            <a:endParaRPr lang="en-GB"/>
          </a:p>
        </p:txBody>
      </p:sp>
    </p:spTree>
    <p:extLst>
      <p:ext uri="{BB962C8B-B14F-4D97-AF65-F5344CB8AC3E}">
        <p14:creationId xmlns:p14="http://schemas.microsoft.com/office/powerpoint/2010/main" val="712376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13</a:t>
            </a:fld>
            <a:endParaRPr lang="en-GB"/>
          </a:p>
        </p:txBody>
      </p:sp>
    </p:spTree>
    <p:extLst>
      <p:ext uri="{BB962C8B-B14F-4D97-AF65-F5344CB8AC3E}">
        <p14:creationId xmlns:p14="http://schemas.microsoft.com/office/powerpoint/2010/main" val="712376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14</a:t>
            </a:fld>
            <a:endParaRPr lang="en-GB"/>
          </a:p>
        </p:txBody>
      </p:sp>
    </p:spTree>
    <p:extLst>
      <p:ext uri="{BB962C8B-B14F-4D97-AF65-F5344CB8AC3E}">
        <p14:creationId xmlns:p14="http://schemas.microsoft.com/office/powerpoint/2010/main" val="712376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15</a:t>
            </a:fld>
            <a:endParaRPr lang="en-GB"/>
          </a:p>
        </p:txBody>
      </p:sp>
    </p:spTree>
    <p:extLst>
      <p:ext uri="{BB962C8B-B14F-4D97-AF65-F5344CB8AC3E}">
        <p14:creationId xmlns:p14="http://schemas.microsoft.com/office/powerpoint/2010/main" val="3580879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16</a:t>
            </a:fld>
            <a:endParaRPr lang="en-GB"/>
          </a:p>
        </p:txBody>
      </p:sp>
    </p:spTree>
    <p:extLst>
      <p:ext uri="{BB962C8B-B14F-4D97-AF65-F5344CB8AC3E}">
        <p14:creationId xmlns:p14="http://schemas.microsoft.com/office/powerpoint/2010/main" val="71237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17</a:t>
            </a:fld>
            <a:endParaRPr lang="en-GB"/>
          </a:p>
        </p:txBody>
      </p:sp>
    </p:spTree>
    <p:extLst>
      <p:ext uri="{BB962C8B-B14F-4D97-AF65-F5344CB8AC3E}">
        <p14:creationId xmlns:p14="http://schemas.microsoft.com/office/powerpoint/2010/main" val="2313385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18</a:t>
            </a:fld>
            <a:endParaRPr lang="en-GB"/>
          </a:p>
        </p:txBody>
      </p:sp>
    </p:spTree>
    <p:extLst>
      <p:ext uri="{BB962C8B-B14F-4D97-AF65-F5344CB8AC3E}">
        <p14:creationId xmlns:p14="http://schemas.microsoft.com/office/powerpoint/2010/main" val="456373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19</a:t>
            </a:fld>
            <a:endParaRPr lang="en-GB"/>
          </a:p>
        </p:txBody>
      </p:sp>
    </p:spTree>
    <p:extLst>
      <p:ext uri="{BB962C8B-B14F-4D97-AF65-F5344CB8AC3E}">
        <p14:creationId xmlns:p14="http://schemas.microsoft.com/office/powerpoint/2010/main" val="71237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803F6DC-DFB4-A941-BFB0-845A661A08DD}" type="slidenum">
              <a:rPr lang="en-GB" sz="1200">
                <a:latin typeface="Times New Roman" charset="0"/>
              </a:rPr>
              <a:pPr eaLnBrk="1" hangingPunct="1"/>
              <a:t>2</a:t>
            </a:fld>
            <a:endParaRPr lang="en-GB" sz="1200">
              <a:latin typeface="Times New Roman"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20</a:t>
            </a:fld>
            <a:endParaRPr lang="en-GB"/>
          </a:p>
        </p:txBody>
      </p:sp>
    </p:spTree>
    <p:extLst>
      <p:ext uri="{BB962C8B-B14F-4D97-AF65-F5344CB8AC3E}">
        <p14:creationId xmlns:p14="http://schemas.microsoft.com/office/powerpoint/2010/main" val="265796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21</a:t>
            </a:fld>
            <a:endParaRPr lang="en-GB"/>
          </a:p>
        </p:txBody>
      </p:sp>
    </p:spTree>
    <p:extLst>
      <p:ext uri="{BB962C8B-B14F-4D97-AF65-F5344CB8AC3E}">
        <p14:creationId xmlns:p14="http://schemas.microsoft.com/office/powerpoint/2010/main" val="42179946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22</a:t>
            </a:fld>
            <a:endParaRPr lang="en-GB"/>
          </a:p>
        </p:txBody>
      </p:sp>
    </p:spTree>
    <p:extLst>
      <p:ext uri="{BB962C8B-B14F-4D97-AF65-F5344CB8AC3E}">
        <p14:creationId xmlns:p14="http://schemas.microsoft.com/office/powerpoint/2010/main" val="1874835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23</a:t>
            </a:fld>
            <a:endParaRPr lang="en-GB"/>
          </a:p>
        </p:txBody>
      </p:sp>
    </p:spTree>
    <p:extLst>
      <p:ext uri="{BB962C8B-B14F-4D97-AF65-F5344CB8AC3E}">
        <p14:creationId xmlns:p14="http://schemas.microsoft.com/office/powerpoint/2010/main" val="262605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24</a:t>
            </a:fld>
            <a:endParaRPr lang="en-GB"/>
          </a:p>
        </p:txBody>
      </p:sp>
    </p:spTree>
    <p:extLst>
      <p:ext uri="{BB962C8B-B14F-4D97-AF65-F5344CB8AC3E}">
        <p14:creationId xmlns:p14="http://schemas.microsoft.com/office/powerpoint/2010/main" val="262605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25</a:t>
            </a:fld>
            <a:endParaRPr lang="en-GB"/>
          </a:p>
        </p:txBody>
      </p:sp>
    </p:spTree>
    <p:extLst>
      <p:ext uri="{BB962C8B-B14F-4D97-AF65-F5344CB8AC3E}">
        <p14:creationId xmlns:p14="http://schemas.microsoft.com/office/powerpoint/2010/main" val="30509263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26</a:t>
            </a:fld>
            <a:endParaRPr lang="en-GB"/>
          </a:p>
        </p:txBody>
      </p:sp>
    </p:spTree>
    <p:extLst>
      <p:ext uri="{BB962C8B-B14F-4D97-AF65-F5344CB8AC3E}">
        <p14:creationId xmlns:p14="http://schemas.microsoft.com/office/powerpoint/2010/main" val="2002948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27</a:t>
            </a:fld>
            <a:endParaRPr lang="en-GB"/>
          </a:p>
        </p:txBody>
      </p:sp>
    </p:spTree>
    <p:extLst>
      <p:ext uri="{BB962C8B-B14F-4D97-AF65-F5344CB8AC3E}">
        <p14:creationId xmlns:p14="http://schemas.microsoft.com/office/powerpoint/2010/main" val="33344025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28</a:t>
            </a:fld>
            <a:endParaRPr lang="en-GB"/>
          </a:p>
        </p:txBody>
      </p:sp>
    </p:spTree>
    <p:extLst>
      <p:ext uri="{BB962C8B-B14F-4D97-AF65-F5344CB8AC3E}">
        <p14:creationId xmlns:p14="http://schemas.microsoft.com/office/powerpoint/2010/main" val="40892619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29</a:t>
            </a:fld>
            <a:endParaRPr lang="en-GB"/>
          </a:p>
        </p:txBody>
      </p:sp>
    </p:spTree>
    <p:extLst>
      <p:ext uri="{BB962C8B-B14F-4D97-AF65-F5344CB8AC3E}">
        <p14:creationId xmlns:p14="http://schemas.microsoft.com/office/powerpoint/2010/main" val="4218904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6B156AF8-09DE-4206-BBA4-0C2EF27AE327}" type="slidenum">
              <a:rPr lang="en-GB" sz="1200" smtClean="0">
                <a:latin typeface="Times New Roman" pitchFamily="18" charset="0"/>
              </a:rPr>
              <a:pPr eaLnBrk="1" hangingPunct="1"/>
              <a:t>3</a:t>
            </a:fld>
            <a:endParaRPr lang="en-GB" sz="1200"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30</a:t>
            </a:fld>
            <a:endParaRPr lang="en-GB"/>
          </a:p>
        </p:txBody>
      </p:sp>
    </p:spTree>
    <p:extLst>
      <p:ext uri="{BB962C8B-B14F-4D97-AF65-F5344CB8AC3E}">
        <p14:creationId xmlns:p14="http://schemas.microsoft.com/office/powerpoint/2010/main" val="42072673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31</a:t>
            </a:fld>
            <a:endParaRPr lang="en-GB"/>
          </a:p>
        </p:txBody>
      </p:sp>
    </p:spTree>
    <p:extLst>
      <p:ext uri="{BB962C8B-B14F-4D97-AF65-F5344CB8AC3E}">
        <p14:creationId xmlns:p14="http://schemas.microsoft.com/office/powerpoint/2010/main" val="498282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32</a:t>
            </a:fld>
            <a:endParaRPr lang="en-GB"/>
          </a:p>
        </p:txBody>
      </p:sp>
    </p:spTree>
    <p:extLst>
      <p:ext uri="{BB962C8B-B14F-4D97-AF65-F5344CB8AC3E}">
        <p14:creationId xmlns:p14="http://schemas.microsoft.com/office/powerpoint/2010/main" val="2100655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should be happy. The future has arrived.</a:t>
            </a:r>
          </a:p>
          <a:p>
            <a:endParaRPr lang="en-GB" dirty="0" smtClean="0"/>
          </a:p>
          <a:p>
            <a:r>
              <a:rPr lang="en-GB" dirty="0" smtClean="0"/>
              <a:t>And we were happy – until a few years ago!</a:t>
            </a:r>
            <a:endParaRPr lang="en-GB" dirty="0"/>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33</a:t>
            </a:fld>
            <a:endParaRPr lang="en-GB"/>
          </a:p>
        </p:txBody>
      </p:sp>
    </p:spTree>
    <p:extLst>
      <p:ext uri="{BB962C8B-B14F-4D97-AF65-F5344CB8AC3E}">
        <p14:creationId xmlns:p14="http://schemas.microsoft.com/office/powerpoint/2010/main" val="2422214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34</a:t>
            </a:fld>
            <a:endParaRPr lang="en-GB"/>
          </a:p>
        </p:txBody>
      </p:sp>
    </p:spTree>
    <p:extLst>
      <p:ext uri="{BB962C8B-B14F-4D97-AF65-F5344CB8AC3E}">
        <p14:creationId xmlns:p14="http://schemas.microsoft.com/office/powerpoint/2010/main" val="1407163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35</a:t>
            </a:fld>
            <a:endParaRPr lang="en-GB"/>
          </a:p>
        </p:txBody>
      </p:sp>
    </p:spTree>
    <p:extLst>
      <p:ext uri="{BB962C8B-B14F-4D97-AF65-F5344CB8AC3E}">
        <p14:creationId xmlns:p14="http://schemas.microsoft.com/office/powerpoint/2010/main" val="713180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36</a:t>
            </a:fld>
            <a:endParaRPr lang="en-GB"/>
          </a:p>
        </p:txBody>
      </p:sp>
    </p:spTree>
    <p:extLst>
      <p:ext uri="{BB962C8B-B14F-4D97-AF65-F5344CB8AC3E}">
        <p14:creationId xmlns:p14="http://schemas.microsoft.com/office/powerpoint/2010/main" val="2045520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37</a:t>
            </a:fld>
            <a:endParaRPr lang="en-GB"/>
          </a:p>
        </p:txBody>
      </p:sp>
    </p:spTree>
    <p:extLst>
      <p:ext uri="{BB962C8B-B14F-4D97-AF65-F5344CB8AC3E}">
        <p14:creationId xmlns:p14="http://schemas.microsoft.com/office/powerpoint/2010/main" val="2045520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38</a:t>
            </a:fld>
            <a:endParaRPr lang="en-GB"/>
          </a:p>
        </p:txBody>
      </p:sp>
    </p:spTree>
    <p:extLst>
      <p:ext uri="{BB962C8B-B14F-4D97-AF65-F5344CB8AC3E}">
        <p14:creationId xmlns:p14="http://schemas.microsoft.com/office/powerpoint/2010/main" val="8490360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39</a:t>
            </a:fld>
            <a:endParaRPr lang="en-GB"/>
          </a:p>
        </p:txBody>
      </p:sp>
    </p:spTree>
    <p:extLst>
      <p:ext uri="{BB962C8B-B14F-4D97-AF65-F5344CB8AC3E}">
        <p14:creationId xmlns:p14="http://schemas.microsoft.com/office/powerpoint/2010/main" val="178341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a:t>
            </a:fld>
            <a:endParaRPr lang="en-GB"/>
          </a:p>
        </p:txBody>
      </p:sp>
    </p:spTree>
    <p:extLst>
      <p:ext uri="{BB962C8B-B14F-4D97-AF65-F5344CB8AC3E}">
        <p14:creationId xmlns:p14="http://schemas.microsoft.com/office/powerpoint/2010/main" val="3047712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a typeface="ＭＳ Ｐゴシック" pitchFamily="34" charset="-128"/>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64B1316-ED31-4A68-809C-B512FAE502DB}" type="slidenum">
              <a:rPr lang="en-GB" sz="1200">
                <a:latin typeface="Times New Roman" pitchFamily="18" charset="0"/>
              </a:rPr>
              <a:pPr eaLnBrk="1" hangingPunct="1"/>
              <a:t>40</a:t>
            </a:fld>
            <a:endParaRPr lang="en-GB" sz="120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41</a:t>
            </a:fld>
            <a:endParaRPr lang="en-GB"/>
          </a:p>
        </p:txBody>
      </p:sp>
    </p:spTree>
    <p:extLst>
      <p:ext uri="{BB962C8B-B14F-4D97-AF65-F5344CB8AC3E}">
        <p14:creationId xmlns:p14="http://schemas.microsoft.com/office/powerpoint/2010/main" val="671478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42</a:t>
            </a:fld>
            <a:endParaRPr lang="en-GB"/>
          </a:p>
        </p:txBody>
      </p:sp>
    </p:spTree>
    <p:extLst>
      <p:ext uri="{BB962C8B-B14F-4D97-AF65-F5344CB8AC3E}">
        <p14:creationId xmlns:p14="http://schemas.microsoft.com/office/powerpoint/2010/main" val="1438784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43</a:t>
            </a:fld>
            <a:endParaRPr lang="en-GB"/>
          </a:p>
        </p:txBody>
      </p:sp>
    </p:spTree>
    <p:extLst>
      <p:ext uri="{BB962C8B-B14F-4D97-AF65-F5344CB8AC3E}">
        <p14:creationId xmlns:p14="http://schemas.microsoft.com/office/powerpoint/2010/main" val="37334388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44</a:t>
            </a:fld>
            <a:endParaRPr lang="en-GB"/>
          </a:p>
        </p:txBody>
      </p:sp>
    </p:spTree>
    <p:extLst>
      <p:ext uri="{BB962C8B-B14F-4D97-AF65-F5344CB8AC3E}">
        <p14:creationId xmlns:p14="http://schemas.microsoft.com/office/powerpoint/2010/main" val="3630155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45</a:t>
            </a:fld>
            <a:endParaRPr lang="en-GB"/>
          </a:p>
        </p:txBody>
      </p:sp>
    </p:spTree>
    <p:extLst>
      <p:ext uri="{BB962C8B-B14F-4D97-AF65-F5344CB8AC3E}">
        <p14:creationId xmlns:p14="http://schemas.microsoft.com/office/powerpoint/2010/main" val="36301555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46</a:t>
            </a:fld>
            <a:endParaRPr lang="en-GB"/>
          </a:p>
        </p:txBody>
      </p:sp>
    </p:spTree>
    <p:extLst>
      <p:ext uri="{BB962C8B-B14F-4D97-AF65-F5344CB8AC3E}">
        <p14:creationId xmlns:p14="http://schemas.microsoft.com/office/powerpoint/2010/main" val="3630155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47</a:t>
            </a:fld>
            <a:endParaRPr lang="en-GB"/>
          </a:p>
        </p:txBody>
      </p:sp>
    </p:spTree>
    <p:extLst>
      <p:ext uri="{BB962C8B-B14F-4D97-AF65-F5344CB8AC3E}">
        <p14:creationId xmlns:p14="http://schemas.microsoft.com/office/powerpoint/2010/main" val="36301555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48</a:t>
            </a:fld>
            <a:endParaRPr lang="en-GB"/>
          </a:p>
        </p:txBody>
      </p:sp>
    </p:spTree>
    <p:extLst>
      <p:ext uri="{BB962C8B-B14F-4D97-AF65-F5344CB8AC3E}">
        <p14:creationId xmlns:p14="http://schemas.microsoft.com/office/powerpoint/2010/main" val="36301555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49</a:t>
            </a:fld>
            <a:endParaRPr lang="en-GB"/>
          </a:p>
        </p:txBody>
      </p:sp>
    </p:spTree>
    <p:extLst>
      <p:ext uri="{BB962C8B-B14F-4D97-AF65-F5344CB8AC3E}">
        <p14:creationId xmlns:p14="http://schemas.microsoft.com/office/powerpoint/2010/main" val="1862783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a:t>
            </a:fld>
            <a:endParaRPr lang="en-GB"/>
          </a:p>
        </p:txBody>
      </p:sp>
    </p:spTree>
    <p:extLst>
      <p:ext uri="{BB962C8B-B14F-4D97-AF65-F5344CB8AC3E}">
        <p14:creationId xmlns:p14="http://schemas.microsoft.com/office/powerpoint/2010/main" val="30214608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50</a:t>
            </a:fld>
            <a:endParaRPr lang="en-GB"/>
          </a:p>
        </p:txBody>
      </p:sp>
    </p:spTree>
    <p:extLst>
      <p:ext uri="{BB962C8B-B14F-4D97-AF65-F5344CB8AC3E}">
        <p14:creationId xmlns:p14="http://schemas.microsoft.com/office/powerpoint/2010/main" val="647452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51</a:t>
            </a:fld>
            <a:endParaRPr lang="en-GB"/>
          </a:p>
        </p:txBody>
      </p:sp>
    </p:spTree>
    <p:extLst>
      <p:ext uri="{BB962C8B-B14F-4D97-AF65-F5344CB8AC3E}">
        <p14:creationId xmlns:p14="http://schemas.microsoft.com/office/powerpoint/2010/main" val="11407275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52</a:t>
            </a:fld>
            <a:endParaRPr lang="en-GB"/>
          </a:p>
        </p:txBody>
      </p:sp>
    </p:spTree>
    <p:extLst>
      <p:ext uri="{BB962C8B-B14F-4D97-AF65-F5344CB8AC3E}">
        <p14:creationId xmlns:p14="http://schemas.microsoft.com/office/powerpoint/2010/main" val="3273997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53</a:t>
            </a:fld>
            <a:endParaRPr lang="en-GB"/>
          </a:p>
        </p:txBody>
      </p:sp>
    </p:spTree>
    <p:extLst>
      <p:ext uri="{BB962C8B-B14F-4D97-AF65-F5344CB8AC3E}">
        <p14:creationId xmlns:p14="http://schemas.microsoft.com/office/powerpoint/2010/main" val="3273997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54</a:t>
            </a:fld>
            <a:endParaRPr lang="en-GB"/>
          </a:p>
        </p:txBody>
      </p:sp>
    </p:spTree>
    <p:extLst>
      <p:ext uri="{BB962C8B-B14F-4D97-AF65-F5344CB8AC3E}">
        <p14:creationId xmlns:p14="http://schemas.microsoft.com/office/powerpoint/2010/main" val="36301555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55</a:t>
            </a:fld>
            <a:endParaRPr lang="en-GB"/>
          </a:p>
        </p:txBody>
      </p:sp>
    </p:spTree>
    <p:extLst>
      <p:ext uri="{BB962C8B-B14F-4D97-AF65-F5344CB8AC3E}">
        <p14:creationId xmlns:p14="http://schemas.microsoft.com/office/powerpoint/2010/main" val="2325573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56</a:t>
            </a:fld>
            <a:endParaRPr lang="en-GB"/>
          </a:p>
        </p:txBody>
      </p:sp>
    </p:spTree>
    <p:extLst>
      <p:ext uri="{BB962C8B-B14F-4D97-AF65-F5344CB8AC3E}">
        <p14:creationId xmlns:p14="http://schemas.microsoft.com/office/powerpoint/2010/main" val="26364525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57</a:t>
            </a:fld>
            <a:endParaRPr lang="en-GB"/>
          </a:p>
        </p:txBody>
      </p:sp>
    </p:spTree>
    <p:extLst>
      <p:ext uri="{BB962C8B-B14F-4D97-AF65-F5344CB8AC3E}">
        <p14:creationId xmlns:p14="http://schemas.microsoft.com/office/powerpoint/2010/main" val="142022861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58</a:t>
            </a:fld>
            <a:endParaRPr lang="en-GB"/>
          </a:p>
        </p:txBody>
      </p:sp>
    </p:spTree>
    <p:extLst>
      <p:ext uri="{BB962C8B-B14F-4D97-AF65-F5344CB8AC3E}">
        <p14:creationId xmlns:p14="http://schemas.microsoft.com/office/powerpoint/2010/main" val="17439898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59</a:t>
            </a:fld>
            <a:endParaRPr lang="en-GB"/>
          </a:p>
        </p:txBody>
      </p:sp>
    </p:spTree>
    <p:extLst>
      <p:ext uri="{BB962C8B-B14F-4D97-AF65-F5344CB8AC3E}">
        <p14:creationId xmlns:p14="http://schemas.microsoft.com/office/powerpoint/2010/main" val="378576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a:t>
            </a:fld>
            <a:endParaRPr lang="en-GB"/>
          </a:p>
        </p:txBody>
      </p:sp>
    </p:spTree>
    <p:extLst>
      <p:ext uri="{BB962C8B-B14F-4D97-AF65-F5344CB8AC3E}">
        <p14:creationId xmlns:p14="http://schemas.microsoft.com/office/powerpoint/2010/main" val="30461193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60</a:t>
            </a:fld>
            <a:endParaRPr lang="en-GB"/>
          </a:p>
        </p:txBody>
      </p:sp>
    </p:spTree>
    <p:extLst>
      <p:ext uri="{BB962C8B-B14F-4D97-AF65-F5344CB8AC3E}">
        <p14:creationId xmlns:p14="http://schemas.microsoft.com/office/powerpoint/2010/main" val="206895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61</a:t>
            </a:fld>
            <a:endParaRPr lang="en-GB"/>
          </a:p>
        </p:txBody>
      </p:sp>
    </p:spTree>
    <p:extLst>
      <p:ext uri="{BB962C8B-B14F-4D97-AF65-F5344CB8AC3E}">
        <p14:creationId xmlns:p14="http://schemas.microsoft.com/office/powerpoint/2010/main" val="18017360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62</a:t>
            </a:fld>
            <a:endParaRPr lang="en-GB"/>
          </a:p>
        </p:txBody>
      </p:sp>
    </p:spTree>
    <p:extLst>
      <p:ext uri="{BB962C8B-B14F-4D97-AF65-F5344CB8AC3E}">
        <p14:creationId xmlns:p14="http://schemas.microsoft.com/office/powerpoint/2010/main" val="20068437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63</a:t>
            </a:fld>
            <a:endParaRPr lang="en-GB"/>
          </a:p>
        </p:txBody>
      </p:sp>
    </p:spTree>
    <p:extLst>
      <p:ext uri="{BB962C8B-B14F-4D97-AF65-F5344CB8AC3E}">
        <p14:creationId xmlns:p14="http://schemas.microsoft.com/office/powerpoint/2010/main" val="5597486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64</a:t>
            </a:fld>
            <a:endParaRPr lang="en-GB"/>
          </a:p>
        </p:txBody>
      </p:sp>
    </p:spTree>
    <p:extLst>
      <p:ext uri="{BB962C8B-B14F-4D97-AF65-F5344CB8AC3E}">
        <p14:creationId xmlns:p14="http://schemas.microsoft.com/office/powerpoint/2010/main" val="5597486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65</a:t>
            </a:fld>
            <a:endParaRPr lang="en-GB"/>
          </a:p>
        </p:txBody>
      </p:sp>
    </p:spTree>
    <p:extLst>
      <p:ext uri="{BB962C8B-B14F-4D97-AF65-F5344CB8AC3E}">
        <p14:creationId xmlns:p14="http://schemas.microsoft.com/office/powerpoint/2010/main" val="2284167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66</a:t>
            </a:fld>
            <a:endParaRPr lang="en-GB"/>
          </a:p>
        </p:txBody>
      </p:sp>
    </p:spTree>
    <p:extLst>
      <p:ext uri="{BB962C8B-B14F-4D97-AF65-F5344CB8AC3E}">
        <p14:creationId xmlns:p14="http://schemas.microsoft.com/office/powerpoint/2010/main" val="732334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67</a:t>
            </a:fld>
            <a:endParaRPr lang="en-GB"/>
          </a:p>
        </p:txBody>
      </p:sp>
    </p:spTree>
    <p:extLst>
      <p:ext uri="{BB962C8B-B14F-4D97-AF65-F5344CB8AC3E}">
        <p14:creationId xmlns:p14="http://schemas.microsoft.com/office/powerpoint/2010/main" val="19683217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68</a:t>
            </a:fld>
            <a:endParaRPr lang="en-GB"/>
          </a:p>
        </p:txBody>
      </p:sp>
    </p:spTree>
    <p:extLst>
      <p:ext uri="{BB962C8B-B14F-4D97-AF65-F5344CB8AC3E}">
        <p14:creationId xmlns:p14="http://schemas.microsoft.com/office/powerpoint/2010/main" val="400107490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69</a:t>
            </a:fld>
            <a:endParaRPr lang="en-GB"/>
          </a:p>
        </p:txBody>
      </p:sp>
    </p:spTree>
    <p:extLst>
      <p:ext uri="{BB962C8B-B14F-4D97-AF65-F5344CB8AC3E}">
        <p14:creationId xmlns:p14="http://schemas.microsoft.com/office/powerpoint/2010/main" val="1297108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7</a:t>
            </a:fld>
            <a:endParaRPr lang="en-GB"/>
          </a:p>
        </p:txBody>
      </p:sp>
    </p:spTree>
    <p:extLst>
      <p:ext uri="{BB962C8B-B14F-4D97-AF65-F5344CB8AC3E}">
        <p14:creationId xmlns:p14="http://schemas.microsoft.com/office/powerpoint/2010/main" val="7323341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70</a:t>
            </a:fld>
            <a:endParaRPr lang="en-GB"/>
          </a:p>
        </p:txBody>
      </p:sp>
    </p:spTree>
    <p:extLst>
      <p:ext uri="{BB962C8B-B14F-4D97-AF65-F5344CB8AC3E}">
        <p14:creationId xmlns:p14="http://schemas.microsoft.com/office/powerpoint/2010/main" val="68164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8</a:t>
            </a:fld>
            <a:endParaRPr lang="en-GB"/>
          </a:p>
        </p:txBody>
      </p:sp>
    </p:spTree>
    <p:extLst>
      <p:ext uri="{BB962C8B-B14F-4D97-AF65-F5344CB8AC3E}">
        <p14:creationId xmlns:p14="http://schemas.microsoft.com/office/powerpoint/2010/main" val="712376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ABCCBB48-F4CB-244C-A901-1F30FED1FB46}" type="slidenum">
              <a:rPr lang="en-GB" smtClean="0"/>
              <a:pPr>
                <a:defRPr/>
              </a:pPr>
              <a:t>9</a:t>
            </a:fld>
            <a:endParaRPr lang="en-GB"/>
          </a:p>
        </p:txBody>
      </p:sp>
    </p:spTree>
    <p:extLst>
      <p:ext uri="{BB962C8B-B14F-4D97-AF65-F5344CB8AC3E}">
        <p14:creationId xmlns:p14="http://schemas.microsoft.com/office/powerpoint/2010/main" val="712376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28"/>
          <p:cNvSpPr>
            <a:spLocks noGrp="1" noChangeArrowheads="1"/>
          </p:cNvSpPr>
          <p:nvPr>
            <p:ph type="sldNum" sz="quarter" idx="10"/>
          </p:nvPr>
        </p:nvSpPr>
        <p:spPr>
          <a:ln/>
        </p:spPr>
        <p:txBody>
          <a:bodyPr/>
          <a:lstStyle>
            <a:lvl1pPr>
              <a:defRPr/>
            </a:lvl1pPr>
          </a:lstStyle>
          <a:p>
            <a:pPr>
              <a:defRPr/>
            </a:pPr>
            <a:fld id="{7890FCE6-20BC-D84B-8CD3-5D0C38E174F7}" type="slidenum">
              <a:rPr lang="en-US"/>
              <a:pPr>
                <a:defRPr/>
              </a:pPr>
              <a:t>‹#›</a:t>
            </a:fld>
            <a:endParaRPr lang="en-US"/>
          </a:p>
        </p:txBody>
      </p:sp>
    </p:spTree>
    <p:extLst>
      <p:ext uri="{BB962C8B-B14F-4D97-AF65-F5344CB8AC3E}">
        <p14:creationId xmlns:p14="http://schemas.microsoft.com/office/powerpoint/2010/main" val="2848544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1975" y="260350"/>
            <a:ext cx="1908175" cy="59880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187450" y="260350"/>
            <a:ext cx="5572125" cy="59880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8"/>
          <p:cNvSpPr>
            <a:spLocks noGrp="1" noChangeArrowheads="1"/>
          </p:cNvSpPr>
          <p:nvPr>
            <p:ph type="sldNum" sz="quarter" idx="10"/>
          </p:nvPr>
        </p:nvSpPr>
        <p:spPr>
          <a:ln/>
        </p:spPr>
        <p:txBody>
          <a:bodyPr/>
          <a:lstStyle>
            <a:lvl1pPr>
              <a:defRPr/>
            </a:lvl1pPr>
          </a:lstStyle>
          <a:p>
            <a:pPr>
              <a:defRPr/>
            </a:pPr>
            <a:fld id="{5236A5B8-5095-0F46-B66C-8C926DDAB686}" type="slidenum">
              <a:rPr lang="en-US"/>
              <a:pPr>
                <a:defRPr/>
              </a:pPr>
              <a:t>‹#›</a:t>
            </a:fld>
            <a:endParaRPr lang="en-US"/>
          </a:p>
        </p:txBody>
      </p:sp>
    </p:spTree>
    <p:extLst>
      <p:ext uri="{BB962C8B-B14F-4D97-AF65-F5344CB8AC3E}">
        <p14:creationId xmlns:p14="http://schemas.microsoft.com/office/powerpoint/2010/main" val="163935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8"/>
          <p:cNvSpPr>
            <a:spLocks noGrp="1" noChangeArrowheads="1"/>
          </p:cNvSpPr>
          <p:nvPr>
            <p:ph type="sldNum" sz="quarter" idx="10"/>
          </p:nvPr>
        </p:nvSpPr>
        <p:spPr>
          <a:xfrm>
            <a:off x="-188913" y="6386513"/>
            <a:ext cx="549276" cy="471487"/>
          </a:xfrm>
        </p:spPr>
        <p:txBody>
          <a:bodyPr/>
          <a:lstStyle>
            <a:lvl1pPr>
              <a:defRPr sz="1600"/>
            </a:lvl1pPr>
          </a:lstStyle>
          <a:p>
            <a:pPr>
              <a:defRPr/>
            </a:pPr>
            <a:fld id="{D073B0CF-334E-4DBE-9FD2-8C7DE02A142E}" type="slidenum">
              <a:rPr lang="en-US" altLang="en-US"/>
              <a:pPr>
                <a:defRPr/>
              </a:pPr>
              <a:t>‹#›</a:t>
            </a:fld>
            <a:endParaRPr lang="en-US" altLang="en-US"/>
          </a:p>
        </p:txBody>
      </p:sp>
    </p:spTree>
    <p:extLst>
      <p:ext uri="{BB962C8B-B14F-4D97-AF65-F5344CB8AC3E}">
        <p14:creationId xmlns:p14="http://schemas.microsoft.com/office/powerpoint/2010/main" val="4098960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7772400" cy="716642"/>
          </a:xfrm>
        </p:spPr>
        <p:txBody>
          <a:bodyPr anchor="t"/>
          <a:lstStyle>
            <a:lvl1pPr algn="l">
              <a:defRPr sz="4000" b="1" cap="none" baseline="0"/>
            </a:lvl1pPr>
          </a:lstStyle>
          <a:p>
            <a:r>
              <a:rPr lang="en-US" dirty="0" smtClean="0"/>
              <a:t>Click to edit Master title style</a:t>
            </a:r>
            <a:endParaRPr lang="en-GB" dirty="0"/>
          </a:p>
        </p:txBody>
      </p:sp>
      <p:sp>
        <p:nvSpPr>
          <p:cNvPr id="3" name="Text Placeholder 2"/>
          <p:cNvSpPr>
            <a:spLocks noGrp="1"/>
          </p:cNvSpPr>
          <p:nvPr>
            <p:ph type="body" idx="1"/>
          </p:nvPr>
        </p:nvSpPr>
        <p:spPr>
          <a:xfrm>
            <a:off x="1157742" y="1204686"/>
            <a:ext cx="7772400" cy="5007429"/>
          </a:xfrm>
        </p:spPr>
        <p:txBody>
          <a:bodyPr/>
          <a:lstStyle>
            <a:lvl1pPr marL="0" indent="0">
              <a:spcBef>
                <a:spcPts val="0"/>
              </a:spcBef>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Master text styles</a:t>
            </a:r>
          </a:p>
        </p:txBody>
      </p:sp>
      <p:sp>
        <p:nvSpPr>
          <p:cNvPr id="4" name="Rectangle 28"/>
          <p:cNvSpPr>
            <a:spLocks noGrp="1" noChangeArrowheads="1"/>
          </p:cNvSpPr>
          <p:nvPr>
            <p:ph type="sldNum" sz="quarter" idx="10"/>
          </p:nvPr>
        </p:nvSpPr>
        <p:spPr>
          <a:ln/>
        </p:spPr>
        <p:txBody>
          <a:bodyPr/>
          <a:lstStyle>
            <a:lvl1pPr>
              <a:defRPr/>
            </a:lvl1pPr>
          </a:lstStyle>
          <a:p>
            <a:pPr>
              <a:defRPr/>
            </a:pPr>
            <a:fld id="{F03B8294-793F-C24F-AF62-A2180A3A15AC}" type="slidenum">
              <a:rPr lang="en-US"/>
              <a:pPr>
                <a:defRPr/>
              </a:pPr>
              <a:t>‹#›</a:t>
            </a:fld>
            <a:endParaRPr lang="en-US"/>
          </a:p>
        </p:txBody>
      </p:sp>
      <p:sp>
        <p:nvSpPr>
          <p:cNvPr id="5" name="Rectangle 4"/>
          <p:cNvSpPr/>
          <p:nvPr userDrawn="1"/>
        </p:nvSpPr>
        <p:spPr>
          <a:xfrm>
            <a:off x="334758" y="0"/>
            <a:ext cx="697337" cy="5739896"/>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4758" y="5739896"/>
            <a:ext cx="697337" cy="1118103"/>
          </a:xfrm>
          <a:prstGeom prst="rect">
            <a:avLst/>
          </a:prstGeom>
        </p:spPr>
      </p:pic>
    </p:spTree>
    <p:extLst>
      <p:ext uri="{BB962C8B-B14F-4D97-AF65-F5344CB8AC3E}">
        <p14:creationId xmlns:p14="http://schemas.microsoft.com/office/powerpoint/2010/main" val="12232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1187450" y="1196975"/>
            <a:ext cx="3740150" cy="505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5080000" y="1196975"/>
            <a:ext cx="3740150" cy="5051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8"/>
          <p:cNvSpPr>
            <a:spLocks noGrp="1" noChangeArrowheads="1"/>
          </p:cNvSpPr>
          <p:nvPr>
            <p:ph type="sldNum" sz="quarter" idx="10"/>
          </p:nvPr>
        </p:nvSpPr>
        <p:spPr>
          <a:ln/>
        </p:spPr>
        <p:txBody>
          <a:bodyPr/>
          <a:lstStyle>
            <a:lvl1pPr>
              <a:defRPr/>
            </a:lvl1pPr>
          </a:lstStyle>
          <a:p>
            <a:pPr>
              <a:defRPr/>
            </a:pPr>
            <a:fld id="{1452F727-E8EB-7046-B453-CC93063D17B3}" type="slidenum">
              <a:rPr lang="en-US"/>
              <a:pPr>
                <a:defRPr/>
              </a:pPr>
              <a:t>‹#›</a:t>
            </a:fld>
            <a:endParaRPr lang="en-US"/>
          </a:p>
        </p:txBody>
      </p:sp>
    </p:spTree>
    <p:extLst>
      <p:ext uri="{BB962C8B-B14F-4D97-AF65-F5344CB8AC3E}">
        <p14:creationId xmlns:p14="http://schemas.microsoft.com/office/powerpoint/2010/main" val="1712387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8"/>
          <p:cNvSpPr>
            <a:spLocks noGrp="1" noChangeArrowheads="1"/>
          </p:cNvSpPr>
          <p:nvPr>
            <p:ph type="sldNum" sz="quarter" idx="10"/>
          </p:nvPr>
        </p:nvSpPr>
        <p:spPr>
          <a:ln/>
        </p:spPr>
        <p:txBody>
          <a:bodyPr/>
          <a:lstStyle>
            <a:lvl1pPr>
              <a:defRPr/>
            </a:lvl1pPr>
          </a:lstStyle>
          <a:p>
            <a:pPr>
              <a:defRPr/>
            </a:pPr>
            <a:fld id="{5AE45D22-22EA-AE49-AFF6-9C1A6EFCE1DC}" type="slidenum">
              <a:rPr lang="en-US"/>
              <a:pPr>
                <a:defRPr/>
              </a:pPr>
              <a:t>‹#›</a:t>
            </a:fld>
            <a:endParaRPr lang="en-US"/>
          </a:p>
        </p:txBody>
      </p:sp>
    </p:spTree>
    <p:extLst>
      <p:ext uri="{BB962C8B-B14F-4D97-AF65-F5344CB8AC3E}">
        <p14:creationId xmlns:p14="http://schemas.microsoft.com/office/powerpoint/2010/main" val="155188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8"/>
          <p:cNvSpPr>
            <a:spLocks noGrp="1" noChangeArrowheads="1"/>
          </p:cNvSpPr>
          <p:nvPr>
            <p:ph type="sldNum" sz="quarter" idx="10"/>
          </p:nvPr>
        </p:nvSpPr>
        <p:spPr>
          <a:ln/>
        </p:spPr>
        <p:txBody>
          <a:bodyPr/>
          <a:lstStyle>
            <a:lvl1pPr>
              <a:defRPr/>
            </a:lvl1pPr>
          </a:lstStyle>
          <a:p>
            <a:pPr>
              <a:defRPr/>
            </a:pPr>
            <a:fld id="{F84AA79D-2C96-EE46-902F-EFD6C3F6FA4F}" type="slidenum">
              <a:rPr lang="en-US"/>
              <a:pPr>
                <a:defRPr/>
              </a:pPr>
              <a:t>‹#›</a:t>
            </a:fld>
            <a:endParaRPr lang="en-US"/>
          </a:p>
        </p:txBody>
      </p:sp>
    </p:spTree>
    <p:extLst>
      <p:ext uri="{BB962C8B-B14F-4D97-AF65-F5344CB8AC3E}">
        <p14:creationId xmlns:p14="http://schemas.microsoft.com/office/powerpoint/2010/main" val="258750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8"/>
          <p:cNvSpPr>
            <a:spLocks noGrp="1" noChangeArrowheads="1"/>
          </p:cNvSpPr>
          <p:nvPr>
            <p:ph type="sldNum" sz="quarter" idx="10"/>
          </p:nvPr>
        </p:nvSpPr>
        <p:spPr>
          <a:ln/>
        </p:spPr>
        <p:txBody>
          <a:bodyPr/>
          <a:lstStyle>
            <a:lvl1pPr>
              <a:defRPr/>
            </a:lvl1pPr>
          </a:lstStyle>
          <a:p>
            <a:pPr>
              <a:defRPr/>
            </a:pPr>
            <a:fld id="{5314135E-8A32-684C-B412-C6908A28ACBA}" type="slidenum">
              <a:rPr lang="en-US"/>
              <a:pPr>
                <a:defRPr/>
              </a:pPr>
              <a:t>‹#›</a:t>
            </a:fld>
            <a:endParaRPr lang="en-US"/>
          </a:p>
        </p:txBody>
      </p:sp>
    </p:spTree>
    <p:extLst>
      <p:ext uri="{BB962C8B-B14F-4D97-AF65-F5344CB8AC3E}">
        <p14:creationId xmlns:p14="http://schemas.microsoft.com/office/powerpoint/2010/main" val="385552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sz="quarter" idx="10"/>
          </p:nvPr>
        </p:nvSpPr>
        <p:spPr>
          <a:ln/>
        </p:spPr>
        <p:txBody>
          <a:bodyPr/>
          <a:lstStyle>
            <a:lvl1pPr>
              <a:defRPr/>
            </a:lvl1pPr>
          </a:lstStyle>
          <a:p>
            <a:pPr>
              <a:defRPr/>
            </a:pPr>
            <a:fld id="{C01D2D1F-23D4-7549-9F02-0C8E966CD0A1}" type="slidenum">
              <a:rPr lang="en-US"/>
              <a:pPr>
                <a:defRPr/>
              </a:pPr>
              <a:t>‹#›</a:t>
            </a:fld>
            <a:endParaRPr lang="en-US"/>
          </a:p>
        </p:txBody>
      </p:sp>
    </p:spTree>
    <p:extLst>
      <p:ext uri="{BB962C8B-B14F-4D97-AF65-F5344CB8AC3E}">
        <p14:creationId xmlns:p14="http://schemas.microsoft.com/office/powerpoint/2010/main" val="121161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8"/>
          <p:cNvSpPr>
            <a:spLocks noGrp="1" noChangeArrowheads="1"/>
          </p:cNvSpPr>
          <p:nvPr>
            <p:ph type="sldNum" sz="quarter" idx="10"/>
          </p:nvPr>
        </p:nvSpPr>
        <p:spPr>
          <a:ln/>
        </p:spPr>
        <p:txBody>
          <a:bodyPr/>
          <a:lstStyle>
            <a:lvl1pPr>
              <a:defRPr/>
            </a:lvl1pPr>
          </a:lstStyle>
          <a:p>
            <a:pPr>
              <a:defRPr/>
            </a:pPr>
            <a:fld id="{D8FA04A6-3AB2-E244-863A-223E8D66D266}" type="slidenum">
              <a:rPr lang="en-US"/>
              <a:pPr>
                <a:defRPr/>
              </a:pPr>
              <a:t>‹#›</a:t>
            </a:fld>
            <a:endParaRPr lang="en-US"/>
          </a:p>
        </p:txBody>
      </p:sp>
    </p:spTree>
    <p:extLst>
      <p:ext uri="{BB962C8B-B14F-4D97-AF65-F5344CB8AC3E}">
        <p14:creationId xmlns:p14="http://schemas.microsoft.com/office/powerpoint/2010/main" val="493306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8"/>
          <p:cNvSpPr>
            <a:spLocks noGrp="1" noChangeArrowheads="1"/>
          </p:cNvSpPr>
          <p:nvPr>
            <p:ph type="sldNum" sz="quarter" idx="10"/>
          </p:nvPr>
        </p:nvSpPr>
        <p:spPr>
          <a:ln/>
        </p:spPr>
        <p:txBody>
          <a:bodyPr/>
          <a:lstStyle>
            <a:lvl1pPr>
              <a:defRPr/>
            </a:lvl1pPr>
          </a:lstStyle>
          <a:p>
            <a:pPr>
              <a:defRPr/>
            </a:pPr>
            <a:fld id="{E0EC7A5C-1B01-2B4A-BA4C-54D83071C96B}" type="slidenum">
              <a:rPr lang="en-US"/>
              <a:pPr>
                <a:defRPr/>
              </a:pPr>
              <a:t>‹#›</a:t>
            </a:fld>
            <a:endParaRPr lang="en-US"/>
          </a:p>
        </p:txBody>
      </p:sp>
    </p:spTree>
    <p:extLst>
      <p:ext uri="{BB962C8B-B14F-4D97-AF65-F5344CB8AC3E}">
        <p14:creationId xmlns:p14="http://schemas.microsoft.com/office/powerpoint/2010/main" val="1999417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187450" y="260350"/>
            <a:ext cx="7632700"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Heading</a:t>
            </a:r>
          </a:p>
        </p:txBody>
      </p:sp>
      <p:sp>
        <p:nvSpPr>
          <p:cNvPr id="1027" name="Rectangle 3"/>
          <p:cNvSpPr>
            <a:spLocks noGrp="1" noChangeArrowheads="1"/>
          </p:cNvSpPr>
          <p:nvPr>
            <p:ph type="body" idx="1"/>
          </p:nvPr>
        </p:nvSpPr>
        <p:spPr bwMode="auto">
          <a:xfrm>
            <a:off x="1187450" y="1196975"/>
            <a:ext cx="7632700" cy="505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9"/>
          <p:cNvSpPr>
            <a:spLocks noChangeArrowheads="1"/>
          </p:cNvSpPr>
          <p:nvPr/>
        </p:nvSpPr>
        <p:spPr bwMode="auto">
          <a:xfrm>
            <a:off x="304800" y="0"/>
            <a:ext cx="717550" cy="5632450"/>
          </a:xfrm>
          <a:prstGeom prst="rect">
            <a:avLst/>
          </a:prstGeom>
          <a:gradFill rotWithShape="0">
            <a:gsLst>
              <a:gs pos="0">
                <a:srgbClr val="2F9FEB"/>
              </a:gs>
              <a:gs pos="100000">
                <a:srgbClr val="016CA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29" name="Text Box 25"/>
          <p:cNvSpPr txBox="1">
            <a:spLocks noChangeArrowheads="1"/>
          </p:cNvSpPr>
          <p:nvPr/>
        </p:nvSpPr>
        <p:spPr bwMode="auto">
          <a:xfrm>
            <a:off x="1187450" y="6407150"/>
            <a:ext cx="7632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7534275" algn="r"/>
              </a:tabLst>
              <a:defRPr sz="2400">
                <a:solidFill>
                  <a:schemeClr val="tx1"/>
                </a:solidFill>
                <a:latin typeface="Arial" charset="0"/>
              </a:defRPr>
            </a:lvl1pPr>
            <a:lvl2pPr marL="742950" indent="-285750" eaLnBrk="0" hangingPunct="0">
              <a:tabLst>
                <a:tab pos="7534275" algn="r"/>
              </a:tabLst>
              <a:defRPr sz="2400">
                <a:solidFill>
                  <a:schemeClr val="tx1"/>
                </a:solidFill>
                <a:latin typeface="Arial" charset="0"/>
              </a:defRPr>
            </a:lvl2pPr>
            <a:lvl3pPr marL="1143000" indent="-228600" eaLnBrk="0" hangingPunct="0">
              <a:tabLst>
                <a:tab pos="7534275" algn="r"/>
              </a:tabLst>
              <a:defRPr sz="2400">
                <a:solidFill>
                  <a:schemeClr val="tx1"/>
                </a:solidFill>
                <a:latin typeface="Arial" charset="0"/>
              </a:defRPr>
            </a:lvl3pPr>
            <a:lvl4pPr marL="1600200" indent="-228600" eaLnBrk="0" hangingPunct="0">
              <a:tabLst>
                <a:tab pos="7534275" algn="r"/>
              </a:tabLst>
              <a:defRPr sz="2400">
                <a:solidFill>
                  <a:schemeClr val="tx1"/>
                </a:solidFill>
                <a:latin typeface="Arial" charset="0"/>
              </a:defRPr>
            </a:lvl4pPr>
            <a:lvl5pPr marL="2057400" indent="-228600" eaLnBrk="0" hangingPunct="0">
              <a:tabLst>
                <a:tab pos="7534275" algn="r"/>
              </a:tabLst>
              <a:defRPr sz="2400">
                <a:solidFill>
                  <a:schemeClr val="tx1"/>
                </a:solidFill>
                <a:latin typeface="Arial" charset="0"/>
              </a:defRPr>
            </a:lvl5pPr>
            <a:lvl6pPr marL="2514600" indent="-228600" eaLnBrk="0" fontAlgn="base" hangingPunct="0">
              <a:spcBef>
                <a:spcPct val="0"/>
              </a:spcBef>
              <a:spcAft>
                <a:spcPct val="0"/>
              </a:spcAft>
              <a:tabLst>
                <a:tab pos="7534275" algn="r"/>
              </a:tabLst>
              <a:defRPr sz="2400">
                <a:solidFill>
                  <a:schemeClr val="tx1"/>
                </a:solidFill>
                <a:latin typeface="Arial" charset="0"/>
              </a:defRPr>
            </a:lvl6pPr>
            <a:lvl7pPr marL="2971800" indent="-228600" eaLnBrk="0" fontAlgn="base" hangingPunct="0">
              <a:spcBef>
                <a:spcPct val="0"/>
              </a:spcBef>
              <a:spcAft>
                <a:spcPct val="0"/>
              </a:spcAft>
              <a:tabLst>
                <a:tab pos="7534275" algn="r"/>
              </a:tabLst>
              <a:defRPr sz="2400">
                <a:solidFill>
                  <a:schemeClr val="tx1"/>
                </a:solidFill>
                <a:latin typeface="Arial" charset="0"/>
              </a:defRPr>
            </a:lvl7pPr>
            <a:lvl8pPr marL="3429000" indent="-228600" eaLnBrk="0" fontAlgn="base" hangingPunct="0">
              <a:spcBef>
                <a:spcPct val="0"/>
              </a:spcBef>
              <a:spcAft>
                <a:spcPct val="0"/>
              </a:spcAft>
              <a:tabLst>
                <a:tab pos="7534275" algn="r"/>
              </a:tabLst>
              <a:defRPr sz="2400">
                <a:solidFill>
                  <a:schemeClr val="tx1"/>
                </a:solidFill>
                <a:latin typeface="Arial" charset="0"/>
              </a:defRPr>
            </a:lvl8pPr>
            <a:lvl9pPr marL="3886200" indent="-228600" eaLnBrk="0" fontAlgn="base" hangingPunct="0">
              <a:spcBef>
                <a:spcPct val="0"/>
              </a:spcBef>
              <a:spcAft>
                <a:spcPct val="0"/>
              </a:spcAft>
              <a:tabLst>
                <a:tab pos="7534275" algn="r"/>
              </a:tabLst>
              <a:defRPr sz="2400">
                <a:solidFill>
                  <a:schemeClr val="tx1"/>
                </a:solidFill>
                <a:latin typeface="Arial" charset="0"/>
              </a:defRPr>
            </a:lvl9pPr>
          </a:lstStyle>
          <a:p>
            <a:pPr eaLnBrk="1" hangingPunct="1">
              <a:defRPr/>
            </a:pPr>
            <a:r>
              <a:rPr lang="en-GB" sz="1400" smtClean="0">
                <a:ea typeface="+mn-ea"/>
                <a:cs typeface="+mn-cs"/>
              </a:rPr>
              <a:t>A centre of expertise in digital information management	</a:t>
            </a:r>
            <a:r>
              <a:rPr lang="en-GB" sz="1400" b="1" smtClean="0">
                <a:solidFill>
                  <a:srgbClr val="0066CC"/>
                </a:solidFill>
                <a:ea typeface="+mn-ea"/>
                <a:cs typeface="+mn-cs"/>
              </a:rPr>
              <a:t>www.ukoln.ac.uk </a:t>
            </a:r>
          </a:p>
        </p:txBody>
      </p:sp>
      <p:sp>
        <p:nvSpPr>
          <p:cNvPr id="1052" name="Rectangle 28"/>
          <p:cNvSpPr>
            <a:spLocks noGrp="1" noChangeArrowheads="1"/>
          </p:cNvSpPr>
          <p:nvPr>
            <p:ph type="sldNum" sz="quarter" idx="4"/>
          </p:nvPr>
        </p:nvSpPr>
        <p:spPr bwMode="auto">
          <a:xfrm>
            <a:off x="0" y="6616700"/>
            <a:ext cx="360363" cy="241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000" smtClean="0">
                <a:cs typeface="+mn-cs"/>
              </a:defRPr>
            </a:lvl1pPr>
          </a:lstStyle>
          <a:p>
            <a:pPr>
              <a:defRPr/>
            </a:pPr>
            <a:fld id="{B1329BEF-11A0-7147-983C-1BFC36A85341}" type="slidenum">
              <a:rPr lang="en-US"/>
              <a:pPr>
                <a:defRPr/>
              </a:pPr>
              <a:t>‹#›</a:t>
            </a:fld>
            <a:endParaRPr lang="en-US"/>
          </a:p>
        </p:txBody>
      </p:sp>
      <p:pic>
        <p:nvPicPr>
          <p:cNvPr id="1031" name="Picture 29" descr="UKOLN logo"/>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304800" y="5661025"/>
            <a:ext cx="719138"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rtl="0" eaLnBrk="0" fontAlgn="base" hangingPunct="0">
        <a:spcBef>
          <a:spcPct val="0"/>
        </a:spcBef>
        <a:spcAft>
          <a:spcPct val="0"/>
        </a:spcAft>
        <a:defRPr sz="4400" b="1">
          <a:solidFill>
            <a:srgbClr val="23238F"/>
          </a:solidFill>
          <a:latin typeface="+mj-lt"/>
          <a:ea typeface="ＭＳ Ｐゴシック" charset="0"/>
          <a:cs typeface="ＭＳ Ｐゴシック" charset="0"/>
        </a:defRPr>
      </a:lvl1pPr>
      <a:lvl2pPr algn="l" rtl="0" eaLnBrk="0" fontAlgn="base" hangingPunct="0">
        <a:spcBef>
          <a:spcPct val="0"/>
        </a:spcBef>
        <a:spcAft>
          <a:spcPct val="0"/>
        </a:spcAft>
        <a:defRPr sz="4400" b="1">
          <a:solidFill>
            <a:srgbClr val="23238F"/>
          </a:solidFill>
          <a:latin typeface="Arial" charset="0"/>
          <a:ea typeface="ＭＳ Ｐゴシック" charset="0"/>
          <a:cs typeface="ＭＳ Ｐゴシック" charset="0"/>
        </a:defRPr>
      </a:lvl2pPr>
      <a:lvl3pPr algn="l" rtl="0" eaLnBrk="0" fontAlgn="base" hangingPunct="0">
        <a:spcBef>
          <a:spcPct val="0"/>
        </a:spcBef>
        <a:spcAft>
          <a:spcPct val="0"/>
        </a:spcAft>
        <a:defRPr sz="4400" b="1">
          <a:solidFill>
            <a:srgbClr val="23238F"/>
          </a:solidFill>
          <a:latin typeface="Arial" charset="0"/>
          <a:ea typeface="ＭＳ Ｐゴシック" charset="0"/>
          <a:cs typeface="ＭＳ Ｐゴシック" charset="0"/>
        </a:defRPr>
      </a:lvl3pPr>
      <a:lvl4pPr algn="l" rtl="0" eaLnBrk="0" fontAlgn="base" hangingPunct="0">
        <a:spcBef>
          <a:spcPct val="0"/>
        </a:spcBef>
        <a:spcAft>
          <a:spcPct val="0"/>
        </a:spcAft>
        <a:defRPr sz="4400" b="1">
          <a:solidFill>
            <a:srgbClr val="23238F"/>
          </a:solidFill>
          <a:latin typeface="Arial" charset="0"/>
          <a:ea typeface="ＭＳ Ｐゴシック" charset="0"/>
          <a:cs typeface="ＭＳ Ｐゴシック" charset="0"/>
        </a:defRPr>
      </a:lvl4pPr>
      <a:lvl5pPr algn="l" rtl="0" eaLnBrk="0" fontAlgn="base" hangingPunct="0">
        <a:spcBef>
          <a:spcPct val="0"/>
        </a:spcBef>
        <a:spcAft>
          <a:spcPct val="0"/>
        </a:spcAft>
        <a:defRPr sz="4400" b="1">
          <a:solidFill>
            <a:srgbClr val="23238F"/>
          </a:solidFill>
          <a:latin typeface="Arial" charset="0"/>
          <a:ea typeface="ＭＳ Ｐゴシック" charset="0"/>
          <a:cs typeface="ＭＳ Ｐゴシック" charset="0"/>
        </a:defRPr>
      </a:lvl5pPr>
      <a:lvl6pPr marL="457200" algn="l" rtl="0" fontAlgn="base">
        <a:spcBef>
          <a:spcPct val="0"/>
        </a:spcBef>
        <a:spcAft>
          <a:spcPct val="0"/>
        </a:spcAft>
        <a:defRPr sz="4400" b="1">
          <a:solidFill>
            <a:srgbClr val="23238F"/>
          </a:solidFill>
          <a:latin typeface="Arial" charset="0"/>
        </a:defRPr>
      </a:lvl6pPr>
      <a:lvl7pPr marL="914400" algn="l" rtl="0" fontAlgn="base">
        <a:spcBef>
          <a:spcPct val="0"/>
        </a:spcBef>
        <a:spcAft>
          <a:spcPct val="0"/>
        </a:spcAft>
        <a:defRPr sz="4400" b="1">
          <a:solidFill>
            <a:srgbClr val="23238F"/>
          </a:solidFill>
          <a:latin typeface="Arial" charset="0"/>
        </a:defRPr>
      </a:lvl7pPr>
      <a:lvl8pPr marL="1371600" algn="l" rtl="0" fontAlgn="base">
        <a:spcBef>
          <a:spcPct val="0"/>
        </a:spcBef>
        <a:spcAft>
          <a:spcPct val="0"/>
        </a:spcAft>
        <a:defRPr sz="4400" b="1">
          <a:solidFill>
            <a:srgbClr val="23238F"/>
          </a:solidFill>
          <a:latin typeface="Arial" charset="0"/>
        </a:defRPr>
      </a:lvl8pPr>
      <a:lvl9pPr marL="1828800" algn="l" rtl="0" fontAlgn="base">
        <a:spcBef>
          <a:spcPct val="0"/>
        </a:spcBef>
        <a:spcAft>
          <a:spcPct val="0"/>
        </a:spcAft>
        <a:defRPr sz="4400" b="1">
          <a:solidFill>
            <a:srgbClr val="23238F"/>
          </a:solidFill>
          <a:latin typeface="Arial" charset="0"/>
        </a:defRPr>
      </a:lvl9pPr>
    </p:titleStyle>
    <p:bodyStyle>
      <a:lvl1pPr marL="342900" indent="-342900" algn="l" rtl="0" eaLnBrk="0" fontAlgn="base" hangingPunct="0">
        <a:spcBef>
          <a:spcPct val="20000"/>
        </a:spcBef>
        <a:spcAft>
          <a:spcPct val="0"/>
        </a:spcAft>
        <a:buClr>
          <a:srgbClr val="8888E2"/>
        </a:buCl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8888E2"/>
        </a:buClr>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8888E2"/>
        </a:buClr>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8888E2"/>
        </a:buClr>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8888E2"/>
        </a:buClr>
        <a:buChar char="»"/>
        <a:defRPr sz="2000">
          <a:solidFill>
            <a:schemeClr val="tx1"/>
          </a:solidFill>
          <a:latin typeface="+mn-lt"/>
          <a:ea typeface="ＭＳ Ｐゴシック" charset="0"/>
        </a:defRPr>
      </a:lvl5pPr>
      <a:lvl6pPr marL="2514600" indent="-228600" algn="l" rtl="0" fontAlgn="base">
        <a:spcBef>
          <a:spcPct val="20000"/>
        </a:spcBef>
        <a:spcAft>
          <a:spcPct val="0"/>
        </a:spcAft>
        <a:buClr>
          <a:srgbClr val="8888E2"/>
        </a:buClr>
        <a:buChar char="»"/>
        <a:defRPr sz="2000">
          <a:solidFill>
            <a:schemeClr val="tx1"/>
          </a:solidFill>
          <a:latin typeface="+mn-lt"/>
        </a:defRPr>
      </a:lvl6pPr>
      <a:lvl7pPr marL="2971800" indent="-228600" algn="l" rtl="0" fontAlgn="base">
        <a:spcBef>
          <a:spcPct val="20000"/>
        </a:spcBef>
        <a:spcAft>
          <a:spcPct val="0"/>
        </a:spcAft>
        <a:buClr>
          <a:srgbClr val="8888E2"/>
        </a:buClr>
        <a:buChar char="»"/>
        <a:defRPr sz="2000">
          <a:solidFill>
            <a:schemeClr val="tx1"/>
          </a:solidFill>
          <a:latin typeface="+mn-lt"/>
        </a:defRPr>
      </a:lvl7pPr>
      <a:lvl8pPr marL="3429000" indent="-228600" algn="l" rtl="0" fontAlgn="base">
        <a:spcBef>
          <a:spcPct val="20000"/>
        </a:spcBef>
        <a:spcAft>
          <a:spcPct val="0"/>
        </a:spcAft>
        <a:buClr>
          <a:srgbClr val="8888E2"/>
        </a:buClr>
        <a:buChar char="»"/>
        <a:defRPr sz="2000">
          <a:solidFill>
            <a:schemeClr val="tx1"/>
          </a:solidFill>
          <a:latin typeface="+mn-lt"/>
        </a:defRPr>
      </a:lvl8pPr>
      <a:lvl9pPr marL="3886200" indent="-228600" algn="l" rtl="0" fontAlgn="base">
        <a:spcBef>
          <a:spcPct val="20000"/>
        </a:spcBef>
        <a:spcAft>
          <a:spcPct val="0"/>
        </a:spcAft>
        <a:buClr>
          <a:srgbClr val="8888E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www.ukoln.ac.uk/web-focus/events/meetings/libraries-west-staff-development-2012/" TargetMode="External"/><Relationship Id="rId7" Type="http://schemas.openxmlformats.org/officeDocument/2006/relationships/hyperlink" Target="http://www.ukoln.ac.uk/web-focus/events/resources/standard/cc-licenc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creativecommons.org/licenses/by-nc/2.0/uk/" TargetMode="Externa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bitly.com/emtacl12-kell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hyperlink" Target="http://blog.openwetware.org/scienceintheopen/2009/06/30/some-slides-for-granting-permissions-or-not-in-presentations/" TargetMode="Externa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hyperlink" Target="http://www.slideshare.net/CameronNeylon/permissions"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www.telegraph.co.uk/news/uknews/1536138/Verdict-on-Brown-Has-the-Chancellor-stuck-to-his-word.html" TargetMode="Externa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bbc.co.uk/news/uk-england-leicestershire-13823427"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www.bbc.co.uk/news/technology-19191788" TargetMode="External"/><Relationship Id="rId4" Type="http://schemas.openxmlformats.org/officeDocument/2006/relationships/hyperlink" Target="http://blog.twitter.com/2012/08/olympic-and-twitter-records.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twitter.com/Cambridge_Uni"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facebook.com/the.university.of.oxfor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softwaretwitter.com/twitter-for-mobile-phone/"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ukwebfocus.wordpress.com/2012/08/02/over-one-million-likes-of-facebook-pages-for-the-24-russell-group-universities/" TargetMode="Externa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www.guardian.co.uk/commentisfree/2012/aug/03/london-2012-olympics-open-data"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guardian.co.uk/football/blog/2012/aug/16/manchester-city-player-statistics"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www.flickr.com/photos/davepattern/7839022376/"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lanyrd.com/guides/library-conferences/"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hyperlink" Target="http://www.bbc.co.uk/news/uk-england-cornwall-11772262"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uklibchat.wordpress.com/discussion-summaries-links/"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http://ukwebfocus.wordpress.com/2012/08/29/majesticseo-analysis-of-russell-group-university-repositories/"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blog.observatory.jisc.ac.uk/techwatch-reports/"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www.guardian.co.uk/education/2012/aug/14/london-metropolitan-university-outsourcing-plan"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guardian.co.uk/education/2012/aug/20/london-metropolitan-university-outsourcing-service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ukwebfocus.wordpress.com/" TargetMode="External"/><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hyperlink" Target="http://ukwebfocus.wordpress.com/2012/10/02/what-next-for-libraries-making-sense-of-the-future/" TargetMode="Externa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a:r>
              <a:rPr lang="en-GB" b="1" dirty="0"/>
              <a:t>Making Sense of a Rapidly Changing Technical Environment</a:t>
            </a:r>
          </a:p>
        </p:txBody>
      </p:sp>
      <p:sp>
        <p:nvSpPr>
          <p:cNvPr id="2" name="Title 1"/>
          <p:cNvSpPr>
            <a:spLocks noGrp="1"/>
          </p:cNvSpPr>
          <p:nvPr>
            <p:ph type="title"/>
          </p:nvPr>
        </p:nvSpPr>
        <p:spPr>
          <a:xfrm>
            <a:off x="258417" y="168730"/>
            <a:ext cx="8751282" cy="716642"/>
          </a:xfrm>
          <a:solidFill>
            <a:schemeClr val="tx1"/>
          </a:solidFill>
        </p:spPr>
        <p:txBody>
          <a:bodyPr/>
          <a:lstStyle/>
          <a:p>
            <a:r>
              <a:rPr lang="en-GB" sz="1800" dirty="0">
                <a:solidFill>
                  <a:schemeClr val="bg1"/>
                </a:solidFill>
              </a:rPr>
              <a:t>Making Sense of a Rapidly Changing Technical Environment</a:t>
            </a:r>
          </a:p>
        </p:txBody>
      </p:sp>
      <p:sp>
        <p:nvSpPr>
          <p:cNvPr id="3" name="Text Placeholder 2"/>
          <p:cNvSpPr>
            <a:spLocks noGrp="1"/>
          </p:cNvSpPr>
          <p:nvPr>
            <p:ph type="body" idx="1"/>
          </p:nvPr>
        </p:nvSpPr>
        <p:spPr>
          <a:xfrm>
            <a:off x="1157742" y="5274801"/>
            <a:ext cx="7688084" cy="937314"/>
          </a:xfrm>
        </p:spPr>
        <p:txBody>
          <a:bodyPr/>
          <a:lstStyle/>
          <a:p>
            <a:r>
              <a:rPr lang="en-GB" sz="2400" dirty="0" smtClean="0">
                <a:solidFill>
                  <a:schemeClr val="bg1"/>
                </a:solidFill>
              </a:rPr>
              <a:t>Presentation by Brian Kelly, UKOLN at </a:t>
            </a:r>
            <a:r>
              <a:rPr lang="en-GB" sz="2400" dirty="0" smtClean="0">
                <a:solidFill>
                  <a:schemeClr val="bg1"/>
                </a:solidFill>
              </a:rPr>
              <a:t>a Libraries West Development Day held in Taunton on 5 Dec 2012</a:t>
            </a:r>
            <a:endParaRPr lang="en-GB" sz="2400"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a:t>
            </a:fld>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23" t="6495" r="336" b="1010"/>
          <a:stretch/>
        </p:blipFill>
        <p:spPr>
          <a:xfrm>
            <a:off x="121212" y="3755780"/>
            <a:ext cx="8863783" cy="2950899"/>
          </a:xfrm>
          <a:prstGeom prst="rect">
            <a:avLst/>
          </a:prstGeom>
        </p:spPr>
      </p:pic>
      <p:sp>
        <p:nvSpPr>
          <p:cNvPr id="11" name="TextBox 10"/>
          <p:cNvSpPr txBox="1"/>
          <p:nvPr/>
        </p:nvSpPr>
        <p:spPr>
          <a:xfrm>
            <a:off x="145916" y="6396334"/>
            <a:ext cx="2866106" cy="461665"/>
          </a:xfrm>
          <a:prstGeom prst="rect">
            <a:avLst/>
          </a:prstGeom>
          <a:noFill/>
        </p:spPr>
        <p:txBody>
          <a:bodyPr wrap="none" rtlCol="0">
            <a:spAutoFit/>
          </a:bodyPr>
          <a:lstStyle/>
          <a:p>
            <a:r>
              <a:rPr lang="en-GB" dirty="0" smtClean="0">
                <a:solidFill>
                  <a:schemeClr val="bg1"/>
                </a:solidFill>
              </a:rPr>
              <a:t>Brian Kelly, UKOLN</a:t>
            </a:r>
            <a:endParaRPr lang="en-GB"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16" y="201067"/>
            <a:ext cx="8839079" cy="2949637"/>
          </a:xfrm>
          <a:prstGeom prst="rect">
            <a:avLst/>
          </a:prstGeom>
        </p:spPr>
      </p:pic>
    </p:spTree>
    <p:extLst>
      <p:ext uri="{BB962C8B-B14F-4D97-AF65-F5344CB8AC3E}">
        <p14:creationId xmlns:p14="http://schemas.microsoft.com/office/powerpoint/2010/main" val="36131247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7001" y="168730"/>
            <a:ext cx="5960740" cy="716642"/>
          </a:xfrm>
          <a:solidFill>
            <a:schemeClr val="tx1"/>
          </a:solidFill>
        </p:spPr>
        <p:txBody>
          <a:bodyPr/>
          <a:lstStyle/>
          <a:p>
            <a:r>
              <a:rPr lang="en-GB" dirty="0" smtClean="0">
                <a:solidFill>
                  <a:schemeClr val="bg1"/>
                </a:solidFill>
              </a:rPr>
              <a:t>In the Future</a:t>
            </a:r>
            <a:endParaRPr lang="en-GB" dirty="0">
              <a:solidFill>
                <a:schemeClr val="bg1"/>
              </a:solidFill>
            </a:endParaRPr>
          </a:p>
        </p:txBody>
      </p:sp>
      <p:sp>
        <p:nvSpPr>
          <p:cNvPr id="3" name="Text Placeholder 2"/>
          <p:cNvSpPr>
            <a:spLocks noGrp="1"/>
          </p:cNvSpPr>
          <p:nvPr>
            <p:ph type="body" idx="1"/>
          </p:nvPr>
        </p:nvSpPr>
        <p:spPr>
          <a:xfrm>
            <a:off x="827001" y="2266545"/>
            <a:ext cx="7704156" cy="1162455"/>
          </a:xfrm>
        </p:spPr>
        <p:txBody>
          <a:bodyPr/>
          <a:lstStyle/>
          <a:p>
            <a:r>
              <a:rPr lang="en-GB" dirty="0">
                <a:solidFill>
                  <a:schemeClr val="bg1"/>
                </a:solidFill>
              </a:rPr>
              <a:t>We will own our services and content </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10</a:t>
            </a:fld>
            <a:endParaRPr lang="en-US"/>
          </a:p>
        </p:txBody>
      </p:sp>
    </p:spTree>
    <p:extLst>
      <p:ext uri="{BB962C8B-B14F-4D97-AF65-F5344CB8AC3E}">
        <p14:creationId xmlns:p14="http://schemas.microsoft.com/office/powerpoint/2010/main" val="1940129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7001" y="168730"/>
            <a:ext cx="5960740" cy="716642"/>
          </a:xfrm>
          <a:solidFill>
            <a:schemeClr val="tx1"/>
          </a:solidFill>
        </p:spPr>
        <p:txBody>
          <a:bodyPr/>
          <a:lstStyle/>
          <a:p>
            <a:r>
              <a:rPr lang="en-GB" dirty="0" smtClean="0">
                <a:solidFill>
                  <a:schemeClr val="bg1"/>
                </a:solidFill>
              </a:rPr>
              <a:t>In the Future</a:t>
            </a:r>
            <a:endParaRPr lang="en-GB" dirty="0">
              <a:solidFill>
                <a:schemeClr val="bg1"/>
              </a:solidFill>
            </a:endParaRPr>
          </a:p>
        </p:txBody>
      </p:sp>
      <p:sp>
        <p:nvSpPr>
          <p:cNvPr id="3" name="Text Placeholder 2"/>
          <p:cNvSpPr>
            <a:spLocks noGrp="1"/>
          </p:cNvSpPr>
          <p:nvPr>
            <p:ph type="body" idx="1"/>
          </p:nvPr>
        </p:nvSpPr>
        <p:spPr>
          <a:xfrm>
            <a:off x="827001" y="2266545"/>
            <a:ext cx="7704156" cy="1162455"/>
          </a:xfrm>
        </p:spPr>
        <p:txBody>
          <a:bodyPr/>
          <a:lstStyle/>
          <a:p>
            <a:r>
              <a:rPr lang="en-GB" dirty="0" smtClean="0">
                <a:solidFill>
                  <a:schemeClr val="bg1"/>
                </a:solidFill>
              </a:rPr>
              <a:t>We will see a growth in use of online services</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11</a:t>
            </a:fld>
            <a:endParaRPr lang="en-US"/>
          </a:p>
        </p:txBody>
      </p:sp>
    </p:spTree>
    <p:extLst>
      <p:ext uri="{BB962C8B-B14F-4D97-AF65-F5344CB8AC3E}">
        <p14:creationId xmlns:p14="http://schemas.microsoft.com/office/powerpoint/2010/main" val="26589876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7000" y="168730"/>
            <a:ext cx="5960740" cy="716642"/>
          </a:xfrm>
          <a:solidFill>
            <a:schemeClr val="tx1"/>
          </a:solidFill>
        </p:spPr>
        <p:txBody>
          <a:bodyPr/>
          <a:lstStyle/>
          <a:p>
            <a:r>
              <a:rPr lang="en-GB" dirty="0" smtClean="0">
                <a:solidFill>
                  <a:schemeClr val="bg1"/>
                </a:solidFill>
              </a:rPr>
              <a:t>In the Future</a:t>
            </a:r>
            <a:endParaRPr lang="en-GB" dirty="0">
              <a:solidFill>
                <a:schemeClr val="bg1"/>
              </a:solidFill>
            </a:endParaRPr>
          </a:p>
        </p:txBody>
      </p:sp>
      <p:sp>
        <p:nvSpPr>
          <p:cNvPr id="3" name="Text Placeholder 2"/>
          <p:cNvSpPr>
            <a:spLocks noGrp="1"/>
          </p:cNvSpPr>
          <p:nvPr>
            <p:ph type="body" idx="1"/>
          </p:nvPr>
        </p:nvSpPr>
        <p:spPr>
          <a:xfrm>
            <a:off x="827000" y="2266545"/>
            <a:ext cx="8132173" cy="1162455"/>
          </a:xfrm>
        </p:spPr>
        <p:txBody>
          <a:bodyPr/>
          <a:lstStyle/>
          <a:p>
            <a:r>
              <a:rPr lang="en-GB" dirty="0">
                <a:solidFill>
                  <a:schemeClr val="bg1"/>
                </a:solidFill>
              </a:rPr>
              <a:t>We will see the importance of librarians acknowledged</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12</a:t>
            </a:fld>
            <a:endParaRPr lang="en-US"/>
          </a:p>
        </p:txBody>
      </p:sp>
    </p:spTree>
    <p:extLst>
      <p:ext uri="{BB962C8B-B14F-4D97-AF65-F5344CB8AC3E}">
        <p14:creationId xmlns:p14="http://schemas.microsoft.com/office/powerpoint/2010/main" val="4031291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7000" y="168730"/>
            <a:ext cx="5960740" cy="716642"/>
          </a:xfrm>
          <a:solidFill>
            <a:schemeClr val="tx1"/>
          </a:solidFill>
        </p:spPr>
        <p:txBody>
          <a:bodyPr/>
          <a:lstStyle/>
          <a:p>
            <a:r>
              <a:rPr lang="en-GB" dirty="0" smtClean="0">
                <a:solidFill>
                  <a:schemeClr val="bg1"/>
                </a:solidFill>
              </a:rPr>
              <a:t>In the Future</a:t>
            </a:r>
            <a:endParaRPr lang="en-GB" dirty="0">
              <a:solidFill>
                <a:schemeClr val="bg1"/>
              </a:solidFill>
            </a:endParaRPr>
          </a:p>
        </p:txBody>
      </p:sp>
      <p:sp>
        <p:nvSpPr>
          <p:cNvPr id="3" name="Text Placeholder 2"/>
          <p:cNvSpPr>
            <a:spLocks noGrp="1"/>
          </p:cNvSpPr>
          <p:nvPr>
            <p:ph type="body" idx="1"/>
          </p:nvPr>
        </p:nvSpPr>
        <p:spPr>
          <a:xfrm>
            <a:off x="827000" y="2266545"/>
            <a:ext cx="8132173" cy="1162455"/>
          </a:xfrm>
        </p:spPr>
        <p:txBody>
          <a:bodyPr/>
          <a:lstStyle/>
          <a:p>
            <a:r>
              <a:rPr lang="en-GB" dirty="0" smtClean="0">
                <a:solidFill>
                  <a:schemeClr val="bg1"/>
                </a:solidFill>
              </a:rPr>
              <a:t>We will see greater investment in libraries</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13</a:t>
            </a:fld>
            <a:endParaRPr lang="en-US"/>
          </a:p>
        </p:txBody>
      </p:sp>
    </p:spTree>
    <p:extLst>
      <p:ext uri="{BB962C8B-B14F-4D97-AF65-F5344CB8AC3E}">
        <p14:creationId xmlns:p14="http://schemas.microsoft.com/office/powerpoint/2010/main" val="33538632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7000" y="168730"/>
            <a:ext cx="5960740" cy="716642"/>
          </a:xfrm>
          <a:solidFill>
            <a:schemeClr val="tx1"/>
          </a:solidFill>
        </p:spPr>
        <p:txBody>
          <a:bodyPr/>
          <a:lstStyle/>
          <a:p>
            <a:r>
              <a:rPr lang="en-GB" dirty="0" smtClean="0">
                <a:solidFill>
                  <a:schemeClr val="bg1"/>
                </a:solidFill>
              </a:rPr>
              <a:t>In the Future</a:t>
            </a:r>
            <a:endParaRPr lang="en-GB" dirty="0">
              <a:solidFill>
                <a:schemeClr val="bg1"/>
              </a:solidFill>
            </a:endParaRPr>
          </a:p>
        </p:txBody>
      </p:sp>
      <p:sp>
        <p:nvSpPr>
          <p:cNvPr id="3" name="Text Placeholder 2"/>
          <p:cNvSpPr>
            <a:spLocks noGrp="1"/>
          </p:cNvSpPr>
          <p:nvPr>
            <p:ph type="body" idx="1"/>
          </p:nvPr>
        </p:nvSpPr>
        <p:spPr>
          <a:xfrm>
            <a:off x="827000" y="2266545"/>
            <a:ext cx="8132173" cy="1162455"/>
          </a:xfrm>
        </p:spPr>
        <p:txBody>
          <a:bodyPr/>
          <a:lstStyle/>
          <a:p>
            <a:r>
              <a:rPr lang="en-GB" dirty="0" smtClean="0">
                <a:solidFill>
                  <a:schemeClr val="bg1"/>
                </a:solidFill>
              </a:rPr>
              <a:t>We will travel to work by monorail</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14</a:t>
            </a:fld>
            <a:endParaRPr lang="en-US"/>
          </a:p>
        </p:txBody>
      </p:sp>
    </p:spTree>
    <p:extLst>
      <p:ext uri="{BB962C8B-B14F-4D97-AF65-F5344CB8AC3E}">
        <p14:creationId xmlns:p14="http://schemas.microsoft.com/office/powerpoint/2010/main" val="3361921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smtClean="0"/>
              <a:t>Monorails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15</a:t>
            </a:fld>
            <a:endParaRPr lang="en-US"/>
          </a:p>
        </p:txBody>
      </p:sp>
      <p:sp>
        <p:nvSpPr>
          <p:cNvPr id="2" name="Title 1"/>
          <p:cNvSpPr>
            <a:spLocks noGrp="1"/>
          </p:cNvSpPr>
          <p:nvPr>
            <p:ph type="title"/>
          </p:nvPr>
        </p:nvSpPr>
        <p:spPr/>
        <p:txBody>
          <a:bodyPr/>
          <a:lstStyle/>
          <a:p>
            <a:r>
              <a:rPr lang="en-GB" dirty="0" smtClean="0"/>
              <a:t>What I expected in the future</a:t>
            </a:r>
            <a:endParaRPr lang="en-GB" dirty="0"/>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t="-21688" b="-16336"/>
          <a:stretch/>
        </p:blipFill>
        <p:spPr>
          <a:xfrm>
            <a:off x="0" y="0"/>
            <a:ext cx="9144000" cy="7134727"/>
          </a:xfrm>
          <a:prstGeom prst="rect">
            <a:avLst/>
          </a:prstGeom>
          <a:solidFill>
            <a:schemeClr val="bg1"/>
          </a:solidFill>
        </p:spPr>
      </p:pic>
    </p:spTree>
    <p:extLst>
      <p:ext uri="{BB962C8B-B14F-4D97-AF65-F5344CB8AC3E}">
        <p14:creationId xmlns:p14="http://schemas.microsoft.com/office/powerpoint/2010/main" val="25844434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7000" y="168730"/>
            <a:ext cx="5960740" cy="716642"/>
          </a:xfrm>
          <a:solidFill>
            <a:schemeClr val="tx1"/>
          </a:solidFill>
        </p:spPr>
        <p:txBody>
          <a:bodyPr/>
          <a:lstStyle/>
          <a:p>
            <a:r>
              <a:rPr lang="en-GB" dirty="0" smtClean="0">
                <a:solidFill>
                  <a:schemeClr val="bg1"/>
                </a:solidFill>
              </a:rPr>
              <a:t>In the Future</a:t>
            </a:r>
            <a:endParaRPr lang="en-GB" dirty="0">
              <a:solidFill>
                <a:schemeClr val="bg1"/>
              </a:solidFill>
            </a:endParaRPr>
          </a:p>
        </p:txBody>
      </p:sp>
      <p:sp>
        <p:nvSpPr>
          <p:cNvPr id="3" name="Text Placeholder 2"/>
          <p:cNvSpPr>
            <a:spLocks noGrp="1"/>
          </p:cNvSpPr>
          <p:nvPr>
            <p:ph type="body" idx="1"/>
          </p:nvPr>
        </p:nvSpPr>
        <p:spPr>
          <a:xfrm>
            <a:off x="827000" y="2266545"/>
            <a:ext cx="8132173" cy="1162455"/>
          </a:xfrm>
        </p:spPr>
        <p:txBody>
          <a:bodyPr/>
          <a:lstStyle/>
          <a:p>
            <a:r>
              <a:rPr lang="en-GB" dirty="0" smtClean="0">
                <a:solidFill>
                  <a:schemeClr val="bg1"/>
                </a:solidFill>
              </a:rPr>
              <a:t>We will use jetpacks at weekends</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16</a:t>
            </a:fld>
            <a:endParaRPr lang="en-US"/>
          </a:p>
        </p:txBody>
      </p:sp>
    </p:spTree>
    <p:extLst>
      <p:ext uri="{BB962C8B-B14F-4D97-AF65-F5344CB8AC3E}">
        <p14:creationId xmlns:p14="http://schemas.microsoft.com/office/powerpoint/2010/main" val="2944017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Has the Future Arrived? </a:t>
            </a:r>
            <a:endParaRPr lang="en-GB" dirty="0"/>
          </a:p>
        </p:txBody>
      </p:sp>
      <p:sp>
        <p:nvSpPr>
          <p:cNvPr id="3" name="Text Placeholder 2"/>
          <p:cNvSpPr>
            <a:spLocks noGrp="1"/>
          </p:cNvSpPr>
          <p:nvPr>
            <p:ph type="body" idx="1"/>
          </p:nvPr>
        </p:nvSpPr>
        <p:spPr/>
        <p:txBody>
          <a:bodyPr/>
          <a:lstStyle/>
          <a:p>
            <a:r>
              <a:rPr lang="en-GB" dirty="0" err="1" smtClean="0"/>
              <a:t>Hoverpacks</a:t>
            </a:r>
            <a:r>
              <a:rPr lang="en-GB" dirty="0" smtClean="0"/>
              <a:t> </a:t>
            </a:r>
            <a:r>
              <a:rPr lang="en-GB" dirty="0"/>
              <a:t>d</a:t>
            </a:r>
            <a:r>
              <a:rPr lang="en-GB" dirty="0" smtClean="0"/>
              <a:t>o exist</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17</a:t>
            </a:fld>
            <a:endParaRPr lang="en-US"/>
          </a:p>
        </p:txBody>
      </p:sp>
      <p:pic>
        <p:nvPicPr>
          <p:cNvPr id="6" name="Picture 5" descr="http://flickrhivemind.net/Tags/jetpackman/Interesting"/>
          <p:cNvPicPr>
            <a:picLocks noChangeAspect="1"/>
          </p:cNvPicPr>
          <p:nvPr/>
        </p:nvPicPr>
        <p:blipFill rotWithShape="1">
          <a:blip r:embed="rId3" cstate="email">
            <a:extLst>
              <a:ext uri="{28A0092B-C50C-407E-A947-70E740481C1C}">
                <a14:useLocalDpi xmlns:a14="http://schemas.microsoft.com/office/drawing/2010/main" val="0"/>
              </a:ext>
            </a:extLst>
          </a:blip>
          <a:srcRect t="-11919" b="1"/>
          <a:stretch/>
        </p:blipFill>
        <p:spPr>
          <a:xfrm>
            <a:off x="0" y="0"/>
            <a:ext cx="9144000" cy="6858000"/>
          </a:xfrm>
          <a:prstGeom prst="rect">
            <a:avLst/>
          </a:prstGeom>
          <a:solidFill>
            <a:schemeClr val="bg1"/>
          </a:solidFill>
        </p:spPr>
      </p:pic>
    </p:spTree>
    <p:extLst>
      <p:ext uri="{BB962C8B-B14F-4D97-AF65-F5344CB8AC3E}">
        <p14:creationId xmlns:p14="http://schemas.microsoft.com/office/powerpoint/2010/main" val="21849029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3792013" cy="716642"/>
          </a:xfrm>
        </p:spPr>
        <p:txBody>
          <a:bodyPr/>
          <a:lstStyle/>
          <a:p>
            <a:r>
              <a:rPr lang="en-US" dirty="0" smtClean="0"/>
              <a:t>Shush!</a:t>
            </a:r>
            <a:endParaRPr lang="en-US"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18</a:t>
            </a:fld>
            <a:endParaRPr lang="en-US"/>
          </a:p>
        </p:txBody>
      </p:sp>
      <p:pic>
        <p:nvPicPr>
          <p:cNvPr id="5" name="Picture 4"/>
          <p:cNvPicPr>
            <a:picLocks noChangeAspect="1"/>
          </p:cNvPicPr>
          <p:nvPr/>
        </p:nvPicPr>
        <p:blipFill>
          <a:blip r:embed="rId3"/>
          <a:stretch>
            <a:fillRect/>
          </a:stretch>
        </p:blipFill>
        <p:spPr>
          <a:xfrm>
            <a:off x="0" y="0"/>
            <a:ext cx="5119852" cy="6858000"/>
          </a:xfrm>
          <a:prstGeom prst="rect">
            <a:avLst/>
          </a:prstGeom>
        </p:spPr>
      </p:pic>
      <p:sp>
        <p:nvSpPr>
          <p:cNvPr id="6" name="Oval 5"/>
          <p:cNvSpPr/>
          <p:nvPr/>
        </p:nvSpPr>
        <p:spPr>
          <a:xfrm>
            <a:off x="8980396" y="129580"/>
            <a:ext cx="163604" cy="194369"/>
          </a:xfrm>
          <a:prstGeom prst="ellipse">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2005264" y="170980"/>
            <a:ext cx="6777790" cy="1058916"/>
          </a:xfrm>
        </p:spPr>
        <p:txBody>
          <a:bodyPr/>
          <a:lstStyle/>
          <a:p>
            <a:r>
              <a:rPr lang="en-US" dirty="0" smtClean="0"/>
              <a:t>Librarians will appropriate technological developments to support their activities!</a:t>
            </a:r>
            <a:endParaRPr lang="en-US" dirty="0"/>
          </a:p>
        </p:txBody>
      </p:sp>
      <p:sp>
        <p:nvSpPr>
          <p:cNvPr id="7" name="TextBox 6"/>
          <p:cNvSpPr txBox="1"/>
          <p:nvPr/>
        </p:nvSpPr>
        <p:spPr>
          <a:xfrm>
            <a:off x="5272002" y="6211669"/>
            <a:ext cx="3871998" cy="646331"/>
          </a:xfrm>
          <a:prstGeom prst="rect">
            <a:avLst/>
          </a:prstGeom>
          <a:noFill/>
        </p:spPr>
        <p:txBody>
          <a:bodyPr wrap="square" rtlCol="0">
            <a:spAutoFit/>
          </a:bodyPr>
          <a:lstStyle/>
          <a:p>
            <a:r>
              <a:rPr lang="en-US" sz="1800" dirty="0" smtClean="0"/>
              <a:t>Acknowledgements to </a:t>
            </a:r>
            <a:r>
              <a:rPr lang="en-US" sz="1800" dirty="0"/>
              <a:t>Patrick </a:t>
            </a:r>
            <a:r>
              <a:rPr lang="en-US" sz="1800" dirty="0" err="1" smtClean="0"/>
              <a:t>Hochstenbach</a:t>
            </a:r>
            <a:r>
              <a:rPr lang="en-US" sz="1800" dirty="0"/>
              <a:t> (@</a:t>
            </a:r>
            <a:r>
              <a:rPr lang="en-US" sz="1800" dirty="0" err="1"/>
              <a:t>hochstenbach</a:t>
            </a:r>
            <a:r>
              <a:rPr lang="en-US" sz="1800" dirty="0"/>
              <a:t>) </a:t>
            </a:r>
          </a:p>
        </p:txBody>
      </p:sp>
    </p:spTree>
    <p:extLst>
      <p:ext uri="{BB962C8B-B14F-4D97-AF65-F5344CB8AC3E}">
        <p14:creationId xmlns:p14="http://schemas.microsoft.com/office/powerpoint/2010/main" val="783306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18088" y="168730"/>
            <a:ext cx="5722031" cy="716642"/>
          </a:xfrm>
          <a:solidFill>
            <a:schemeClr val="tx1"/>
          </a:solidFill>
        </p:spPr>
        <p:txBody>
          <a:bodyPr/>
          <a:lstStyle/>
          <a:p>
            <a:r>
              <a:rPr lang="en-GB" dirty="0" smtClean="0">
                <a:solidFill>
                  <a:schemeClr val="bg1"/>
                </a:solidFill>
              </a:rPr>
              <a:t>The Context</a:t>
            </a:r>
            <a:endParaRPr lang="en-GB" dirty="0">
              <a:solidFill>
                <a:schemeClr val="bg1"/>
              </a:solidFill>
            </a:endParaRPr>
          </a:p>
        </p:txBody>
      </p:sp>
      <p:sp>
        <p:nvSpPr>
          <p:cNvPr id="3" name="Text Placeholder 2"/>
          <p:cNvSpPr>
            <a:spLocks noGrp="1"/>
          </p:cNvSpPr>
          <p:nvPr>
            <p:ph type="body" idx="1"/>
          </p:nvPr>
        </p:nvSpPr>
        <p:spPr>
          <a:xfrm>
            <a:off x="797818" y="2777246"/>
            <a:ext cx="7995986" cy="1162455"/>
          </a:xfrm>
        </p:spPr>
        <p:txBody>
          <a:bodyPr/>
          <a:lstStyle/>
          <a:p>
            <a:r>
              <a:rPr lang="en-GB" dirty="0" smtClean="0">
                <a:solidFill>
                  <a:schemeClr val="bg1"/>
                </a:solidFill>
              </a:rPr>
              <a:t>In the future mobiles will be smaller &amp; faster; Data will be Big and content and services will be open. Lots of opportunities for librarians </a:t>
            </a:r>
            <a:r>
              <a:rPr lang="en-GB" dirty="0" smtClean="0">
                <a:solidFill>
                  <a:schemeClr val="bg1"/>
                </a:solidFill>
                <a:sym typeface="Wingdings" pitchFamily="2" charset="2"/>
              </a:rPr>
              <a:t></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19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14" y="2000050"/>
            <a:ext cx="8564171" cy="2857899"/>
          </a:xfrm>
          <a:prstGeom prst="rect">
            <a:avLst/>
          </a:prstGeom>
        </p:spPr>
      </p:pic>
    </p:spTree>
    <p:extLst>
      <p:ext uri="{BB962C8B-B14F-4D97-AF65-F5344CB8AC3E}">
        <p14:creationId xmlns:p14="http://schemas.microsoft.com/office/powerpoint/2010/main" val="3218557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5">
            <a:hlinkClick r:id="rId3"/>
          </p:cNvPr>
          <p:cNvSpPr>
            <a:spLocks noChangeArrowheads="1"/>
          </p:cNvSpPr>
          <p:nvPr/>
        </p:nvSpPr>
        <p:spPr bwMode="auto">
          <a:xfrm>
            <a:off x="1357313" y="0"/>
            <a:ext cx="7786688" cy="323165"/>
          </a:xfrm>
          <a:prstGeom prst="rect">
            <a:avLst/>
          </a:prstGeom>
          <a:solidFill>
            <a:schemeClr val="bg1"/>
          </a:solidFill>
          <a:ln w="9525">
            <a:solidFill>
              <a:schemeClr val="tx1"/>
            </a:solidFill>
            <a:miter lim="800000"/>
            <a:headEnd/>
            <a:tailEnd/>
          </a:ln>
          <a:effectLst>
            <a:outerShdw blurRad="63500" dist="107763" dir="8100000" algn="ctr" rotWithShape="0">
              <a:schemeClr val="bg2">
                <a:alpha val="50000"/>
              </a:schemeClr>
            </a:outerShdw>
          </a:effectLst>
        </p:spPr>
        <p:txBody>
          <a:bodyPr wrap="square">
            <a:spAutoFit/>
          </a:bodyPr>
          <a:lstStyle/>
          <a:p>
            <a:pPr algn="r">
              <a:defRPr/>
            </a:pPr>
            <a:r>
              <a:rPr lang="en-GB" sz="1500" dirty="0"/>
              <a:t>http://www.ukoln.ac.uk/web-focus/events/meetings/libraries-west-staff-development-2012/</a:t>
            </a:r>
            <a:endParaRPr lang="en-GB" sz="1500" dirty="0">
              <a:cs typeface="+mn-cs"/>
            </a:endParaRPr>
          </a:p>
        </p:txBody>
      </p:sp>
      <p:sp>
        <p:nvSpPr>
          <p:cNvPr id="15362" name="TextBox 16"/>
          <p:cNvSpPr txBox="1">
            <a:spLocks noChangeArrowheads="1"/>
          </p:cNvSpPr>
          <p:nvPr/>
        </p:nvSpPr>
        <p:spPr bwMode="auto">
          <a:xfrm>
            <a:off x="0" y="0"/>
            <a:ext cx="1357313"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600" b="1" dirty="0"/>
              <a:t>Twitter:</a:t>
            </a:r>
          </a:p>
          <a:p>
            <a:pPr algn="ctr" eaLnBrk="1" hangingPunct="1"/>
            <a:r>
              <a:rPr lang="en-GB" sz="1600" dirty="0" smtClean="0"/>
              <a:t>#libwest12</a:t>
            </a:r>
            <a:endParaRPr lang="en-GB" sz="1600" dirty="0"/>
          </a:p>
        </p:txBody>
      </p:sp>
      <p:sp>
        <p:nvSpPr>
          <p:cNvPr id="15363" name="Rectangle 2"/>
          <p:cNvSpPr>
            <a:spLocks noGrp="1" noChangeArrowheads="1"/>
          </p:cNvSpPr>
          <p:nvPr>
            <p:ph type="ctrTitle"/>
          </p:nvPr>
        </p:nvSpPr>
        <p:spPr>
          <a:xfrm>
            <a:off x="993912" y="369332"/>
            <a:ext cx="8150087" cy="1741488"/>
          </a:xfrm>
        </p:spPr>
        <p:txBody>
          <a:bodyPr/>
          <a:lstStyle/>
          <a:p>
            <a:pPr algn="ctr"/>
            <a:r>
              <a:rPr lang="en-GB" sz="3600" dirty="0" smtClean="0"/>
              <a:t>Making </a:t>
            </a:r>
            <a:r>
              <a:rPr lang="en-GB" sz="3600" dirty="0"/>
              <a:t>Sense of a Rapidly Changing Technical Environment</a:t>
            </a:r>
          </a:p>
        </p:txBody>
      </p:sp>
      <p:sp>
        <p:nvSpPr>
          <p:cNvPr id="15364" name="Rectangle 3"/>
          <p:cNvSpPr txBox="1">
            <a:spLocks noChangeArrowheads="1"/>
          </p:cNvSpPr>
          <p:nvPr/>
        </p:nvSpPr>
        <p:spPr bwMode="auto">
          <a:xfrm>
            <a:off x="1090613" y="2346326"/>
            <a:ext cx="355282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buClr>
                <a:srgbClr val="8888E2"/>
              </a:buClr>
            </a:pPr>
            <a:r>
              <a:rPr lang="en-GB" sz="2200" dirty="0"/>
              <a:t>Brian Kelly</a:t>
            </a:r>
          </a:p>
          <a:p>
            <a:pPr eaLnBrk="1" hangingPunct="1">
              <a:lnSpc>
                <a:spcPct val="80000"/>
              </a:lnSpc>
              <a:spcBef>
                <a:spcPct val="20000"/>
              </a:spcBef>
              <a:buClr>
                <a:srgbClr val="8888E2"/>
              </a:buClr>
            </a:pPr>
            <a:r>
              <a:rPr lang="en-GB" sz="2200" dirty="0"/>
              <a:t>UKOLN</a:t>
            </a:r>
          </a:p>
          <a:p>
            <a:pPr eaLnBrk="1" hangingPunct="1">
              <a:lnSpc>
                <a:spcPct val="80000"/>
              </a:lnSpc>
              <a:spcBef>
                <a:spcPct val="20000"/>
              </a:spcBef>
              <a:buClr>
                <a:srgbClr val="8888E2"/>
              </a:buClr>
            </a:pPr>
            <a:r>
              <a:rPr lang="en-GB" sz="2200" dirty="0"/>
              <a:t>University of </a:t>
            </a:r>
            <a:r>
              <a:rPr lang="en-GB" sz="2200" dirty="0" smtClean="0"/>
              <a:t>Bath</a:t>
            </a:r>
          </a:p>
          <a:p>
            <a:pPr eaLnBrk="1" hangingPunct="1">
              <a:lnSpc>
                <a:spcPct val="80000"/>
              </a:lnSpc>
              <a:spcBef>
                <a:spcPct val="20000"/>
              </a:spcBef>
              <a:buClr>
                <a:srgbClr val="8888E2"/>
              </a:buClr>
            </a:pPr>
            <a:r>
              <a:rPr lang="en-GB" sz="2200" dirty="0" smtClean="0"/>
              <a:t>Bath, UK</a:t>
            </a:r>
            <a:endParaRPr lang="en-GB" sz="2200" dirty="0"/>
          </a:p>
        </p:txBody>
      </p:sp>
      <p:sp>
        <p:nvSpPr>
          <p:cNvPr id="15365" name="Line 11"/>
          <p:cNvSpPr>
            <a:spLocks noChangeShapeType="1"/>
          </p:cNvSpPr>
          <p:nvPr/>
        </p:nvSpPr>
        <p:spPr bwMode="auto">
          <a:xfrm flipV="1">
            <a:off x="1141413" y="5607050"/>
            <a:ext cx="7793037" cy="1588"/>
          </a:xfrm>
          <a:prstGeom prst="line">
            <a:avLst/>
          </a:prstGeom>
          <a:noFill/>
          <a:ln w="57150" cmpd="thinThick">
            <a:solidFill>
              <a:srgbClr val="330099"/>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5366" name="Text Box 10"/>
          <p:cNvSpPr txBox="1">
            <a:spLocks noChangeArrowheads="1"/>
          </p:cNvSpPr>
          <p:nvPr/>
        </p:nvSpPr>
        <p:spPr bwMode="auto">
          <a:xfrm>
            <a:off x="1092200" y="5722938"/>
            <a:ext cx="7651750" cy="1049337"/>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t>UKOLN is supported by:</a:t>
            </a:r>
            <a:endParaRPr lang="en-GB" sz="900"/>
          </a:p>
          <a:p>
            <a:endParaRPr lang="en-GB" sz="900"/>
          </a:p>
          <a:p>
            <a:endParaRPr lang="en-GB" sz="900"/>
          </a:p>
          <a:p>
            <a:endParaRPr lang="en-GB" sz="900"/>
          </a:p>
          <a:p>
            <a:endParaRPr lang="en-GB" sz="900"/>
          </a:p>
          <a:p>
            <a:endParaRPr lang="en-GB" sz="900"/>
          </a:p>
        </p:txBody>
      </p:sp>
      <p:pic>
        <p:nvPicPr>
          <p:cNvPr id="15367" name="Picture 12" descr="University of Bath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750" y="6092825"/>
            <a:ext cx="15716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368" name="Picture 17" descr="JISC 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68450" y="6151563"/>
            <a:ext cx="77152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 Box 28"/>
          <p:cNvSpPr txBox="1">
            <a:spLocks noChangeArrowheads="1"/>
          </p:cNvSpPr>
          <p:nvPr/>
        </p:nvSpPr>
        <p:spPr bwMode="auto">
          <a:xfrm>
            <a:off x="4773613" y="6173789"/>
            <a:ext cx="308765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t>This work is licensed under a Creative Commons Attribution </a:t>
            </a:r>
            <a:r>
              <a:rPr lang="en-US" sz="1200" dirty="0" smtClean="0"/>
              <a:t>2.0 </a:t>
            </a:r>
            <a:r>
              <a:rPr lang="en-US" sz="1200" dirty="0" err="1"/>
              <a:t>licence</a:t>
            </a:r>
            <a:r>
              <a:rPr lang="en-US" sz="1200" dirty="0"/>
              <a:t> </a:t>
            </a:r>
            <a:r>
              <a:rPr lang="en-US" sz="1200" dirty="0" smtClean="0"/>
              <a:t/>
            </a:r>
            <a:br>
              <a:rPr lang="en-US" sz="1200" dirty="0" smtClean="0"/>
            </a:br>
            <a:r>
              <a:rPr lang="en-US" sz="1200" dirty="0" smtClean="0"/>
              <a:t>(</a:t>
            </a:r>
            <a:r>
              <a:rPr lang="en-US" sz="1200" dirty="0"/>
              <a:t>but note caveat)</a:t>
            </a:r>
          </a:p>
        </p:txBody>
      </p:sp>
      <p:sp>
        <p:nvSpPr>
          <p:cNvPr id="15370" name="AutoShape 29">
            <a:hlinkClick r:id="rId6"/>
          </p:cNvPr>
          <p:cNvSpPr>
            <a:spLocks noChangeArrowheads="1"/>
          </p:cNvSpPr>
          <p:nvPr/>
        </p:nvSpPr>
        <p:spPr bwMode="auto">
          <a:xfrm>
            <a:off x="6302376" y="5710239"/>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71" name="AutoShape 30">
            <a:hlinkClick r:id="rId7"/>
          </p:cNvPr>
          <p:cNvSpPr>
            <a:spLocks noChangeArrowheads="1"/>
          </p:cNvSpPr>
          <p:nvPr/>
        </p:nvSpPr>
        <p:spPr bwMode="auto">
          <a:xfrm>
            <a:off x="6069306" y="6600274"/>
            <a:ext cx="255587" cy="171450"/>
          </a:xfrm>
          <a:prstGeom prst="rightArrow">
            <a:avLst>
              <a:gd name="adj1" fmla="val 50000"/>
              <a:gd name="adj2" fmla="val 37268"/>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374" name="Text Box 34"/>
          <p:cNvSpPr txBox="1">
            <a:spLocks noChangeArrowheads="1"/>
          </p:cNvSpPr>
          <p:nvPr/>
        </p:nvSpPr>
        <p:spPr bwMode="auto">
          <a:xfrm>
            <a:off x="1090612" y="3844032"/>
            <a:ext cx="443309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t>Email:</a:t>
            </a:r>
          </a:p>
          <a:p>
            <a:pPr eaLnBrk="1" hangingPunct="1"/>
            <a:r>
              <a:rPr lang="en-US" sz="2000" dirty="0"/>
              <a:t>b.kelly@ukoln.ac.uk</a:t>
            </a:r>
          </a:p>
          <a:p>
            <a:pPr eaLnBrk="1" hangingPunct="1"/>
            <a:r>
              <a:rPr lang="en-US" sz="2000" b="1" dirty="0"/>
              <a:t>Blog:</a:t>
            </a:r>
          </a:p>
          <a:p>
            <a:pPr eaLnBrk="1" hangingPunct="1"/>
            <a:r>
              <a:rPr lang="en-US" sz="2000" dirty="0">
                <a:solidFill>
                  <a:schemeClr val="tx2"/>
                </a:solidFill>
              </a:rPr>
              <a:t>http://ukwebfocus.wordpress.com/</a:t>
            </a:r>
          </a:p>
          <a:p>
            <a:pPr eaLnBrk="1" hangingPunct="1"/>
            <a:r>
              <a:rPr lang="en-US" sz="2000" b="1" dirty="0" smtClean="0"/>
              <a:t>Twitter:  </a:t>
            </a:r>
            <a:r>
              <a:rPr lang="en-US" sz="2000" dirty="0" smtClean="0"/>
              <a:t>@briankelly</a:t>
            </a:r>
            <a:endParaRPr lang="en-US" sz="2000" dirty="0"/>
          </a:p>
        </p:txBody>
      </p:sp>
      <p:pic>
        <p:nvPicPr>
          <p:cNvPr id="15375" name="Picture 18" descr="Creative Commons Licenc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8075" y="5722938"/>
            <a:ext cx="121126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47"/>
          <p:cNvSpPr txBox="1">
            <a:spLocks noChangeArrowheads="1"/>
          </p:cNvSpPr>
          <p:nvPr/>
        </p:nvSpPr>
        <p:spPr bwMode="auto">
          <a:xfrm>
            <a:off x="4683125" y="2346326"/>
            <a:ext cx="4251325" cy="1631950"/>
          </a:xfrm>
          <a:prstGeom prst="rect">
            <a:avLst/>
          </a:prstGeom>
          <a:solidFill>
            <a:schemeClr val="bg1"/>
          </a:solidFill>
          <a:ln w="12700">
            <a:solidFill>
              <a:schemeClr val="tx1"/>
            </a:solidFill>
            <a:miter lim="800000"/>
            <a:headEnd type="none" w="sm" len="sm"/>
            <a:tailEnd type="none" w="sm" len="sm"/>
          </a:ln>
          <a:effectLst>
            <a:outerShdw blurRad="63500" dist="107763" dir="2700000" algn="ctr" rotWithShape="0">
              <a:schemeClr val="bg2">
                <a:alpha val="50000"/>
              </a:schemeClr>
            </a:outerShdw>
          </a:effectLst>
        </p:spPr>
        <p:txBody>
          <a:bodyPr>
            <a:spAutoFit/>
          </a:bodyPr>
          <a:lstStyle>
            <a:lvl1pPr eaLnBrk="0" hangingPunct="0">
              <a:defRPr sz="2400">
                <a:solidFill>
                  <a:schemeClr val="tx1"/>
                </a:solidFill>
                <a:latin typeface="Arial" charset="0"/>
                <a:ea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GB" sz="2000" b="1" dirty="0" smtClean="0"/>
              <a:t>Acceptable Use Policy</a:t>
            </a:r>
            <a:endParaRPr lang="en-GB" sz="2000" dirty="0" smtClean="0"/>
          </a:p>
          <a:p>
            <a:pPr>
              <a:defRPr/>
            </a:pPr>
            <a:r>
              <a:rPr lang="en-GB" sz="2000" dirty="0" smtClean="0"/>
              <a:t>Recording this talk, taking photos, discussing the content using Twitter, blogs, etc. is welcomed providing distractions to others is minimised.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46009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1114197" y="168730"/>
            <a:ext cx="7912107" cy="716642"/>
          </a:xfrm>
        </p:spPr>
        <p:txBody>
          <a:bodyPr/>
          <a:lstStyle/>
          <a:p>
            <a:pPr algn="r"/>
            <a:r>
              <a:rPr lang="en-GB" sz="3200" dirty="0" smtClean="0"/>
              <a:t>Accompanying Paper</a:t>
            </a:r>
            <a:endParaRPr lang="en-GB" sz="3200" dirty="0"/>
          </a:p>
        </p:txBody>
      </p:sp>
      <p:sp>
        <p:nvSpPr>
          <p:cNvPr id="3" name="Text Placeholder 2"/>
          <p:cNvSpPr>
            <a:spLocks noGrp="1"/>
          </p:cNvSpPr>
          <p:nvPr>
            <p:ph type="body" idx="1"/>
          </p:nvPr>
        </p:nvSpPr>
        <p:spPr>
          <a:xfrm>
            <a:off x="4689696" y="1204686"/>
            <a:ext cx="4318502" cy="5305444"/>
          </a:xfrm>
        </p:spPr>
        <p:txBody>
          <a:bodyPr/>
          <a:lstStyle/>
          <a:p>
            <a:r>
              <a:rPr lang="en-US" sz="2400" dirty="0"/>
              <a:t>Ideas described in paper presented at EMTACL (Emerging Technologies in Academic Libraries) conference</a:t>
            </a:r>
          </a:p>
          <a:p>
            <a:endParaRPr lang="en-GB" sz="2400" dirty="0" smtClean="0"/>
          </a:p>
          <a:p>
            <a:r>
              <a:rPr lang="en-GB" sz="2400" dirty="0" smtClean="0"/>
              <a:t>View paper at:</a:t>
            </a:r>
          </a:p>
          <a:p>
            <a:r>
              <a:rPr lang="en-GB" sz="2400" dirty="0" smtClean="0"/>
              <a:t>http://bitly.com/emtacl12-kelly</a:t>
            </a:r>
          </a:p>
          <a:p>
            <a:endParaRPr lang="en-GB" sz="2400" dirty="0" smtClean="0"/>
          </a:p>
          <a:p>
            <a:r>
              <a:rPr lang="en-GB" sz="2400" dirty="0" smtClean="0"/>
              <a:t>Available in PDF – MS Word formats from University of Bath repository.</a:t>
            </a:r>
          </a:p>
          <a:p>
            <a:endParaRPr lang="en-GB" sz="2400" dirty="0" smtClean="0"/>
          </a:p>
          <a:p>
            <a:r>
              <a:rPr lang="en-GB" sz="2400" dirty="0" smtClean="0"/>
              <a:t>CC-BY licence.</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55" y="203282"/>
            <a:ext cx="4401165" cy="6392168"/>
          </a:xfrm>
          <a:prstGeom prst="rect">
            <a:avLst/>
          </a:prstGeom>
          <a:ln>
            <a:solidFill>
              <a:schemeClr val="tx1"/>
            </a:solidFill>
          </a:ln>
        </p:spPr>
      </p:pic>
      <p:sp>
        <p:nvSpPr>
          <p:cNvPr id="7" name="AutoShape 29">
            <a:hlinkClick r:id="rId4"/>
          </p:cNvPr>
          <p:cNvSpPr>
            <a:spLocks noChangeArrowheads="1"/>
          </p:cNvSpPr>
          <p:nvPr/>
        </p:nvSpPr>
        <p:spPr bwMode="auto">
          <a:xfrm>
            <a:off x="4195920" y="5951498"/>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735095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37930" y="388055"/>
            <a:ext cx="675861" cy="6494156"/>
          </a:xfrm>
          <a:prstGeom prst="rect">
            <a:avLst/>
          </a:prstGeom>
          <a:solidFill>
            <a:srgbClr val="0053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Your Thoughts</a:t>
            </a:r>
            <a:endParaRPr lang="en-GB" dirty="0"/>
          </a:p>
        </p:txBody>
      </p:sp>
      <p:sp>
        <p:nvSpPr>
          <p:cNvPr id="3" name="Text Placeholder 2"/>
          <p:cNvSpPr>
            <a:spLocks noGrp="1"/>
          </p:cNvSpPr>
          <p:nvPr>
            <p:ph type="body" idx="1"/>
          </p:nvPr>
        </p:nvSpPr>
        <p:spPr>
          <a:xfrm>
            <a:off x="1157741" y="1204687"/>
            <a:ext cx="7787083" cy="569792"/>
          </a:xfrm>
        </p:spPr>
        <p:txBody>
          <a:bodyPr/>
          <a:lstStyle/>
          <a:p>
            <a:r>
              <a:rPr lang="en-GB" dirty="0" smtClean="0"/>
              <a:t>What technical </a:t>
            </a:r>
            <a:r>
              <a:rPr lang="en-GB" sz="2400" dirty="0" smtClean="0"/>
              <a:t>developments</a:t>
            </a:r>
            <a:r>
              <a:rPr lang="en-GB" dirty="0" smtClean="0"/>
              <a:t> might be important?</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9145" y="1813134"/>
            <a:ext cx="5906325" cy="143847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9145" y="3332086"/>
            <a:ext cx="5696745" cy="790685"/>
          </a:xfrm>
          <a:prstGeom prst="rect">
            <a:avLst/>
          </a:prstGeom>
        </p:spPr>
      </p:pic>
      <p:sp>
        <p:nvSpPr>
          <p:cNvPr id="7" name="TextBox 6"/>
          <p:cNvSpPr txBox="1"/>
          <p:nvPr/>
        </p:nvSpPr>
        <p:spPr>
          <a:xfrm>
            <a:off x="7175471" y="2425992"/>
            <a:ext cx="1872336" cy="707886"/>
          </a:xfrm>
          <a:prstGeom prst="rect">
            <a:avLst/>
          </a:prstGeom>
          <a:noFill/>
        </p:spPr>
        <p:txBody>
          <a:bodyPr wrap="square" rtlCol="0">
            <a:spAutoFit/>
          </a:bodyPr>
          <a:lstStyle/>
          <a:p>
            <a:r>
              <a:rPr lang="en-GB" sz="2000" dirty="0" smtClean="0"/>
              <a:t>Tweet your ideas</a:t>
            </a:r>
            <a:endParaRPr lang="en-GB" sz="2000" dirty="0"/>
          </a:p>
        </p:txBody>
      </p:sp>
      <p:sp>
        <p:nvSpPr>
          <p:cNvPr id="8" name="TextBox 7"/>
          <p:cNvSpPr txBox="1"/>
          <p:nvPr/>
        </p:nvSpPr>
        <p:spPr>
          <a:xfrm>
            <a:off x="6965890" y="3253102"/>
            <a:ext cx="2062863" cy="1015663"/>
          </a:xfrm>
          <a:prstGeom prst="rect">
            <a:avLst/>
          </a:prstGeom>
          <a:noFill/>
        </p:spPr>
        <p:txBody>
          <a:bodyPr wrap="square" rtlCol="0">
            <a:spAutoFit/>
          </a:bodyPr>
          <a:lstStyle/>
          <a:p>
            <a:r>
              <a:rPr lang="en-GB" sz="2000" dirty="0" smtClean="0"/>
              <a:t>Feel free to add implications for users …</a:t>
            </a:r>
            <a:endParaRPr lang="en-GB" sz="20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9145" y="4210273"/>
            <a:ext cx="5715798" cy="790685"/>
          </a:xfrm>
          <a:prstGeom prst="rect">
            <a:avLst/>
          </a:prstGeom>
        </p:spPr>
      </p:pic>
      <p:sp>
        <p:nvSpPr>
          <p:cNvPr id="11" name="TextBox 10"/>
          <p:cNvSpPr txBox="1"/>
          <p:nvPr/>
        </p:nvSpPr>
        <p:spPr>
          <a:xfrm>
            <a:off x="6965890" y="4211020"/>
            <a:ext cx="2064722" cy="707886"/>
          </a:xfrm>
          <a:prstGeom prst="rect">
            <a:avLst/>
          </a:prstGeom>
          <a:noFill/>
        </p:spPr>
        <p:txBody>
          <a:bodyPr wrap="square" rtlCol="0">
            <a:spAutoFit/>
          </a:bodyPr>
          <a:lstStyle/>
          <a:p>
            <a:r>
              <a:rPr lang="en-GB" sz="2000" dirty="0" smtClean="0"/>
              <a:t>and implications for libraries</a:t>
            </a:r>
            <a:endParaRPr lang="en-GB" sz="2000" dirty="0"/>
          </a:p>
        </p:txBody>
      </p: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670" y="5103221"/>
            <a:ext cx="5677693" cy="743054"/>
          </a:xfrm>
          <a:prstGeom prst="rect">
            <a:avLst/>
          </a:prstGeom>
        </p:spPr>
      </p:pic>
      <p:sp>
        <p:nvSpPr>
          <p:cNvPr id="13" name="TextBox 12"/>
          <p:cNvSpPr txBox="1"/>
          <p:nvPr/>
        </p:nvSpPr>
        <p:spPr>
          <a:xfrm>
            <a:off x="6965890" y="5071306"/>
            <a:ext cx="2159057" cy="707886"/>
          </a:xfrm>
          <a:prstGeom prst="rect">
            <a:avLst/>
          </a:prstGeom>
          <a:noFill/>
        </p:spPr>
        <p:txBody>
          <a:bodyPr wrap="square" rtlCol="0">
            <a:spAutoFit/>
          </a:bodyPr>
          <a:lstStyle/>
          <a:p>
            <a:r>
              <a:rPr lang="en-GB" sz="2000" dirty="0" smtClean="0"/>
              <a:t>Discuss the implications …</a:t>
            </a:r>
            <a:endParaRPr lang="en-GB" sz="2000" dirty="0"/>
          </a:p>
        </p:txBody>
      </p:sp>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8197" y="5945226"/>
            <a:ext cx="5677693" cy="781159"/>
          </a:xfrm>
          <a:prstGeom prst="rect">
            <a:avLst/>
          </a:prstGeom>
        </p:spPr>
      </p:pic>
      <p:sp>
        <p:nvSpPr>
          <p:cNvPr id="15" name="TextBox 14"/>
          <p:cNvSpPr txBox="1"/>
          <p:nvPr/>
        </p:nvSpPr>
        <p:spPr>
          <a:xfrm>
            <a:off x="6965890" y="5866548"/>
            <a:ext cx="2159057" cy="1015663"/>
          </a:xfrm>
          <a:prstGeom prst="rect">
            <a:avLst/>
          </a:prstGeom>
          <a:noFill/>
        </p:spPr>
        <p:txBody>
          <a:bodyPr wrap="square" rtlCol="0">
            <a:spAutoFit/>
          </a:bodyPr>
          <a:lstStyle/>
          <a:p>
            <a:r>
              <a:rPr lang="en-GB" sz="2000" dirty="0" smtClean="0"/>
              <a:t>such as legal issues, business models, …</a:t>
            </a:r>
            <a:endParaRPr lang="en-GB" sz="2000" dirty="0"/>
          </a:p>
        </p:txBody>
      </p:sp>
      <p:sp>
        <p:nvSpPr>
          <p:cNvPr id="19" name="Right Brace 18"/>
          <p:cNvSpPr/>
          <p:nvPr/>
        </p:nvSpPr>
        <p:spPr>
          <a:xfrm flipH="1">
            <a:off x="902906" y="1813134"/>
            <a:ext cx="375763" cy="479589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6"/>
          <p:cNvSpPr txBox="1"/>
          <p:nvPr/>
        </p:nvSpPr>
        <p:spPr>
          <a:xfrm>
            <a:off x="6530010" y="218650"/>
            <a:ext cx="2375230" cy="707886"/>
          </a:xfrm>
          <a:prstGeom prst="rect">
            <a:avLst/>
          </a:prstGeom>
          <a:noFill/>
        </p:spPr>
        <p:txBody>
          <a:bodyPr wrap="square" rtlCol="0">
            <a:spAutoFit/>
          </a:bodyPr>
          <a:lstStyle/>
          <a:p>
            <a:r>
              <a:rPr lang="en-GB" sz="2000" dirty="0" smtClean="0"/>
              <a:t>#libwest12 and</a:t>
            </a:r>
            <a:br>
              <a:rPr lang="en-GB" sz="2000" dirty="0" smtClean="0"/>
            </a:br>
            <a:r>
              <a:rPr lang="en-GB" sz="2000" dirty="0" smtClean="0"/>
              <a:t>#future or #</a:t>
            </a:r>
            <a:r>
              <a:rPr lang="en-GB" sz="2000" dirty="0" err="1" smtClean="0"/>
              <a:t>wtf</a:t>
            </a:r>
            <a:endParaRPr lang="en-GB" sz="2000" dirty="0"/>
          </a:p>
        </p:txBody>
      </p:sp>
      <p:sp>
        <p:nvSpPr>
          <p:cNvPr id="18" name="TextBox 17"/>
          <p:cNvSpPr txBox="1"/>
          <p:nvPr/>
        </p:nvSpPr>
        <p:spPr>
          <a:xfrm rot="16200000">
            <a:off x="-2559737" y="3419815"/>
            <a:ext cx="6463629" cy="400110"/>
          </a:xfrm>
          <a:prstGeom prst="rect">
            <a:avLst/>
          </a:prstGeom>
          <a:solidFill>
            <a:srgbClr val="005392"/>
          </a:solidFill>
        </p:spPr>
        <p:txBody>
          <a:bodyPr wrap="none" rtlCol="0">
            <a:spAutoFit/>
          </a:bodyPr>
          <a:lstStyle/>
          <a:p>
            <a:pPr>
              <a:spcBef>
                <a:spcPts val="1200"/>
              </a:spcBef>
              <a:spcAft>
                <a:spcPts val="1200"/>
              </a:spcAft>
            </a:pPr>
            <a:r>
              <a:rPr lang="en-GB" sz="2000" dirty="0" smtClean="0">
                <a:solidFill>
                  <a:schemeClr val="bg1"/>
                </a:solidFill>
              </a:rPr>
              <a:t> Making sense of the a rapidly  changing environment! </a:t>
            </a:r>
            <a:endParaRPr lang="en-GB" sz="2000" dirty="0">
              <a:solidFill>
                <a:schemeClr val="bg1"/>
              </a:solidFill>
            </a:endParaRPr>
          </a:p>
        </p:txBody>
      </p:sp>
    </p:spTree>
    <p:extLst>
      <p:ext uri="{BB962C8B-B14F-4D97-AF65-F5344CB8AC3E}">
        <p14:creationId xmlns:p14="http://schemas.microsoft.com/office/powerpoint/2010/main" val="104362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p:bldP spid="11" grpId="0"/>
      <p:bldP spid="13" grpId="0"/>
      <p:bldP spid="15" grpId="0"/>
      <p:bldP spid="19"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Future from the Past</a:t>
            </a:r>
            <a:endParaRPr lang="en-GB" dirty="0"/>
          </a:p>
        </p:txBody>
      </p:sp>
      <p:sp>
        <p:nvSpPr>
          <p:cNvPr id="3" name="Text Placeholder 2"/>
          <p:cNvSpPr>
            <a:spLocks noGrp="1"/>
          </p:cNvSpPr>
          <p:nvPr>
            <p:ph type="body" idx="1"/>
          </p:nvPr>
        </p:nvSpPr>
        <p:spPr>
          <a:xfrm>
            <a:off x="1241991" y="5730844"/>
            <a:ext cx="7390250" cy="594788"/>
          </a:xfrm>
          <a:solidFill>
            <a:schemeClr val="bg1"/>
          </a:solidFill>
        </p:spPr>
        <p:txBody>
          <a:bodyPr/>
          <a:lstStyle/>
          <a:p>
            <a:r>
              <a:rPr lang="en-GB" dirty="0" smtClean="0"/>
              <a:t>The future was exciting in 1956!</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22</a:t>
            </a:fld>
            <a:endParaRPr lang="en-US"/>
          </a:p>
        </p:txBody>
      </p:sp>
      <p:sp>
        <p:nvSpPr>
          <p:cNvPr id="5" name="TextBox 4"/>
          <p:cNvSpPr txBox="1"/>
          <p:nvPr/>
        </p:nvSpPr>
        <p:spPr>
          <a:xfrm>
            <a:off x="4345665" y="1176950"/>
            <a:ext cx="4571997" cy="3693319"/>
          </a:xfrm>
          <a:prstGeom prst="rect">
            <a:avLst/>
          </a:prstGeom>
          <a:noFill/>
        </p:spPr>
        <p:txBody>
          <a:bodyPr wrap="square" rtlCol="0">
            <a:spAutoFit/>
          </a:bodyPr>
          <a:lstStyle/>
          <a:p>
            <a:r>
              <a:rPr lang="en-GB" sz="1800" dirty="0"/>
              <a:t>Monorail, Incorporated built a short test track of their suspended system at Arrowhead Park in Houston, Texas. Each bogie was powered by a 310-horsepower Packard automobile engine. The driver was seated high above the passenger carriage on one of the two bogies. After eight months of testing, the track was dismantled and rebuilt at the Texas State fairgrounds where it ran for many years. Its promoters claimed it could reach speeds of 160 km but no Skyway transit installations were ever built.</a:t>
            </a:r>
          </a:p>
        </p:txBody>
      </p:sp>
      <p:pic>
        <p:nvPicPr>
          <p:cNvPr id="1026" name="Picture 2" descr="http://www.monorails.org/webpix/19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991" y="1337683"/>
            <a:ext cx="2857500" cy="3371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137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a:xfrm>
            <a:off x="144379" y="168730"/>
            <a:ext cx="8742219" cy="716642"/>
          </a:xfrm>
        </p:spPr>
        <p:txBody>
          <a:bodyPr/>
          <a:lstStyle/>
          <a:p>
            <a:r>
              <a:rPr lang="en-GB" dirty="0" smtClean="0">
                <a:solidFill>
                  <a:schemeClr val="bg1"/>
                </a:solidFill>
              </a:rPr>
              <a:t>“Eagle has Landed”</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23</a:t>
            </a:fld>
            <a:endParaRPr lang="en-US"/>
          </a:p>
        </p:txBody>
      </p:sp>
      <p:sp>
        <p:nvSpPr>
          <p:cNvPr id="3" name="Text Placeholder 2"/>
          <p:cNvSpPr>
            <a:spLocks noGrp="1"/>
          </p:cNvSpPr>
          <p:nvPr>
            <p:ph type="body" idx="1"/>
          </p:nvPr>
        </p:nvSpPr>
        <p:spPr>
          <a:xfrm>
            <a:off x="168442" y="2051281"/>
            <a:ext cx="4920915" cy="3830425"/>
          </a:xfrm>
        </p:spPr>
        <p:txBody>
          <a:bodyPr/>
          <a:lstStyle/>
          <a:p>
            <a:r>
              <a:rPr lang="en-GB" dirty="0" smtClean="0">
                <a:solidFill>
                  <a:schemeClr val="bg1"/>
                </a:solidFill>
              </a:rPr>
              <a:t>Awoken at 3 am on 16 June 1969 to watch lunar landing on black and white TV.</a:t>
            </a:r>
          </a:p>
          <a:p>
            <a:endParaRPr lang="en-GB" dirty="0">
              <a:solidFill>
                <a:schemeClr val="bg1"/>
              </a:solidFill>
            </a:endParaRPr>
          </a:p>
          <a:p>
            <a:r>
              <a:rPr lang="en-GB" dirty="0" smtClean="0">
                <a:solidFill>
                  <a:schemeClr val="bg1"/>
                </a:solidFill>
              </a:rPr>
              <a:t>But the future was exciting!</a:t>
            </a:r>
            <a:endParaRPr lang="en-GB" dirty="0">
              <a:solidFill>
                <a:schemeClr val="bg1"/>
              </a:solidFill>
            </a:endParaRPr>
          </a:p>
        </p:txBody>
      </p:sp>
      <p:pic>
        <p:nvPicPr>
          <p:cNvPr id="5124" name="Picture 4" descr="http://lifesafeast.blogspot.co.uk/2011/03/chocolate-espresso-cupcakes-with-mocha.htm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459" y="2041191"/>
            <a:ext cx="3810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77982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Future from the Past</a:t>
            </a:r>
          </a:p>
        </p:txBody>
      </p:sp>
      <p:sp>
        <p:nvSpPr>
          <p:cNvPr id="3" name="Text Placeholder 2"/>
          <p:cNvSpPr>
            <a:spLocks noGrp="1"/>
          </p:cNvSpPr>
          <p:nvPr>
            <p:ph type="body" idx="1"/>
          </p:nvPr>
        </p:nvSpPr>
        <p:spPr/>
        <p:txBody>
          <a:bodyPr/>
          <a:lstStyle/>
          <a:p>
            <a:r>
              <a:rPr lang="en-GB" dirty="0" smtClean="0"/>
              <a:t>1969 was exciting!</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24</a:t>
            </a:fld>
            <a:endParaRPr lang="en-US"/>
          </a:p>
        </p:txBody>
      </p:sp>
      <p:pic>
        <p:nvPicPr>
          <p:cNvPr id="6146" name="Picture 2" descr="http://tellmewhyimwrong.files.wordpress.com/2010/04/moon_landing_armstro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707136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24.media.tumblr.com/tumblr_m7gmlu7mGt1qfsj36o1_500.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70032" y="4090737"/>
            <a:ext cx="2021305" cy="2664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232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7742" y="1204687"/>
            <a:ext cx="4232405" cy="1021156"/>
          </a:xfrm>
        </p:spPr>
        <p:txBody>
          <a:bodyPr/>
          <a:lstStyle/>
          <a:p>
            <a:r>
              <a:rPr lang="en-GB" dirty="0" smtClean="0"/>
              <a:t>The future is exciting!</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25</a:t>
            </a:fld>
            <a:endParaRPr lang="en-US"/>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l="-132" t="-20265" r="132" b="-14223"/>
          <a:stretch/>
        </p:blipFill>
        <p:spPr>
          <a:xfrm>
            <a:off x="0" y="-84221"/>
            <a:ext cx="9144000" cy="7230979"/>
          </a:xfrm>
          <a:prstGeom prst="rect">
            <a:avLst/>
          </a:prstGeom>
          <a:solidFill>
            <a:schemeClr val="bg1"/>
          </a:solidFill>
        </p:spPr>
      </p:pic>
      <p:sp>
        <p:nvSpPr>
          <p:cNvPr id="2" name="Title 1"/>
          <p:cNvSpPr>
            <a:spLocks noGrp="1"/>
          </p:cNvSpPr>
          <p:nvPr>
            <p:ph type="title"/>
          </p:nvPr>
        </p:nvSpPr>
        <p:spPr/>
        <p:txBody>
          <a:bodyPr/>
          <a:lstStyle/>
          <a:p>
            <a:r>
              <a:rPr lang="en-GB" dirty="0"/>
              <a:t>What I </a:t>
            </a:r>
            <a:r>
              <a:rPr lang="en-GB" dirty="0" smtClean="0"/>
              <a:t>Expected </a:t>
            </a:r>
            <a:r>
              <a:rPr lang="en-GB" dirty="0"/>
              <a:t>in the </a:t>
            </a:r>
            <a:r>
              <a:rPr lang="en-GB" dirty="0" smtClean="0"/>
              <a:t>Future</a:t>
            </a:r>
            <a:endParaRPr lang="en-GB" dirty="0"/>
          </a:p>
        </p:txBody>
      </p:sp>
    </p:spTree>
    <p:extLst>
      <p:ext uri="{BB962C8B-B14F-4D97-AF65-F5344CB8AC3E}">
        <p14:creationId xmlns:p14="http://schemas.microsoft.com/office/powerpoint/2010/main" val="39062071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7" y="168730"/>
            <a:ext cx="7945581" cy="716642"/>
          </a:xfrm>
        </p:spPr>
        <p:txBody>
          <a:bodyPr/>
          <a:lstStyle/>
          <a:p>
            <a:r>
              <a:rPr lang="en-GB" sz="3600" dirty="0" smtClean="0"/>
              <a:t>The Present: Better than Predicted</a:t>
            </a:r>
            <a:endParaRPr lang="en-GB" sz="3600" dirty="0"/>
          </a:p>
        </p:txBody>
      </p:sp>
      <p:sp>
        <p:nvSpPr>
          <p:cNvPr id="3" name="Text Placeholder 2"/>
          <p:cNvSpPr>
            <a:spLocks noGrp="1"/>
          </p:cNvSpPr>
          <p:nvPr>
            <p:ph type="body" idx="1"/>
          </p:nvPr>
        </p:nvSpPr>
        <p:spPr>
          <a:xfrm>
            <a:off x="1157741" y="1204687"/>
            <a:ext cx="6025111" cy="551924"/>
          </a:xfrm>
        </p:spPr>
        <p:txBody>
          <a:bodyPr/>
          <a:lstStyle/>
          <a:p>
            <a:r>
              <a:rPr lang="en-GB" dirty="0" smtClean="0"/>
              <a:t>Star Trek’s predicted mobile phones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26</a:t>
            </a:fld>
            <a:endParaRPr lang="en-US"/>
          </a:p>
        </p:txBody>
      </p:sp>
      <p:pic>
        <p:nvPicPr>
          <p:cNvPr id="3076" name="Picture 4" descr="star trek communicator: http://technabob.com/blog/2008/03/12/star-trek-communicator-kirk-to-geek-come-in/"/>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b="-18030"/>
          <a:stretch/>
        </p:blipFill>
        <p:spPr bwMode="auto">
          <a:xfrm>
            <a:off x="271502" y="2533723"/>
            <a:ext cx="3795085" cy="4324277"/>
          </a:xfrm>
          <a:prstGeom prst="rect">
            <a:avLst/>
          </a:prstGeom>
          <a:solidFill>
            <a:schemeClr val="bg1"/>
          </a:solidFill>
        </p:spPr>
      </p:pic>
      <p:grpSp>
        <p:nvGrpSpPr>
          <p:cNvPr id="8" name="Group 7"/>
          <p:cNvGrpSpPr/>
          <p:nvPr/>
        </p:nvGrpSpPr>
        <p:grpSpPr>
          <a:xfrm>
            <a:off x="1198515" y="1712652"/>
            <a:ext cx="6234090" cy="4935324"/>
            <a:chOff x="1198515" y="1712652"/>
            <a:chExt cx="6234090" cy="4935324"/>
          </a:xfrm>
        </p:grpSpPr>
        <p:grpSp>
          <p:nvGrpSpPr>
            <p:cNvPr id="7" name="Group 6"/>
            <p:cNvGrpSpPr/>
            <p:nvPr/>
          </p:nvGrpSpPr>
          <p:grpSpPr>
            <a:xfrm>
              <a:off x="4689405" y="2889072"/>
              <a:ext cx="2743200" cy="3758904"/>
              <a:chOff x="4689405" y="2889072"/>
              <a:chExt cx="2743200" cy="3758904"/>
            </a:xfrm>
          </p:grpSpPr>
          <p:pic>
            <p:nvPicPr>
              <p:cNvPr id="3078" name="Picture 6" descr="http://blog.dialaphone.co.uk/2011/06/08/the-life-and-times-of-nokia-down-but-not-ou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64" t="4464" r="15804" b="2959"/>
              <a:stretch/>
            </p:blipFill>
            <p:spPr bwMode="auto">
              <a:xfrm>
                <a:off x="5053262" y="2889072"/>
                <a:ext cx="2015487" cy="30510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89405" y="5940090"/>
                <a:ext cx="2743200" cy="707886"/>
              </a:xfrm>
              <a:prstGeom prst="rect">
                <a:avLst/>
              </a:prstGeom>
              <a:noFill/>
            </p:spPr>
            <p:txBody>
              <a:bodyPr wrap="square" rtlCol="0">
                <a:spAutoFit/>
              </a:bodyPr>
              <a:lstStyle/>
              <a:p>
                <a:r>
                  <a:rPr lang="en-GB" sz="2000" dirty="0" smtClean="0"/>
                  <a:t>Nokia 8110 “</a:t>
                </a:r>
                <a:r>
                  <a:rPr lang="en-GB" sz="2000" i="1" dirty="0" smtClean="0"/>
                  <a:t>stole the show in 1998</a:t>
                </a:r>
                <a:r>
                  <a:rPr lang="en-GB" sz="2000" dirty="0" smtClean="0"/>
                  <a:t>”</a:t>
                </a:r>
                <a:endParaRPr lang="en-GB" sz="2000" dirty="0"/>
              </a:p>
            </p:txBody>
          </p:sp>
        </p:grpSp>
        <p:sp>
          <p:nvSpPr>
            <p:cNvPr id="11" name="Text Placeholder 2"/>
            <p:cNvSpPr txBox="1">
              <a:spLocks/>
            </p:cNvSpPr>
            <p:nvPr/>
          </p:nvSpPr>
          <p:spPr bwMode="auto">
            <a:xfrm>
              <a:off x="1198515" y="1712652"/>
              <a:ext cx="3854747" cy="703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dirty="0" smtClean="0"/>
                <a:t>but not smart phones!</a:t>
              </a:r>
              <a:endParaRPr lang="en-GB" dirty="0"/>
            </a:p>
          </p:txBody>
        </p:sp>
      </p:grpSp>
      <p:pic>
        <p:nvPicPr>
          <p:cNvPr id="3074" name="Picture 2" descr="Star Trek Communicato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26396" y="1445628"/>
            <a:ext cx="1695450" cy="1962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38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Has the Future Arrived?</a:t>
            </a:r>
            <a:endParaRPr lang="en-GB" dirty="0"/>
          </a:p>
        </p:txBody>
      </p:sp>
      <p:sp>
        <p:nvSpPr>
          <p:cNvPr id="3" name="Text Placeholder 2"/>
          <p:cNvSpPr>
            <a:spLocks noGrp="1"/>
          </p:cNvSpPr>
          <p:nvPr>
            <p:ph type="body" idx="1"/>
          </p:nvPr>
        </p:nvSpPr>
        <p:spPr/>
        <p:txBody>
          <a:bodyPr/>
          <a:lstStyle/>
          <a:p>
            <a:r>
              <a:rPr lang="en-GB" dirty="0" smtClean="0"/>
              <a:t>Mobile phones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27</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823112"/>
            <a:ext cx="9144000" cy="6034887"/>
          </a:xfrm>
          <a:prstGeom prst="rect">
            <a:avLst/>
          </a:prstGeom>
        </p:spPr>
      </p:pic>
    </p:spTree>
    <p:extLst>
      <p:ext uri="{BB962C8B-B14F-4D97-AF65-F5344CB8AC3E}">
        <p14:creationId xmlns:p14="http://schemas.microsoft.com/office/powerpoint/2010/main" val="11058429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Has the Future Arrived? </a:t>
            </a:r>
          </a:p>
        </p:txBody>
      </p:sp>
      <p:sp>
        <p:nvSpPr>
          <p:cNvPr id="3" name="Text Placeholder 2"/>
          <p:cNvSpPr>
            <a:spLocks noGrp="1"/>
          </p:cNvSpPr>
          <p:nvPr>
            <p:ph type="body" idx="1"/>
          </p:nvPr>
        </p:nvSpPr>
        <p:spPr/>
        <p:txBody>
          <a:bodyPr/>
          <a:lstStyle/>
          <a:p>
            <a:r>
              <a:rPr lang="en-GB" dirty="0" smtClean="0"/>
              <a:t>Landing on Mars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28</a:t>
            </a:fld>
            <a:endParaRPr lang="en-US"/>
          </a:p>
        </p:txBody>
      </p:sp>
      <p:pic>
        <p:nvPicPr>
          <p:cNvPr id="5" name="Picture 4" descr="http://www.telegraph.co.uk/science/space/9455116/Nasa-Mars-landing-Curiosity-arrives-on-the-Red-Planet.htm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24" y="0"/>
            <a:ext cx="9055575" cy="6870239"/>
          </a:xfrm>
          <a:prstGeom prst="rect">
            <a:avLst/>
          </a:prstGeom>
        </p:spPr>
      </p:pic>
    </p:spTree>
    <p:extLst>
      <p:ext uri="{BB962C8B-B14F-4D97-AF65-F5344CB8AC3E}">
        <p14:creationId xmlns:p14="http://schemas.microsoft.com/office/powerpoint/2010/main" val="30407620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Has the Future Arrived?</a:t>
            </a:r>
            <a:endParaRPr lang="en-GB" dirty="0"/>
          </a:p>
        </p:txBody>
      </p:sp>
      <p:sp>
        <p:nvSpPr>
          <p:cNvPr id="3" name="Text Placeholder 2"/>
          <p:cNvSpPr>
            <a:spLocks noGrp="1"/>
          </p:cNvSpPr>
          <p:nvPr>
            <p:ph type="body" idx="1"/>
          </p:nvPr>
        </p:nvSpPr>
        <p:spPr/>
        <p:txBody>
          <a:bodyPr/>
          <a:lstStyle/>
          <a:p>
            <a:r>
              <a:rPr lang="en-GB" dirty="0" smtClean="0"/>
              <a:t>Monorails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29</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3005" y="1175344"/>
            <a:ext cx="7709547" cy="4190475"/>
          </a:xfrm>
          <a:prstGeom prst="rect">
            <a:avLst/>
          </a:prstGeom>
        </p:spPr>
      </p:pic>
      <p:cxnSp>
        <p:nvCxnSpPr>
          <p:cNvPr id="9" name="Straight Connector 8"/>
          <p:cNvCxnSpPr/>
          <p:nvPr/>
        </p:nvCxnSpPr>
        <p:spPr>
          <a:xfrm>
            <a:off x="5971495" y="5081398"/>
            <a:ext cx="17556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2423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fld id="{AFDF4510-A2D0-482D-84C2-3B2406B93903}" type="slidenum">
              <a:rPr lang="en-US" altLang="en-US" sz="1600" smtClean="0"/>
              <a:pPr eaLnBrk="1" hangingPunct="1"/>
              <a:t>3</a:t>
            </a:fld>
            <a:endParaRPr lang="en-US" altLang="en-US" sz="1600" smtClean="0"/>
          </a:p>
        </p:txBody>
      </p:sp>
      <p:sp>
        <p:nvSpPr>
          <p:cNvPr id="5" name="Rectangle 4"/>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100" name="Slide Number Placeholder 3"/>
          <p:cNvSpPr txBox="1">
            <a:spLocks/>
          </p:cNvSpPr>
          <p:nvPr/>
        </p:nvSpPr>
        <p:spPr bwMode="auto">
          <a:xfrm>
            <a:off x="-188913" y="6386513"/>
            <a:ext cx="549276"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algn="r" eaLnBrk="1" hangingPunct="1"/>
            <a:fld id="{705221F9-57D0-4647-83CF-A7C7A741EF54}" type="slidenum">
              <a:rPr lang="en-US" altLang="en-US" sz="1600"/>
              <a:pPr algn="r" eaLnBrk="1" hangingPunct="1"/>
              <a:t>3</a:t>
            </a:fld>
            <a:endParaRPr lang="en-US" altLang="en-US" sz="1600"/>
          </a:p>
        </p:txBody>
      </p:sp>
      <p:sp>
        <p:nvSpPr>
          <p:cNvPr id="4101" name="AutoShape 1"/>
          <p:cNvSpPr>
            <a:spLocks/>
          </p:cNvSpPr>
          <p:nvPr/>
        </p:nvSpPr>
        <p:spPr bwMode="auto">
          <a:xfrm>
            <a:off x="0" y="0"/>
            <a:ext cx="9144000" cy="6858000"/>
          </a:xfrm>
          <a:prstGeom prst="roundRect">
            <a:avLst>
              <a:gd name="adj" fmla="val 2356"/>
            </a:avLst>
          </a:prstGeom>
          <a:gradFill rotWithShape="0">
            <a:gsLst>
              <a:gs pos="0">
                <a:srgbClr val="037F1B">
                  <a:alpha val="68999"/>
                </a:srgbClr>
              </a:gs>
              <a:gs pos="100000">
                <a:srgbClr val="FFFFFF">
                  <a:alpha val="68999"/>
                </a:srgbClr>
              </a:gs>
            </a:gsLst>
            <a:lin ang="5400000" scaled="1"/>
          </a:gradFill>
          <a:ln>
            <a:noFill/>
          </a:ln>
          <a:extLst>
            <a:ext uri="{91240B29-F687-4F45-9708-019B960494DF}">
              <a14:hiddenLine xmlns:a14="http://schemas.microsoft.com/office/drawing/2010/main" w="25400">
                <a:solidFill>
                  <a:srgbClr val="000000"/>
                </a:solidFill>
                <a:round/>
                <a:headEnd/>
                <a:tailEnd/>
              </a14:hiddenLine>
            </a:ext>
          </a:extLst>
        </p:spPr>
        <p:txBody>
          <a:bodyPr lIns="0" tIns="0" rIns="0" bIns="0"/>
          <a:lstStyle/>
          <a:p>
            <a:endParaRPr lang="en-US" sz="2000"/>
          </a:p>
        </p:txBody>
      </p:sp>
      <p:sp>
        <p:nvSpPr>
          <p:cNvPr id="4102" name="Oval 2"/>
          <p:cNvSpPr>
            <a:spLocks/>
          </p:cNvSpPr>
          <p:nvPr/>
        </p:nvSpPr>
        <p:spPr bwMode="auto">
          <a:xfrm>
            <a:off x="2547938" y="2413000"/>
            <a:ext cx="715962" cy="774700"/>
          </a:xfrm>
          <a:prstGeom prst="ellipse">
            <a:avLst/>
          </a:prstGeom>
          <a:solidFill>
            <a:schemeClr val="accent1"/>
          </a:solidFill>
          <a:ln w="76200">
            <a:solidFill>
              <a:schemeClr val="tx1"/>
            </a:solidFill>
            <a:round/>
            <a:headEnd/>
            <a:tailEnd/>
          </a:ln>
        </p:spPr>
        <p:txBody>
          <a:bodyPr lIns="0" tIns="0" rIns="0" bIns="0"/>
          <a:lstStyle/>
          <a:p>
            <a:pPr algn="ctr"/>
            <a:endParaRPr lang="en-US" sz="2000"/>
          </a:p>
        </p:txBody>
      </p:sp>
      <p:sp>
        <p:nvSpPr>
          <p:cNvPr id="4103" name="Oval 3"/>
          <p:cNvSpPr>
            <a:spLocks/>
          </p:cNvSpPr>
          <p:nvPr/>
        </p:nvSpPr>
        <p:spPr bwMode="auto">
          <a:xfrm>
            <a:off x="1570038" y="2413000"/>
            <a:ext cx="703262" cy="762000"/>
          </a:xfrm>
          <a:prstGeom prst="ellipse">
            <a:avLst/>
          </a:prstGeom>
          <a:solidFill>
            <a:schemeClr val="accent1"/>
          </a:solidFill>
          <a:ln w="76200">
            <a:solidFill>
              <a:schemeClr val="tx1"/>
            </a:solidFill>
            <a:round/>
            <a:headEnd/>
            <a:tailEnd/>
          </a:ln>
        </p:spPr>
        <p:txBody>
          <a:bodyPr lIns="0" tIns="0" rIns="0" bIns="0"/>
          <a:lstStyle/>
          <a:p>
            <a:pPr algn="ctr"/>
            <a:endParaRPr lang="en-US" sz="2000"/>
          </a:p>
        </p:txBody>
      </p:sp>
      <p:sp>
        <p:nvSpPr>
          <p:cNvPr id="4104" name="Oval 4"/>
          <p:cNvSpPr>
            <a:spLocks/>
          </p:cNvSpPr>
          <p:nvPr/>
        </p:nvSpPr>
        <p:spPr bwMode="auto">
          <a:xfrm>
            <a:off x="630238" y="2413000"/>
            <a:ext cx="703262" cy="762000"/>
          </a:xfrm>
          <a:prstGeom prst="ellipse">
            <a:avLst/>
          </a:prstGeom>
          <a:solidFill>
            <a:schemeClr val="accent1"/>
          </a:solidFill>
          <a:ln w="76200">
            <a:solidFill>
              <a:schemeClr val="tx1"/>
            </a:solidFill>
            <a:round/>
            <a:headEnd/>
            <a:tailEnd/>
          </a:ln>
        </p:spPr>
        <p:txBody>
          <a:bodyPr lIns="0" tIns="0" rIns="0" bIns="0"/>
          <a:lstStyle/>
          <a:p>
            <a:pPr algn="ctr"/>
            <a:endParaRPr lang="en-US" sz="2000"/>
          </a:p>
        </p:txBody>
      </p:sp>
      <p:pic>
        <p:nvPicPr>
          <p:cNvPr id="4105"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 y="2455863"/>
            <a:ext cx="633413"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0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138" y="1320800"/>
            <a:ext cx="762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07" name="Picture 7"/>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519238" y="1320800"/>
            <a:ext cx="762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108" name="Picture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475" y="2449513"/>
            <a:ext cx="5984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nvGrpSpPr>
          <p:cNvPr id="4109" name="Group 9"/>
          <p:cNvGrpSpPr>
            <a:grpSpLocks/>
          </p:cNvGrpSpPr>
          <p:nvPr/>
        </p:nvGrpSpPr>
        <p:grpSpPr bwMode="auto">
          <a:xfrm>
            <a:off x="1557338" y="3517900"/>
            <a:ext cx="715962" cy="774700"/>
            <a:chOff x="0" y="0"/>
            <a:chExt cx="488" cy="488"/>
          </a:xfrm>
        </p:grpSpPr>
        <p:sp>
          <p:nvSpPr>
            <p:cNvPr id="4129" name="Oval 10"/>
            <p:cNvSpPr>
              <a:spLocks/>
            </p:cNvSpPr>
            <p:nvPr/>
          </p:nvSpPr>
          <p:spPr bwMode="auto">
            <a:xfrm>
              <a:off x="0" y="0"/>
              <a:ext cx="488" cy="488"/>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US" sz="2000"/>
            </a:p>
          </p:txBody>
        </p:sp>
        <p:pic>
          <p:nvPicPr>
            <p:cNvPr id="4130" name="Picture 11"/>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48" y="48"/>
              <a:ext cx="4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grpSp>
        <p:nvGrpSpPr>
          <p:cNvPr id="4110" name="Group 12"/>
          <p:cNvGrpSpPr>
            <a:grpSpLocks/>
          </p:cNvGrpSpPr>
          <p:nvPr/>
        </p:nvGrpSpPr>
        <p:grpSpPr bwMode="auto">
          <a:xfrm>
            <a:off x="2547938" y="3517900"/>
            <a:ext cx="715962" cy="774700"/>
            <a:chOff x="0" y="0"/>
            <a:chExt cx="488" cy="488"/>
          </a:xfrm>
        </p:grpSpPr>
        <p:pic>
          <p:nvPicPr>
            <p:cNvPr id="4127" name="Picture 13"/>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48" y="48"/>
              <a:ext cx="4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28" name="Oval 14"/>
            <p:cNvSpPr>
              <a:spLocks/>
            </p:cNvSpPr>
            <p:nvPr/>
          </p:nvSpPr>
          <p:spPr bwMode="auto">
            <a:xfrm>
              <a:off x="0" y="0"/>
              <a:ext cx="488" cy="488"/>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US" sz="2000"/>
            </a:p>
          </p:txBody>
        </p:sp>
      </p:grpSp>
      <p:grpSp>
        <p:nvGrpSpPr>
          <p:cNvPr id="4111" name="Group 15"/>
          <p:cNvGrpSpPr>
            <a:grpSpLocks/>
          </p:cNvGrpSpPr>
          <p:nvPr/>
        </p:nvGrpSpPr>
        <p:grpSpPr bwMode="auto">
          <a:xfrm>
            <a:off x="617538" y="3517900"/>
            <a:ext cx="715962" cy="774700"/>
            <a:chOff x="0" y="0"/>
            <a:chExt cx="488" cy="488"/>
          </a:xfrm>
        </p:grpSpPr>
        <p:pic>
          <p:nvPicPr>
            <p:cNvPr id="4125" name="Picture 16"/>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8" y="48"/>
              <a:ext cx="400" cy="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26" name="Oval 17"/>
            <p:cNvSpPr>
              <a:spLocks/>
            </p:cNvSpPr>
            <p:nvPr/>
          </p:nvSpPr>
          <p:spPr bwMode="auto">
            <a:xfrm>
              <a:off x="0" y="0"/>
              <a:ext cx="488" cy="488"/>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pPr algn="ctr"/>
              <a:endParaRPr lang="en-US" sz="2000"/>
            </a:p>
          </p:txBody>
        </p:sp>
      </p:grpSp>
      <p:pic>
        <p:nvPicPr>
          <p:cNvPr id="4112" name="Picture 1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4138" y="2557463"/>
            <a:ext cx="574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13" name="Rectangle 19"/>
          <p:cNvSpPr>
            <a:spLocks/>
          </p:cNvSpPr>
          <p:nvPr/>
        </p:nvSpPr>
        <p:spPr bwMode="auto">
          <a:xfrm>
            <a:off x="119063" y="365125"/>
            <a:ext cx="68913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r>
              <a:rPr lang="en-US" sz="4800"/>
              <a:t>You are free to:</a:t>
            </a:r>
          </a:p>
        </p:txBody>
      </p:sp>
      <p:sp>
        <p:nvSpPr>
          <p:cNvPr id="4114" name="Rectangle 20"/>
          <p:cNvSpPr>
            <a:spLocks/>
          </p:cNvSpPr>
          <p:nvPr/>
        </p:nvSpPr>
        <p:spPr bwMode="auto">
          <a:xfrm>
            <a:off x="3630613" y="1579563"/>
            <a:ext cx="3686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r>
              <a:rPr lang="en-US" sz="2000"/>
              <a:t>copy, share, adapt or re-mix;</a:t>
            </a:r>
          </a:p>
        </p:txBody>
      </p:sp>
      <p:sp>
        <p:nvSpPr>
          <p:cNvPr id="4115" name="Rectangle 21"/>
          <p:cNvSpPr>
            <a:spLocks/>
          </p:cNvSpPr>
          <p:nvPr/>
        </p:nvSpPr>
        <p:spPr bwMode="auto">
          <a:xfrm>
            <a:off x="3630613" y="2620963"/>
            <a:ext cx="364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r>
              <a:rPr lang="en-US" sz="2000"/>
              <a:t>photograph, film or broadcast;</a:t>
            </a:r>
          </a:p>
        </p:txBody>
      </p:sp>
      <p:sp>
        <p:nvSpPr>
          <p:cNvPr id="4116" name="Rectangle 22"/>
          <p:cNvSpPr>
            <a:spLocks/>
          </p:cNvSpPr>
          <p:nvPr/>
        </p:nvSpPr>
        <p:spPr bwMode="auto">
          <a:xfrm>
            <a:off x="3630613" y="3751263"/>
            <a:ext cx="377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r>
              <a:rPr lang="en-US" sz="2000"/>
              <a:t>blog, live-blog or post video of</a:t>
            </a:r>
          </a:p>
        </p:txBody>
      </p:sp>
      <p:sp>
        <p:nvSpPr>
          <p:cNvPr id="4117" name="Rectangle 23"/>
          <p:cNvSpPr>
            <a:spLocks/>
          </p:cNvSpPr>
          <p:nvPr/>
        </p:nvSpPr>
        <p:spPr bwMode="auto">
          <a:xfrm>
            <a:off x="138113" y="4418013"/>
            <a:ext cx="81994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r>
              <a:rPr lang="en-US" sz="4400"/>
              <a:t>this presentation provided that:</a:t>
            </a:r>
          </a:p>
        </p:txBody>
      </p:sp>
      <p:pic>
        <p:nvPicPr>
          <p:cNvPr id="4118" name="Picture 24"/>
          <p:cNvPicPr>
            <a:picLocks noChangeAspect="1" noChangeArrowheads="1"/>
          </p:cNvPicPr>
          <p:nvPr/>
        </p:nvPicPr>
        <p:blipFill>
          <a:blip r:embed="rId11" cstate="email">
            <a:extLst>
              <a:ext uri="{28A0092B-C50C-407E-A947-70E740481C1C}">
                <a14:useLocalDpi xmlns:a14="http://schemas.microsoft.com/office/drawing/2010/main" val="0"/>
              </a:ext>
            </a:extLst>
          </a:blip>
          <a:srcRect/>
          <a:stretch>
            <a:fillRect/>
          </a:stretch>
        </p:blipFill>
        <p:spPr bwMode="auto">
          <a:xfrm>
            <a:off x="249238" y="5265738"/>
            <a:ext cx="76358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119" name="Rectangle 25"/>
          <p:cNvSpPr>
            <a:spLocks/>
          </p:cNvSpPr>
          <p:nvPr/>
        </p:nvSpPr>
        <p:spPr bwMode="auto">
          <a:xfrm>
            <a:off x="1169988" y="5292725"/>
            <a:ext cx="67643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algn="just"/>
            <a:r>
              <a:rPr lang="en-US" sz="2000"/>
              <a:t>You attribute the work to its author and respect the rights and licences associated with its components.</a:t>
            </a:r>
          </a:p>
        </p:txBody>
      </p:sp>
      <p:sp>
        <p:nvSpPr>
          <p:cNvPr id="4120" name="TextBox 31"/>
          <p:cNvSpPr txBox="1">
            <a:spLocks noChangeArrowheads="1"/>
          </p:cNvSpPr>
          <p:nvPr/>
        </p:nvSpPr>
        <p:spPr bwMode="auto">
          <a:xfrm>
            <a:off x="5260975" y="0"/>
            <a:ext cx="3883025" cy="4000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sz="2000"/>
              <a:t>Idea from Cameron Neylon</a:t>
            </a:r>
          </a:p>
        </p:txBody>
      </p:sp>
      <p:sp>
        <p:nvSpPr>
          <p:cNvPr id="4121" name="AutoShape 29">
            <a:hlinkClick r:id="rId12"/>
          </p:cNvPr>
          <p:cNvSpPr>
            <a:spLocks noChangeArrowheads="1"/>
          </p:cNvSpPr>
          <p:nvPr/>
        </p:nvSpPr>
        <p:spPr bwMode="auto">
          <a:xfrm>
            <a:off x="8429625" y="127000"/>
            <a:ext cx="268288" cy="193675"/>
          </a:xfrm>
          <a:prstGeom prst="rightArrow">
            <a:avLst>
              <a:gd name="adj1" fmla="val 50000"/>
              <a:gd name="adj2" fmla="val 36703"/>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4122" name="TextBox 26"/>
          <p:cNvSpPr txBox="1">
            <a:spLocks noChangeArrowheads="1"/>
          </p:cNvSpPr>
          <p:nvPr/>
        </p:nvSpPr>
        <p:spPr bwMode="auto">
          <a:xfrm>
            <a:off x="376238" y="6211888"/>
            <a:ext cx="8705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eaLnBrk="0" fontAlgn="base" hangingPunct="0">
              <a:spcBef>
                <a:spcPct val="0"/>
              </a:spcBef>
              <a:spcAft>
                <a:spcPct val="0"/>
              </a:spcAft>
              <a:defRPr sz="2400">
                <a:solidFill>
                  <a:schemeClr val="tx1"/>
                </a:solidFill>
                <a:latin typeface="Arial" pitchFamily="34" charset="0"/>
              </a:defRPr>
            </a:lvl6pPr>
            <a:lvl7pPr marL="2971800" indent="-228600" eaLnBrk="0" fontAlgn="base" hangingPunct="0">
              <a:spcBef>
                <a:spcPct val="0"/>
              </a:spcBef>
              <a:spcAft>
                <a:spcPct val="0"/>
              </a:spcAft>
              <a:defRPr sz="2400">
                <a:solidFill>
                  <a:schemeClr val="tx1"/>
                </a:solidFill>
                <a:latin typeface="Arial" pitchFamily="34" charset="0"/>
              </a:defRPr>
            </a:lvl7pPr>
            <a:lvl8pPr marL="3429000" indent="-228600" eaLnBrk="0" fontAlgn="base" hangingPunct="0">
              <a:spcBef>
                <a:spcPct val="0"/>
              </a:spcBef>
              <a:spcAft>
                <a:spcPct val="0"/>
              </a:spcAft>
              <a:defRPr sz="2400">
                <a:solidFill>
                  <a:schemeClr val="tx1"/>
                </a:solidFill>
                <a:latin typeface="Arial" pitchFamily="34" charset="0"/>
              </a:defRPr>
            </a:lvl8pPr>
            <a:lvl9pPr marL="3886200" indent="-228600" eaLnBrk="0" fontAlgn="base" hangingPunct="0">
              <a:spcBef>
                <a:spcPct val="0"/>
              </a:spcBef>
              <a:spcAft>
                <a:spcPct val="0"/>
              </a:spcAft>
              <a:defRPr sz="2400">
                <a:solidFill>
                  <a:schemeClr val="tx1"/>
                </a:solidFill>
                <a:latin typeface="Arial" pitchFamily="34" charset="0"/>
              </a:defRPr>
            </a:lvl9pPr>
          </a:lstStyle>
          <a:p>
            <a:pPr eaLnBrk="1" hangingPunct="1"/>
            <a:r>
              <a:rPr lang="en-US" sz="1200"/>
              <a:t>Slide Concept by Cameron Neylon, who has waived all copyright and related or neighbouring rights. This slide only </a:t>
            </a:r>
            <a:r>
              <a:rPr lang="en-US" sz="1200" b="1"/>
              <a:t>CCZero</a:t>
            </a:r>
            <a:r>
              <a:rPr lang="en-US" sz="1200"/>
              <a:t>.</a:t>
            </a:r>
          </a:p>
          <a:p>
            <a:pPr eaLnBrk="1" hangingPunct="1"/>
            <a:r>
              <a:rPr lang="en-US" sz="1200"/>
              <a:t>Social Media Icons adapted with permission from originals by Christopher Ross. Original images are available under GPL at:</a:t>
            </a:r>
          </a:p>
          <a:p>
            <a:pPr eaLnBrk="1" hangingPunct="1"/>
            <a:r>
              <a:rPr lang="en-US" sz="1200" u="sng">
                <a:solidFill>
                  <a:srgbClr val="0000FF"/>
                </a:solidFill>
                <a:latin typeface="Consolas" pitchFamily="49" charset="0"/>
              </a:rPr>
              <a:t>http://www.thisismyurl.com/free-downloads/15-free-speech-bubble-icons-for-popular-websites</a:t>
            </a:r>
            <a:r>
              <a:rPr lang="en-US" sz="1200"/>
              <a:t> </a:t>
            </a:r>
          </a:p>
        </p:txBody>
      </p:sp>
      <p:sp>
        <p:nvSpPr>
          <p:cNvPr id="4124" name="AutoShape 29">
            <a:hlinkClick r:id="rId13"/>
          </p:cNvPr>
          <p:cNvSpPr>
            <a:spLocks noChangeArrowheads="1"/>
          </p:cNvSpPr>
          <p:nvPr/>
        </p:nvSpPr>
        <p:spPr bwMode="auto">
          <a:xfrm>
            <a:off x="8748713" y="127000"/>
            <a:ext cx="268287" cy="193675"/>
          </a:xfrm>
          <a:prstGeom prst="rightArrow">
            <a:avLst>
              <a:gd name="adj1" fmla="val 50000"/>
              <a:gd name="adj2" fmla="val 36703"/>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63073038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Has the Future Arrived?</a:t>
            </a:r>
          </a:p>
        </p:txBody>
      </p:sp>
      <p:sp>
        <p:nvSpPr>
          <p:cNvPr id="3" name="Text Placeholder 2"/>
          <p:cNvSpPr>
            <a:spLocks noGrp="1"/>
          </p:cNvSpPr>
          <p:nvPr>
            <p:ph type="body" idx="1"/>
          </p:nvPr>
        </p:nvSpPr>
        <p:spPr/>
        <p:txBody>
          <a:bodyPr/>
          <a:lstStyle/>
          <a:p>
            <a:r>
              <a:rPr lang="en-GB" dirty="0" smtClean="0"/>
              <a:t>Monorail</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30</a:t>
            </a:fld>
            <a:endParaRPr lang="en-US"/>
          </a:p>
        </p:txBody>
      </p:sp>
      <p:pic>
        <p:nvPicPr>
          <p:cNvPr id="5" name="Picture 4" descr="http://www.monorails.org/tmspages/Where.html"/>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7371" y="0"/>
            <a:ext cx="7782407" cy="6801522"/>
          </a:xfrm>
          <a:prstGeom prst="rect">
            <a:avLst/>
          </a:prstGeom>
        </p:spPr>
      </p:pic>
      <p:sp>
        <p:nvSpPr>
          <p:cNvPr id="6" name="TextBox 5"/>
          <p:cNvSpPr txBox="1"/>
          <p:nvPr/>
        </p:nvSpPr>
        <p:spPr>
          <a:xfrm>
            <a:off x="132347" y="3380125"/>
            <a:ext cx="3404937" cy="3477875"/>
          </a:xfrm>
          <a:prstGeom prst="rect">
            <a:avLst/>
          </a:prstGeom>
          <a:solidFill>
            <a:schemeClr val="bg1"/>
          </a:solidFill>
          <a:ln>
            <a:solidFill>
              <a:schemeClr val="tx1"/>
            </a:solidFill>
          </a:ln>
        </p:spPr>
        <p:txBody>
          <a:bodyPr wrap="square" rtlCol="0">
            <a:spAutoFit/>
          </a:bodyPr>
          <a:lstStyle/>
          <a:p>
            <a:r>
              <a:rPr lang="en-GB" sz="2000" dirty="0"/>
              <a:t>Please note that the monorails listed in these pages are MULTI-STATION systems. We do not include the dozens of recreation or view-giving </a:t>
            </a:r>
            <a:r>
              <a:rPr lang="en-GB" sz="2000" dirty="0" err="1"/>
              <a:t>minirails</a:t>
            </a:r>
            <a:r>
              <a:rPr lang="en-GB" sz="2000" dirty="0"/>
              <a:t> here</a:t>
            </a:r>
            <a:r>
              <a:rPr lang="en-GB" sz="2000" b="1" dirty="0"/>
              <a:t>.</a:t>
            </a:r>
            <a:r>
              <a:rPr lang="en-GB" sz="2000" dirty="0"/>
              <a:t> Our </a:t>
            </a:r>
            <a:r>
              <a:rPr lang="en-GB" sz="2000" b="1" dirty="0"/>
              <a:t>efforts are primarily geared towards </a:t>
            </a:r>
            <a:r>
              <a:rPr lang="en-GB" sz="2000" b="1" i="1" dirty="0"/>
              <a:t>proving</a:t>
            </a:r>
            <a:r>
              <a:rPr lang="en-GB" sz="2000" b="1" dirty="0"/>
              <a:t> monorail's ability to carry people from point to point</a:t>
            </a:r>
            <a:r>
              <a:rPr lang="en-GB" sz="2000" dirty="0"/>
              <a:t> as TRANSIT</a:t>
            </a:r>
            <a:r>
              <a:rPr lang="en-GB" sz="2000" dirty="0" smtClean="0"/>
              <a:t>.</a:t>
            </a:r>
            <a:endParaRPr lang="en-GB" sz="2000" dirty="0"/>
          </a:p>
        </p:txBody>
      </p:sp>
    </p:spTree>
    <p:extLst>
      <p:ext uri="{BB962C8B-B14F-4D97-AF65-F5344CB8AC3E}">
        <p14:creationId xmlns:p14="http://schemas.microsoft.com/office/powerpoint/2010/main" val="419879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200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endParaRPr>
          </a:p>
        </p:txBody>
      </p:sp>
      <p:sp>
        <p:nvSpPr>
          <p:cNvPr id="2" name="Title 1"/>
          <p:cNvSpPr>
            <a:spLocks noGrp="1"/>
          </p:cNvSpPr>
          <p:nvPr>
            <p:ph type="title"/>
          </p:nvPr>
        </p:nvSpPr>
        <p:spPr>
          <a:xfrm>
            <a:off x="870856" y="168730"/>
            <a:ext cx="8015742" cy="716642"/>
          </a:xfrm>
        </p:spPr>
        <p:txBody>
          <a:bodyPr/>
          <a:lstStyle/>
          <a:p>
            <a:r>
              <a:rPr lang="en-GB" dirty="0" smtClean="0">
                <a:solidFill>
                  <a:schemeClr val="bg1"/>
                </a:solidFill>
              </a:rPr>
              <a:t>Has the Future Arrived?</a:t>
            </a:r>
            <a:endParaRPr lang="en-GB" dirty="0">
              <a:solidFill>
                <a:schemeClr val="bg1"/>
              </a:solidFill>
            </a:endParaRPr>
          </a:p>
        </p:txBody>
      </p:sp>
      <p:sp>
        <p:nvSpPr>
          <p:cNvPr id="3" name="Text Placeholder 2"/>
          <p:cNvSpPr>
            <a:spLocks noGrp="1"/>
          </p:cNvSpPr>
          <p:nvPr>
            <p:ph type="body" idx="1"/>
          </p:nvPr>
        </p:nvSpPr>
        <p:spPr>
          <a:xfrm>
            <a:off x="914400" y="1204686"/>
            <a:ext cx="8015742" cy="5007429"/>
          </a:xfrm>
        </p:spPr>
        <p:txBody>
          <a:bodyPr/>
          <a:lstStyle/>
          <a:p>
            <a:r>
              <a:rPr lang="en-GB" dirty="0" smtClean="0">
                <a:solidFill>
                  <a:schemeClr val="bg1"/>
                </a:solidFill>
              </a:rPr>
              <a:t>Predictions &amp; expectations from the past:</a:t>
            </a:r>
          </a:p>
          <a:p>
            <a:pPr marL="742950" lvl="1" indent="-285750">
              <a:buFont typeface="Arial" pitchFamily="34" charset="0"/>
              <a:buChar char="•"/>
            </a:pPr>
            <a:r>
              <a:rPr lang="en-GB" sz="2400" dirty="0" smtClean="0">
                <a:solidFill>
                  <a:schemeClr val="bg1"/>
                </a:solidFill>
              </a:rPr>
              <a:t>Have arrived</a:t>
            </a:r>
          </a:p>
          <a:p>
            <a:pPr marL="742950" lvl="1" indent="-285750">
              <a:buFont typeface="Arial" pitchFamily="34" charset="0"/>
              <a:buChar char="•"/>
            </a:pPr>
            <a:r>
              <a:rPr lang="en-GB" sz="2400" dirty="0" smtClean="0">
                <a:solidFill>
                  <a:schemeClr val="bg1"/>
                </a:solidFill>
              </a:rPr>
              <a:t>Sometimes have exceed expectations</a:t>
            </a:r>
          </a:p>
          <a:p>
            <a:pPr marL="742950" lvl="1" indent="-285750">
              <a:buFont typeface="Arial" pitchFamily="34" charset="0"/>
              <a:buChar char="•"/>
            </a:pPr>
            <a:r>
              <a:rPr lang="en-GB" sz="2400" dirty="0" smtClean="0">
                <a:solidFill>
                  <a:schemeClr val="bg1"/>
                </a:solidFill>
              </a:rPr>
              <a:t>Often fail to become widely embedded</a:t>
            </a:r>
          </a:p>
          <a:p>
            <a:endParaRPr lang="en-GB" sz="2400" dirty="0" smtClean="0">
              <a:solidFill>
                <a:schemeClr val="bg1"/>
              </a:solidFill>
            </a:endParaRPr>
          </a:p>
          <a:p>
            <a:r>
              <a:rPr lang="en-GB" sz="2400" dirty="0" smtClean="0">
                <a:solidFill>
                  <a:schemeClr val="bg1"/>
                </a:solidFill>
              </a:rPr>
              <a:t>Can we learn from past expectations of the future?</a:t>
            </a:r>
          </a:p>
          <a:p>
            <a:endParaRPr lang="en-GB" sz="2400" dirty="0" smtClean="0">
              <a:solidFill>
                <a:schemeClr val="bg1"/>
              </a:solidFill>
            </a:endParaRPr>
          </a:p>
          <a:p>
            <a:r>
              <a:rPr lang="en-GB" sz="2400" dirty="0" smtClean="0">
                <a:solidFill>
                  <a:schemeClr val="bg1"/>
                </a:solidFill>
              </a:rPr>
              <a:t>Note importance of evidence:</a:t>
            </a:r>
          </a:p>
          <a:p>
            <a:pPr marL="365125" lvl="1"/>
            <a:r>
              <a:rPr lang="en-GB" sz="2400" dirty="0" smtClean="0">
                <a:solidFill>
                  <a:schemeClr val="bg1"/>
                </a:solidFill>
              </a:rPr>
              <a:t>“Our </a:t>
            </a:r>
            <a:r>
              <a:rPr lang="en-GB" sz="2400" b="1" dirty="0">
                <a:solidFill>
                  <a:schemeClr val="bg1"/>
                </a:solidFill>
              </a:rPr>
              <a:t>efforts are primarily geared towards </a:t>
            </a:r>
            <a:r>
              <a:rPr lang="en-GB" sz="2400" b="1" i="1" dirty="0">
                <a:solidFill>
                  <a:schemeClr val="bg1"/>
                </a:solidFill>
              </a:rPr>
              <a:t>proving</a:t>
            </a:r>
            <a:r>
              <a:rPr lang="en-GB" sz="2400" b="1" dirty="0">
                <a:solidFill>
                  <a:schemeClr val="bg1"/>
                </a:solidFill>
              </a:rPr>
              <a:t> monorail's ability to carry people from point to point</a:t>
            </a:r>
            <a:r>
              <a:rPr lang="en-GB" sz="2400" dirty="0">
                <a:solidFill>
                  <a:schemeClr val="bg1"/>
                </a:solidFill>
              </a:rPr>
              <a:t> as </a:t>
            </a:r>
            <a:r>
              <a:rPr lang="en-GB" sz="2400" dirty="0" smtClean="0">
                <a:solidFill>
                  <a:schemeClr val="bg1"/>
                </a:solidFill>
              </a:rPr>
              <a:t>TRANSIT” </a:t>
            </a:r>
            <a:endParaRPr lang="en-GB" sz="2400"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solidFill>
                  <a:schemeClr val="bg1"/>
                </a:solidFill>
              </a:rPr>
              <a:pPr>
                <a:defRPr/>
              </a:pPr>
              <a:t>31</a:t>
            </a:fld>
            <a:endParaRPr lang="en-US">
              <a:solidFill>
                <a:schemeClr val="bg1"/>
              </a:solidFill>
            </a:endParaRPr>
          </a:p>
        </p:txBody>
      </p:sp>
    </p:spTree>
    <p:extLst>
      <p:ext uri="{BB962C8B-B14F-4D97-AF65-F5344CB8AC3E}">
        <p14:creationId xmlns:p14="http://schemas.microsoft.com/office/powerpoint/2010/main" val="10970471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32</a:t>
            </a:fld>
            <a:endParaRPr lang="en-US"/>
          </a:p>
        </p:txBody>
      </p:sp>
      <p:pic>
        <p:nvPicPr>
          <p:cNvPr id="12290" name="Picture 2" descr="http://swaggressive.files.wordpress.com/2012/02/web2-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562" b="-1350"/>
          <a:stretch/>
        </p:blipFill>
        <p:spPr bwMode="auto">
          <a:xfrm>
            <a:off x="72428" y="1"/>
            <a:ext cx="6863666" cy="6857999"/>
          </a:xfrm>
          <a:prstGeom prst="rect">
            <a:avLst/>
          </a:prstGeom>
          <a:solidFill>
            <a:schemeClr val="bg1"/>
          </a:solidFill>
        </p:spPr>
      </p:pic>
      <p:sp>
        <p:nvSpPr>
          <p:cNvPr id="3" name="Text Placeholder 2"/>
          <p:cNvSpPr>
            <a:spLocks noGrp="1"/>
          </p:cNvSpPr>
          <p:nvPr>
            <p:ph type="body" idx="1"/>
          </p:nvPr>
        </p:nvSpPr>
        <p:spPr>
          <a:xfrm>
            <a:off x="6954254" y="1204686"/>
            <a:ext cx="1985210" cy="5007429"/>
          </a:xfrm>
        </p:spPr>
        <p:txBody>
          <a:bodyPr/>
          <a:lstStyle/>
          <a:p>
            <a:r>
              <a:rPr lang="en-GB" sz="2400" dirty="0" smtClean="0"/>
              <a:t>Web 2.0 provided many opportunities to support teaching &amp; learning and research activities</a:t>
            </a:r>
            <a:endParaRPr lang="en-GB" sz="2400" dirty="0"/>
          </a:p>
        </p:txBody>
      </p:sp>
      <p:sp>
        <p:nvSpPr>
          <p:cNvPr id="2" name="Title 1"/>
          <p:cNvSpPr>
            <a:spLocks noGrp="1"/>
          </p:cNvSpPr>
          <p:nvPr>
            <p:ph type="title"/>
          </p:nvPr>
        </p:nvSpPr>
        <p:spPr>
          <a:xfrm>
            <a:off x="72428" y="78195"/>
            <a:ext cx="8814170" cy="716642"/>
          </a:xfrm>
        </p:spPr>
        <p:txBody>
          <a:bodyPr/>
          <a:lstStyle/>
          <a:p>
            <a:r>
              <a:rPr lang="en-GB" dirty="0" smtClean="0"/>
              <a:t>Rich Opportunities</a:t>
            </a:r>
            <a:endParaRPr lang="en-GB" dirty="0"/>
          </a:p>
        </p:txBody>
      </p:sp>
    </p:spTree>
    <p:extLst>
      <p:ext uri="{BB962C8B-B14F-4D97-AF65-F5344CB8AC3E}">
        <p14:creationId xmlns:p14="http://schemas.microsoft.com/office/powerpoint/2010/main" val="19018407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r>
              <a:rPr lang="en-GB" dirty="0" smtClean="0"/>
              <a:t>Optimism</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33</a:t>
            </a:fld>
            <a:endParaRPr lang="en-US"/>
          </a:p>
        </p:txBody>
      </p:sp>
      <p:pic>
        <p:nvPicPr>
          <p:cNvPr id="4098" name="Picture 2" descr="http://farm3.staticflickr.com/2169/2080736454_8f96b9a3a3_o.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4823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Mid 2000s</a:t>
            </a:r>
            <a:endParaRPr lang="en-GB" dirty="0"/>
          </a:p>
        </p:txBody>
      </p:sp>
      <p:sp>
        <p:nvSpPr>
          <p:cNvPr id="4" name="Slide Number Placeholder 3"/>
          <p:cNvSpPr>
            <a:spLocks noGrp="1"/>
          </p:cNvSpPr>
          <p:nvPr>
            <p:ph type="sldNum" sz="quarter" idx="10"/>
          </p:nvPr>
        </p:nvSpPr>
        <p:spPr>
          <a:xfrm>
            <a:off x="1" y="6616700"/>
            <a:ext cx="360363" cy="241300"/>
          </a:xfrm>
        </p:spPr>
        <p:txBody>
          <a:bodyPr/>
          <a:lstStyle/>
          <a:p>
            <a:pPr>
              <a:defRPr/>
            </a:pPr>
            <a:fld id="{F03B8294-793F-C24F-AF62-A2180A3A15AC}" type="slidenum">
              <a:rPr lang="en-US" smtClean="0"/>
              <a:pPr>
                <a:defRPr/>
              </a:pPr>
              <a:t>34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58" y="0"/>
            <a:ext cx="6154009" cy="482032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459" y="3809574"/>
            <a:ext cx="4382112" cy="3048426"/>
          </a:xfrm>
          <a:prstGeom prst="rect">
            <a:avLst/>
          </a:prstGeom>
        </p:spPr>
      </p:pic>
      <p:sp>
        <p:nvSpPr>
          <p:cNvPr id="9" name="Rounded Rectangle 8"/>
          <p:cNvSpPr/>
          <p:nvPr/>
        </p:nvSpPr>
        <p:spPr>
          <a:xfrm>
            <a:off x="147457" y="4728411"/>
            <a:ext cx="4195943"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9"/>
          <p:cNvSpPr/>
          <p:nvPr/>
        </p:nvSpPr>
        <p:spPr>
          <a:xfrm>
            <a:off x="147459" y="6224339"/>
            <a:ext cx="2740121" cy="32886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752474" y="2507810"/>
            <a:ext cx="4291938" cy="3704305"/>
          </a:xfrm>
          <a:solidFill>
            <a:schemeClr val="bg1"/>
          </a:solidFill>
        </p:spPr>
        <p:txBody>
          <a:bodyPr/>
          <a:lstStyle/>
          <a:p>
            <a:endParaRPr lang="en-GB" dirty="0" smtClean="0"/>
          </a:p>
          <a:p>
            <a:endParaRPr lang="en-GB" dirty="0" smtClean="0"/>
          </a:p>
          <a:p>
            <a:r>
              <a:rPr lang="en-GB" dirty="0" smtClean="0"/>
              <a:t>Even the Daily Telegraph in 2006 gave a (qualified) conclusion of “</a:t>
            </a:r>
            <a:r>
              <a:rPr lang="en-GB" b="1" dirty="0" smtClean="0"/>
              <a:t>Good</a:t>
            </a:r>
            <a:r>
              <a:rPr lang="en-GB" dirty="0" smtClean="0"/>
              <a:t>” to Labour Government’s investment in education</a:t>
            </a:r>
            <a:endParaRPr lang="en-GB" dirty="0"/>
          </a:p>
        </p:txBody>
      </p:sp>
      <p:sp>
        <p:nvSpPr>
          <p:cNvPr id="11" name="AutoShape 29">
            <a:hlinkClick r:id="rId5"/>
          </p:cNvPr>
          <p:cNvSpPr>
            <a:spLocks noChangeArrowheads="1"/>
          </p:cNvSpPr>
          <p:nvPr/>
        </p:nvSpPr>
        <p:spPr bwMode="auto">
          <a:xfrm>
            <a:off x="6321478" y="144129"/>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089945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GB" dirty="0" smtClean="0"/>
              <a:t>Stormy times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35</a:t>
            </a:fld>
            <a:endParaRPr lang="en-US"/>
          </a:p>
        </p:txBody>
      </p:sp>
      <p:pic>
        <p:nvPicPr>
          <p:cNvPr id="7170" name="Picture 2" descr="http://www.mauisales.com/blog/wp-content/uploads/2007/1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294" y="0"/>
            <a:ext cx="9256294" cy="69422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4853" y="168730"/>
            <a:ext cx="8561745" cy="716642"/>
          </a:xfrm>
        </p:spPr>
        <p:txBody>
          <a:bodyPr/>
          <a:lstStyle/>
          <a:p>
            <a:r>
              <a:rPr lang="en-GB" dirty="0" smtClean="0"/>
              <a:t>From the Sea of </a:t>
            </a:r>
            <a:r>
              <a:rPr lang="en-GB" dirty="0" err="1" smtClean="0"/>
              <a:t>Tranquility</a:t>
            </a:r>
            <a:r>
              <a:rPr lang="en-GB" dirty="0" smtClean="0"/>
              <a:t> to </a:t>
            </a:r>
            <a:br>
              <a:rPr lang="en-GB" dirty="0" smtClean="0"/>
            </a:br>
            <a:r>
              <a:rPr lang="en-GB" dirty="0" smtClean="0"/>
              <a:t>the Perfect Storm</a:t>
            </a:r>
            <a:endParaRPr lang="en-GB" dirty="0"/>
          </a:p>
        </p:txBody>
      </p:sp>
    </p:spTree>
    <p:extLst>
      <p:ext uri="{BB962C8B-B14F-4D97-AF65-F5344CB8AC3E}">
        <p14:creationId xmlns:p14="http://schemas.microsoft.com/office/powerpoint/2010/main" val="14844384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of Growth </a:t>
            </a:r>
            <a:r>
              <a:rPr lang="en-GB" dirty="0" smtClean="0">
                <a:sym typeface="Wingdings" pitchFamily="2" charset="2"/>
              </a:rPr>
              <a:t></a:t>
            </a:r>
            <a:endParaRPr lang="en-GB" dirty="0"/>
          </a:p>
        </p:txBody>
      </p:sp>
      <p:sp>
        <p:nvSpPr>
          <p:cNvPr id="3" name="Text Placeholder 2"/>
          <p:cNvSpPr>
            <a:spLocks noGrp="1"/>
          </p:cNvSpPr>
          <p:nvPr>
            <p:ph type="body" idx="1"/>
          </p:nvPr>
        </p:nvSpPr>
        <p:spPr>
          <a:xfrm>
            <a:off x="1157742" y="1204686"/>
            <a:ext cx="4346765" cy="5007429"/>
          </a:xfrm>
        </p:spPr>
        <p:txBody>
          <a:bodyPr/>
          <a:lstStyle/>
          <a:p>
            <a:r>
              <a:rPr lang="en-GB" dirty="0" smtClean="0"/>
              <a:t>1990s &amp; early 2000s saw:</a:t>
            </a:r>
          </a:p>
          <a:p>
            <a:pPr marL="536575" lvl="1" indent="-285750">
              <a:buFont typeface="Arial" pitchFamily="34" charset="0"/>
              <a:buChar char="•"/>
            </a:pPr>
            <a:r>
              <a:rPr lang="en-GB" sz="2400" dirty="0" smtClean="0"/>
              <a:t>Increased funding across education sector</a:t>
            </a:r>
          </a:p>
          <a:p>
            <a:pPr marL="536575" lvl="1" indent="-285750">
              <a:buFont typeface="Arial" pitchFamily="34" charset="0"/>
              <a:buChar char="•"/>
            </a:pPr>
            <a:r>
              <a:rPr lang="en-GB" sz="2400" dirty="0" smtClean="0"/>
              <a:t>Significant developments in IT sector</a:t>
            </a:r>
          </a:p>
          <a:p>
            <a:pPr marL="536575" lvl="1" indent="-285750">
              <a:buFont typeface="Arial" pitchFamily="34" charset="0"/>
              <a:buChar char="•"/>
            </a:pPr>
            <a:r>
              <a:rPr lang="en-GB" sz="2400" dirty="0" smtClean="0"/>
              <a:t>Willingness by senior managers &amp; funding bodies to invest in innovative IT developments</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36</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22588" y="1361547"/>
            <a:ext cx="3219854" cy="4837339"/>
          </a:xfrm>
          <a:prstGeom prst="rect">
            <a:avLst/>
          </a:prstGeom>
        </p:spPr>
      </p:pic>
      <p:sp>
        <p:nvSpPr>
          <p:cNvPr id="7" name="TextBox 6"/>
          <p:cNvSpPr txBox="1"/>
          <p:nvPr/>
        </p:nvSpPr>
        <p:spPr>
          <a:xfrm>
            <a:off x="5622588" y="6198886"/>
            <a:ext cx="3262432" cy="369332"/>
          </a:xfrm>
          <a:prstGeom prst="rect">
            <a:avLst/>
          </a:prstGeom>
          <a:noFill/>
        </p:spPr>
        <p:txBody>
          <a:bodyPr wrap="none" rtlCol="0">
            <a:spAutoFit/>
          </a:bodyPr>
          <a:lstStyle/>
          <a:p>
            <a:r>
              <a:rPr lang="en-GB" sz="1800" dirty="0" smtClean="0"/>
              <a:t>“</a:t>
            </a:r>
            <a:r>
              <a:rPr lang="en-GB" sz="1800" i="1" dirty="0" smtClean="0"/>
              <a:t>Great proposal – we’ll fund it</a:t>
            </a:r>
            <a:r>
              <a:rPr lang="en-GB" sz="1800" dirty="0" smtClean="0"/>
              <a:t>”</a:t>
            </a:r>
            <a:endParaRPr lang="en-GB" sz="1800" dirty="0"/>
          </a:p>
        </p:txBody>
      </p:sp>
      <p:sp>
        <p:nvSpPr>
          <p:cNvPr id="8" name="TextBox 7"/>
          <p:cNvSpPr txBox="1"/>
          <p:nvPr/>
        </p:nvSpPr>
        <p:spPr>
          <a:xfrm>
            <a:off x="1157591" y="6427113"/>
            <a:ext cx="4100803" cy="430887"/>
          </a:xfrm>
          <a:prstGeom prst="rect">
            <a:avLst/>
          </a:prstGeom>
          <a:noFill/>
        </p:spPr>
        <p:txBody>
          <a:bodyPr wrap="none" rtlCol="0">
            <a:spAutoFit/>
          </a:bodyPr>
          <a:lstStyle/>
          <a:p>
            <a:r>
              <a:rPr lang="en-GB" sz="1100" dirty="0" smtClean="0"/>
              <a:t>Image from Flickr. CC BT-NC-SA licence: </a:t>
            </a:r>
            <a:br>
              <a:rPr lang="en-GB" sz="1100" dirty="0" smtClean="0"/>
            </a:br>
            <a:r>
              <a:rPr lang="en-GB" sz="1100" dirty="0" smtClean="0"/>
              <a:t>http</a:t>
            </a:r>
            <a:r>
              <a:rPr lang="en-GB" sz="1100" dirty="0"/>
              <a:t>://www.flickr.com/photos/inlinguamanchester/5036313154/</a:t>
            </a:r>
            <a:r>
              <a:rPr lang="en-GB" sz="1100" dirty="0" smtClean="0"/>
              <a:t> </a:t>
            </a:r>
            <a:endParaRPr lang="en-GB" sz="1100" dirty="0"/>
          </a:p>
        </p:txBody>
      </p:sp>
    </p:spTree>
    <p:extLst>
      <p:ext uri="{BB962C8B-B14F-4D97-AF65-F5344CB8AC3E}">
        <p14:creationId xmlns:p14="http://schemas.microsoft.com/office/powerpoint/2010/main" val="346006000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Time of Growth is Over </a:t>
            </a:r>
            <a:r>
              <a:rPr lang="en-GB" dirty="0" smtClean="0">
                <a:sym typeface="Wingdings" pitchFamily="2" charset="2"/>
              </a:rPr>
              <a:t></a:t>
            </a:r>
            <a:endParaRPr lang="en-GB" dirty="0"/>
          </a:p>
        </p:txBody>
      </p:sp>
      <p:sp>
        <p:nvSpPr>
          <p:cNvPr id="3" name="Text Placeholder 2"/>
          <p:cNvSpPr>
            <a:spLocks noGrp="1"/>
          </p:cNvSpPr>
          <p:nvPr>
            <p:ph type="body" idx="1"/>
          </p:nvPr>
        </p:nvSpPr>
        <p:spPr>
          <a:xfrm>
            <a:off x="1157742" y="1204686"/>
            <a:ext cx="4542667" cy="5007429"/>
          </a:xfrm>
        </p:spPr>
        <p:txBody>
          <a:bodyPr/>
          <a:lstStyle/>
          <a:p>
            <a:r>
              <a:rPr lang="en-GB" dirty="0" smtClean="0"/>
              <a:t>Late 2000s and beyond:</a:t>
            </a:r>
          </a:p>
          <a:p>
            <a:pPr marL="539750" lvl="1" indent="-285750">
              <a:buFont typeface="Arial" pitchFamily="34" charset="0"/>
              <a:buChar char="•"/>
            </a:pPr>
            <a:r>
              <a:rPr lang="en-GB" sz="2400" dirty="0" smtClean="0"/>
              <a:t>Decreased funding across education &amp; public sector</a:t>
            </a:r>
          </a:p>
          <a:p>
            <a:pPr marL="539750" lvl="1" indent="-285750">
              <a:buFont typeface="Arial" pitchFamily="34" charset="0"/>
              <a:buChar char="•"/>
            </a:pPr>
            <a:r>
              <a:rPr lang="en-GB" sz="2400" dirty="0" smtClean="0"/>
              <a:t>Acknowledgements that innovation can provide growth and cost savings</a:t>
            </a:r>
          </a:p>
          <a:p>
            <a:pPr marL="539750" lvl="1" indent="-285750">
              <a:buFont typeface="Arial" pitchFamily="34" charset="0"/>
              <a:buChar char="•"/>
            </a:pPr>
            <a:r>
              <a:rPr lang="en-GB" sz="2400" dirty="0" smtClean="0"/>
              <a:t>Significant developments continue in IT sector</a:t>
            </a:r>
          </a:p>
          <a:p>
            <a:pPr marL="539750" lvl="1" indent="-285750">
              <a:buFont typeface="Arial" pitchFamily="34" charset="0"/>
              <a:buChar char="•"/>
            </a:pPr>
            <a:r>
              <a:rPr lang="en-GB" sz="2400" dirty="0" smtClean="0"/>
              <a:t>Investment in innovative IT developments need to be based on evidence of benefits &amp; </a:t>
            </a:r>
            <a:r>
              <a:rPr lang="en-GB" sz="2400" dirty="0" err="1" smtClean="0"/>
              <a:t>likleyhood</a:t>
            </a:r>
            <a:r>
              <a:rPr lang="en-GB" sz="2400" dirty="0" smtClean="0"/>
              <a:t> of success</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37</a:t>
            </a:fld>
            <a:endParaRPr lang="en-US"/>
          </a:p>
        </p:txBody>
      </p:sp>
      <p:sp>
        <p:nvSpPr>
          <p:cNvPr id="8" name="TextBox 7"/>
          <p:cNvSpPr txBox="1"/>
          <p:nvPr/>
        </p:nvSpPr>
        <p:spPr>
          <a:xfrm>
            <a:off x="1157591" y="6427113"/>
            <a:ext cx="3550972" cy="430887"/>
          </a:xfrm>
          <a:prstGeom prst="rect">
            <a:avLst/>
          </a:prstGeom>
          <a:noFill/>
        </p:spPr>
        <p:txBody>
          <a:bodyPr wrap="none" rtlCol="0">
            <a:spAutoFit/>
          </a:bodyPr>
          <a:lstStyle/>
          <a:p>
            <a:r>
              <a:rPr lang="en-GB" sz="1100" dirty="0" smtClean="0"/>
              <a:t>Image from Flickr. CC BY-NC-ND licence: </a:t>
            </a:r>
            <a:br>
              <a:rPr lang="en-GB" sz="1100" dirty="0" smtClean="0"/>
            </a:br>
            <a:r>
              <a:rPr lang="en-GB" sz="1100" dirty="0"/>
              <a:t>http://</a:t>
            </a:r>
            <a:r>
              <a:rPr lang="en-GB" sz="1100" dirty="0" smtClean="0"/>
              <a:t>www.flickr.com/photos/drewleavy/339489258// </a:t>
            </a:r>
            <a:endParaRPr lang="en-GB" sz="1100" dirty="0"/>
          </a:p>
        </p:txBody>
      </p:sp>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67302" y="1372636"/>
            <a:ext cx="3173003" cy="4755789"/>
          </a:xfrm>
          <a:prstGeom prst="rect">
            <a:avLst/>
          </a:prstGeom>
        </p:spPr>
      </p:pic>
      <p:sp>
        <p:nvSpPr>
          <p:cNvPr id="7" name="TextBox 6"/>
          <p:cNvSpPr txBox="1"/>
          <p:nvPr/>
        </p:nvSpPr>
        <p:spPr>
          <a:xfrm>
            <a:off x="5603003" y="5965448"/>
            <a:ext cx="3301599" cy="923330"/>
          </a:xfrm>
          <a:prstGeom prst="rect">
            <a:avLst/>
          </a:prstGeom>
          <a:solidFill>
            <a:schemeClr val="bg1"/>
          </a:solidFill>
        </p:spPr>
        <p:txBody>
          <a:bodyPr wrap="square" rtlCol="0">
            <a:spAutoFit/>
          </a:bodyPr>
          <a:lstStyle/>
          <a:p>
            <a:pPr marL="87313" indent="-87313"/>
            <a:r>
              <a:rPr lang="en-GB" sz="1800" dirty="0" smtClean="0"/>
              <a:t>“</a:t>
            </a:r>
            <a:r>
              <a:rPr lang="en-GB" sz="1800" i="1" dirty="0" smtClean="0"/>
              <a:t>You want how much? And no evidence it will work! You’re crazy!</a:t>
            </a:r>
            <a:r>
              <a:rPr lang="en-GB" sz="1800" dirty="0" smtClean="0"/>
              <a:t>”</a:t>
            </a:r>
            <a:endParaRPr lang="en-GB" sz="1800" dirty="0"/>
          </a:p>
        </p:txBody>
      </p:sp>
    </p:spTree>
    <p:extLst>
      <p:ext uri="{BB962C8B-B14F-4D97-AF65-F5344CB8AC3E}">
        <p14:creationId xmlns:p14="http://schemas.microsoft.com/office/powerpoint/2010/main" val="36661851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Innovation</a:t>
            </a:r>
            <a:endParaRPr lang="en-GB" dirty="0"/>
          </a:p>
        </p:txBody>
      </p:sp>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0770" y="1095271"/>
            <a:ext cx="7727525" cy="2903974"/>
          </a:xfrm>
          <a:prstGeom prst="rect">
            <a:avLst/>
          </a:prstGeom>
          <a:ln>
            <a:solidFill>
              <a:schemeClr val="tx1"/>
            </a:solidFill>
          </a:ln>
        </p:spPr>
      </p:pic>
      <p:sp>
        <p:nvSpPr>
          <p:cNvPr id="3" name="Text Placeholder 2"/>
          <p:cNvSpPr>
            <a:spLocks noGrp="1"/>
          </p:cNvSpPr>
          <p:nvPr>
            <p:ph type="body" idx="1"/>
          </p:nvPr>
        </p:nvSpPr>
        <p:spPr>
          <a:xfrm>
            <a:off x="757990" y="4331368"/>
            <a:ext cx="7773061" cy="1880747"/>
          </a:xfrm>
        </p:spPr>
        <p:txBody>
          <a:bodyPr/>
          <a:lstStyle/>
          <a:p>
            <a:pPr marL="2874963" indent="-2874963"/>
            <a:r>
              <a:rPr lang="en-GB" b="1" dirty="0" smtClean="0">
                <a:solidFill>
                  <a:schemeClr val="bg1"/>
                </a:solidFill>
              </a:rPr>
              <a:t>Invention</a:t>
            </a:r>
            <a:r>
              <a:rPr lang="en-GB" dirty="0" smtClean="0">
                <a:solidFill>
                  <a:schemeClr val="bg1"/>
                </a:solidFill>
              </a:rPr>
              <a:t>:	</a:t>
            </a:r>
            <a:r>
              <a:rPr lang="en-GB" i="1" dirty="0" smtClean="0">
                <a:solidFill>
                  <a:schemeClr val="bg1"/>
                </a:solidFill>
              </a:rPr>
              <a:t>Creating</a:t>
            </a:r>
            <a:r>
              <a:rPr lang="en-GB" dirty="0" smtClean="0">
                <a:solidFill>
                  <a:schemeClr val="bg1"/>
                </a:solidFill>
              </a:rPr>
              <a:t> something new</a:t>
            </a:r>
          </a:p>
          <a:p>
            <a:pPr marL="2874963" indent="-2874963"/>
            <a:r>
              <a:rPr lang="en-GB" b="1" dirty="0" smtClean="0">
                <a:solidFill>
                  <a:schemeClr val="bg1"/>
                </a:solidFill>
              </a:rPr>
              <a:t>Innovation</a:t>
            </a:r>
            <a:r>
              <a:rPr lang="en-GB" dirty="0" smtClean="0">
                <a:solidFill>
                  <a:schemeClr val="bg1"/>
                </a:solidFill>
              </a:rPr>
              <a:t>:	</a:t>
            </a:r>
            <a:r>
              <a:rPr lang="en-GB" i="1" dirty="0" smtClean="0">
                <a:solidFill>
                  <a:schemeClr val="bg1"/>
                </a:solidFill>
              </a:rPr>
              <a:t>Using</a:t>
            </a:r>
            <a:r>
              <a:rPr lang="en-GB" dirty="0" smtClean="0">
                <a:solidFill>
                  <a:schemeClr val="bg1"/>
                </a:solidFill>
              </a:rPr>
              <a:t> something new</a:t>
            </a:r>
          </a:p>
          <a:p>
            <a:pPr marL="2874963" indent="-2874963"/>
            <a:r>
              <a:rPr lang="en-GB" b="1" dirty="0" smtClean="0">
                <a:solidFill>
                  <a:schemeClr val="bg1"/>
                </a:solidFill>
              </a:rPr>
              <a:t>Improvement</a:t>
            </a:r>
            <a:r>
              <a:rPr lang="en-GB" dirty="0" smtClean="0">
                <a:solidFill>
                  <a:schemeClr val="bg1"/>
                </a:solidFill>
              </a:rPr>
              <a:t>:	</a:t>
            </a:r>
            <a:r>
              <a:rPr lang="en-GB" i="1" dirty="0" smtClean="0">
                <a:solidFill>
                  <a:schemeClr val="bg1"/>
                </a:solidFill>
              </a:rPr>
              <a:t>Using</a:t>
            </a:r>
            <a:r>
              <a:rPr lang="en-GB" dirty="0" smtClean="0">
                <a:solidFill>
                  <a:schemeClr val="bg1"/>
                </a:solidFill>
              </a:rPr>
              <a:t> something that exists in a better way</a:t>
            </a:r>
            <a:endParaRPr lang="en-GB" dirty="0">
              <a:solidFill>
                <a:schemeClr val="bg1"/>
              </a:solidFill>
            </a:endParaRPr>
          </a:p>
        </p:txBody>
      </p:sp>
    </p:spTree>
    <p:extLst>
      <p:ext uri="{BB962C8B-B14F-4D97-AF65-F5344CB8AC3E}">
        <p14:creationId xmlns:p14="http://schemas.microsoft.com/office/powerpoint/2010/main" val="39034576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JISC Observatory</a:t>
            </a:r>
            <a:endParaRPr lang="en-GB" dirty="0"/>
          </a:p>
        </p:txBody>
      </p:sp>
      <p:sp>
        <p:nvSpPr>
          <p:cNvPr id="3" name="Text Placeholder 2"/>
          <p:cNvSpPr>
            <a:spLocks noGrp="1"/>
          </p:cNvSpPr>
          <p:nvPr>
            <p:ph type="body" idx="1"/>
          </p:nvPr>
        </p:nvSpPr>
        <p:spPr>
          <a:xfrm>
            <a:off x="1157742" y="2110902"/>
            <a:ext cx="7772400" cy="4101213"/>
          </a:xfrm>
        </p:spPr>
        <p:txBody>
          <a:bodyPr/>
          <a:lstStyle/>
          <a:p>
            <a:r>
              <a:rPr lang="en-GB" dirty="0" smtClean="0"/>
              <a:t>JISC Observatory:</a:t>
            </a:r>
          </a:p>
          <a:p>
            <a:pPr marL="742950" lvl="1" indent="-285750">
              <a:buFont typeface="Arial" pitchFamily="34" charset="0"/>
              <a:buChar char="•"/>
            </a:pPr>
            <a:r>
              <a:rPr lang="en-GB" sz="2400" dirty="0" smtClean="0"/>
              <a:t>JISC-funded </a:t>
            </a:r>
            <a:r>
              <a:rPr lang="en-GB" sz="2400" dirty="0"/>
              <a:t>initiative </a:t>
            </a:r>
            <a:endParaRPr lang="en-GB" sz="2400" dirty="0" smtClean="0"/>
          </a:p>
          <a:p>
            <a:pPr marL="742950" lvl="1" indent="-285750">
              <a:buFont typeface="Arial" pitchFamily="34" charset="0"/>
              <a:buChar char="•"/>
            </a:pPr>
            <a:r>
              <a:rPr lang="en-GB" sz="2400" dirty="0" smtClean="0"/>
              <a:t>Systematises processes for anticipating </a:t>
            </a:r>
            <a:r>
              <a:rPr lang="en-GB" sz="2400" dirty="0"/>
              <a:t>and </a:t>
            </a:r>
            <a:r>
              <a:rPr lang="en-GB" sz="2400" dirty="0" smtClean="0"/>
              <a:t>responding </a:t>
            </a:r>
            <a:r>
              <a:rPr lang="en-GB" sz="2400" dirty="0"/>
              <a:t>to projected future trends </a:t>
            </a:r>
            <a:r>
              <a:rPr lang="en-GB" sz="2400" dirty="0" smtClean="0"/>
              <a:t>&amp; scenarios</a:t>
            </a:r>
          </a:p>
          <a:p>
            <a:pPr marL="742950" lvl="1" indent="-285750">
              <a:buFont typeface="Arial" pitchFamily="34" charset="0"/>
              <a:buChar char="•"/>
            </a:pPr>
            <a:r>
              <a:rPr lang="en-GB" sz="2400" dirty="0" smtClean="0"/>
              <a:t>Provided by JISC Innovation Support Centres at UKOLN and CETIS</a:t>
            </a:r>
          </a:p>
          <a:p>
            <a:pPr marL="742950" lvl="1" indent="-285750">
              <a:buFont typeface="Arial" pitchFamily="34" charset="0"/>
              <a:buChar char="•"/>
            </a:pPr>
            <a:r>
              <a:rPr lang="en-GB" sz="2400" dirty="0" smtClean="0"/>
              <a:t>See &lt;</a:t>
            </a:r>
            <a:r>
              <a:rPr lang="en-GB" sz="2400" dirty="0"/>
              <a:t>http://</a:t>
            </a:r>
            <a:r>
              <a:rPr lang="en-GB" sz="2400" dirty="0" smtClean="0"/>
              <a:t>blog.observatory.jisc.ac.uk/&gt;</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39</a:t>
            </a:fld>
            <a:endParaRPr lang="en-US"/>
          </a:p>
        </p:txBody>
      </p:sp>
      <p:pic>
        <p:nvPicPr>
          <p:cNvPr id="1026" name="Picture 2" descr="http://blog.observatory.jisc.ac.uk/wp-content/uploads/JISCObservatory_HeaderPanel_940x19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3999" cy="1926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620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Me</a:t>
            </a:r>
            <a:endParaRPr lang="en-GB" dirty="0"/>
          </a:p>
        </p:txBody>
      </p:sp>
      <p:sp>
        <p:nvSpPr>
          <p:cNvPr id="3" name="Text Placeholder 2"/>
          <p:cNvSpPr>
            <a:spLocks noGrp="1"/>
          </p:cNvSpPr>
          <p:nvPr>
            <p:ph type="body" idx="1"/>
          </p:nvPr>
        </p:nvSpPr>
        <p:spPr/>
        <p:txBody>
          <a:bodyPr/>
          <a:lstStyle/>
          <a:p>
            <a:r>
              <a:rPr lang="en-GB" sz="2400" dirty="0" smtClean="0"/>
              <a:t>Brian </a:t>
            </a:r>
            <a:r>
              <a:rPr lang="en-GB" sz="2400" dirty="0"/>
              <a:t>K</a:t>
            </a:r>
            <a:r>
              <a:rPr lang="en-GB" sz="2400" dirty="0" smtClean="0"/>
              <a:t>elly</a:t>
            </a:r>
          </a:p>
          <a:p>
            <a:pPr marL="742950" lvl="1" indent="-285750">
              <a:buFont typeface="Arial" pitchFamily="34" charset="0"/>
              <a:buChar char="•"/>
            </a:pPr>
            <a:r>
              <a:rPr lang="en-GB" sz="2400" dirty="0" smtClean="0"/>
              <a:t>Based at UKOLN, University of Bath</a:t>
            </a:r>
          </a:p>
          <a:p>
            <a:pPr marL="742950" lvl="1" indent="-285750">
              <a:buFont typeface="Arial" pitchFamily="34" charset="0"/>
              <a:buChar char="•"/>
            </a:pPr>
            <a:r>
              <a:rPr lang="en-GB" sz="2400" dirty="0" smtClean="0"/>
              <a:t>Involved in Web development since 1993</a:t>
            </a:r>
          </a:p>
          <a:p>
            <a:pPr marL="742950" lvl="1" indent="-285750">
              <a:buFont typeface="Arial" pitchFamily="34" charset="0"/>
              <a:buChar char="•"/>
            </a:pPr>
            <a:r>
              <a:rPr lang="en-GB" sz="2400" dirty="0" smtClean="0"/>
              <a:t>Excited about the potential of the Web to support University activities</a:t>
            </a:r>
          </a:p>
          <a:p>
            <a:pPr marL="742950" lvl="1" indent="-285750">
              <a:buFont typeface="Arial" pitchFamily="34" charset="0"/>
              <a:buChar char="•"/>
            </a:pPr>
            <a:r>
              <a:rPr lang="en-GB" sz="2400" dirty="0" smtClean="0"/>
              <a:t>Realistic about the challenges!</a:t>
            </a:r>
          </a:p>
          <a:p>
            <a:endParaRPr lang="en-GB" sz="2400" dirty="0" smtClean="0"/>
          </a:p>
          <a:p>
            <a:r>
              <a:rPr lang="en-GB" sz="2400" dirty="0" smtClean="0"/>
              <a:t>The Innovation Support Centre (ISC) at UKOLN</a:t>
            </a:r>
          </a:p>
          <a:p>
            <a:pPr marL="742950" lvl="1" indent="-285750">
              <a:buFont typeface="Arial" pitchFamily="34" charset="0"/>
              <a:buChar char="•"/>
            </a:pPr>
            <a:r>
              <a:rPr lang="en-GB" sz="2400" dirty="0" smtClean="0"/>
              <a:t>Funded by the JISC</a:t>
            </a:r>
          </a:p>
          <a:p>
            <a:pPr marL="742950" lvl="1" indent="-285750">
              <a:buFont typeface="Arial" pitchFamily="34" charset="0"/>
              <a:buChar char="•"/>
            </a:pPr>
            <a:r>
              <a:rPr lang="en-GB" sz="2400" dirty="0" smtClean="0"/>
              <a:t>Supports innovation in higher &amp; further education</a:t>
            </a:r>
          </a:p>
          <a:p>
            <a:pPr marL="742950" lvl="1" indent="-285750">
              <a:buFont typeface="Arial" pitchFamily="34" charset="0"/>
              <a:buChar char="•"/>
            </a:pPr>
            <a:r>
              <a:rPr lang="en-GB" sz="2400" dirty="0" smtClean="0"/>
              <a:t>Provides the JISC Observatory in conjunction with JISC CETIS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a:t>
            </a:fld>
            <a:endParaRPr lang="en-US"/>
          </a:p>
        </p:txBody>
      </p:sp>
    </p:spTree>
    <p:extLst>
      <p:ext uri="{BB962C8B-B14F-4D97-AF65-F5344CB8AC3E}">
        <p14:creationId xmlns:p14="http://schemas.microsoft.com/office/powerpoint/2010/main" val="351084992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1114425" y="168275"/>
            <a:ext cx="7772400" cy="717550"/>
          </a:xfrm>
        </p:spPr>
        <p:txBody>
          <a:bodyPr/>
          <a:lstStyle/>
          <a:p>
            <a:r>
              <a:rPr lang="en-GB" smtClean="0">
                <a:ea typeface="ＭＳ Ｐゴシック" pitchFamily="34" charset="-128"/>
              </a:rPr>
              <a:t>JIS Observatory process</a:t>
            </a:r>
            <a:endParaRPr lang="en-US" smtClean="0">
              <a:ea typeface="ＭＳ Ｐゴシック" pitchFamily="34" charset="-128"/>
            </a:endParaRPr>
          </a:p>
        </p:txBody>
      </p:sp>
      <p:sp>
        <p:nvSpPr>
          <p:cNvPr id="34818" name="Text Placeholder 2"/>
          <p:cNvSpPr>
            <a:spLocks noGrp="1"/>
          </p:cNvSpPr>
          <p:nvPr>
            <p:ph type="body" idx="1"/>
          </p:nvPr>
        </p:nvSpPr>
        <p:spPr>
          <a:xfrm>
            <a:off x="1157288" y="1204913"/>
            <a:ext cx="7772400" cy="5006975"/>
          </a:xfrm>
        </p:spPr>
        <p:txBody>
          <a:bodyPr/>
          <a:lstStyle/>
          <a:p>
            <a:pPr>
              <a:spcBef>
                <a:spcPct val="0"/>
              </a:spcBef>
            </a:pPr>
            <a:r>
              <a:rPr lang="en-GB" smtClean="0">
                <a:ea typeface="ＭＳ Ｐゴシック" pitchFamily="34" charset="-128"/>
              </a:rPr>
              <a:t>JIS Observatory process</a:t>
            </a:r>
          </a:p>
        </p:txBody>
      </p:sp>
      <p:sp>
        <p:nvSpPr>
          <p:cNvPr id="34819"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AC673169-40B5-4D5B-A78B-D1351759757F}" type="slidenum">
              <a:rPr lang="en-US" sz="1000"/>
              <a:pPr eaLnBrk="1" hangingPunct="1"/>
              <a:t>40</a:t>
            </a:fld>
            <a:endParaRPr lang="en-US" sz="1000"/>
          </a:p>
        </p:txBody>
      </p:sp>
      <p:pic>
        <p:nvPicPr>
          <p:cNvPr id="34820" name="Picture 1"/>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0013" y="0"/>
            <a:ext cx="8943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10332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Scanning Activities </a:t>
            </a:r>
          </a:p>
        </p:txBody>
      </p:sp>
      <p:sp>
        <p:nvSpPr>
          <p:cNvPr id="3" name="Text Placeholder 2"/>
          <p:cNvSpPr>
            <a:spLocks noGrp="1"/>
          </p:cNvSpPr>
          <p:nvPr>
            <p:ph type="body" idx="1"/>
          </p:nvPr>
        </p:nvSpPr>
        <p:spPr>
          <a:xfrm>
            <a:off x="1157742" y="1204687"/>
            <a:ext cx="6040726" cy="3639688"/>
          </a:xfrm>
        </p:spPr>
        <p:txBody>
          <a:bodyPr/>
          <a:lstStyle/>
          <a:p>
            <a:pPr marL="361950" lvl="1" indent="-263525">
              <a:buFont typeface="Arial" pitchFamily="34" charset="0"/>
              <a:buChar char="•"/>
            </a:pPr>
            <a:r>
              <a:rPr lang="en-GB" sz="2400" b="1" dirty="0" smtClean="0"/>
              <a:t>Blog </a:t>
            </a:r>
            <a:r>
              <a:rPr lang="en-GB" sz="2400" b="1" dirty="0"/>
              <a:t>posts:</a:t>
            </a:r>
            <a:r>
              <a:rPr lang="en-GB" sz="2400" dirty="0"/>
              <a:t/>
            </a:r>
            <a:br>
              <a:rPr lang="en-GB" sz="2400" dirty="0"/>
            </a:br>
            <a:r>
              <a:rPr lang="en-GB" sz="2400" dirty="0" smtClean="0"/>
              <a:t>Posts published on JISC Observatory </a:t>
            </a:r>
            <a:br>
              <a:rPr lang="en-GB" sz="2400" dirty="0" smtClean="0"/>
            </a:br>
            <a:r>
              <a:rPr lang="en-GB" sz="2400" dirty="0" smtClean="0"/>
              <a:t>blog and on existing blogs.</a:t>
            </a:r>
            <a:br>
              <a:rPr lang="en-GB" sz="2400" dirty="0" smtClean="0"/>
            </a:br>
            <a:endParaRPr lang="en-GB" sz="1100" dirty="0"/>
          </a:p>
          <a:p>
            <a:pPr marL="361950" lvl="1" indent="-263525">
              <a:buFont typeface="Arial" pitchFamily="34" charset="0"/>
              <a:buChar char="•"/>
            </a:pPr>
            <a:r>
              <a:rPr lang="en-GB" sz="2400" b="1" dirty="0" smtClean="0"/>
              <a:t>Monitoring </a:t>
            </a:r>
            <a:r>
              <a:rPr lang="en-GB" sz="2400" b="1" dirty="0"/>
              <a:t>trends:</a:t>
            </a:r>
            <a:r>
              <a:rPr lang="en-GB" sz="2400" dirty="0"/>
              <a:t/>
            </a:r>
            <a:br>
              <a:rPr lang="en-GB" sz="2400" dirty="0"/>
            </a:br>
            <a:r>
              <a:rPr lang="en-GB" sz="2400" dirty="0" smtClean="0"/>
              <a:t>Monitoring trends in order to:</a:t>
            </a:r>
          </a:p>
          <a:p>
            <a:pPr marL="1073150" lvl="2" indent="-342900">
              <a:buFont typeface="Wingdings" pitchFamily="2" charset="2"/>
              <a:buChar char="v"/>
            </a:pPr>
            <a:r>
              <a:rPr lang="en-GB" sz="2200" dirty="0" smtClean="0"/>
              <a:t>Benchmark current usage patterns</a:t>
            </a:r>
          </a:p>
          <a:p>
            <a:pPr marL="1073150" lvl="2" indent="-342900">
              <a:buFont typeface="Wingdings" pitchFamily="2" charset="2"/>
              <a:buChar char="v"/>
            </a:pPr>
            <a:r>
              <a:rPr lang="en-GB" sz="2200" dirty="0" smtClean="0"/>
              <a:t>Identify trends</a:t>
            </a:r>
          </a:p>
          <a:p>
            <a:pPr marL="1073150" lvl="2" indent="-342900">
              <a:buFont typeface="Wingdings" pitchFamily="2" charset="2"/>
              <a:buChar char="v"/>
            </a:pPr>
            <a:r>
              <a:rPr lang="en-GB" sz="2200" dirty="0" smtClean="0"/>
              <a:t>Identify emerging patterns of usage</a:t>
            </a:r>
            <a:br>
              <a:rPr lang="en-GB" sz="2200" dirty="0" smtClean="0"/>
            </a:br>
            <a:endParaRPr lang="en-GB" sz="2200" dirty="0" smtClean="0"/>
          </a:p>
          <a:p>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3027" y="1307365"/>
            <a:ext cx="2143424" cy="1286055"/>
          </a:xfrm>
          <a:prstGeom prst="rect">
            <a:avLst/>
          </a:prstGeom>
          <a:noFill/>
          <a:ln>
            <a:solidFill>
              <a:schemeClr val="tx1"/>
            </a:solidFill>
          </a:ln>
        </p:spPr>
      </p:pic>
      <p:pic>
        <p:nvPicPr>
          <p:cNvPr id="3074" name="Picture 2" descr="http://ukwebfocus.files.wordpress.com/2012/08/google-insights-learning-analytics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72024"/>
            <a:ext cx="4305300" cy="20859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59947" y="5423569"/>
            <a:ext cx="4696503" cy="1323439"/>
          </a:xfrm>
          <a:prstGeom prst="rect">
            <a:avLst/>
          </a:prstGeom>
          <a:noFill/>
          <a:ln>
            <a:solidFill>
              <a:schemeClr val="tx1"/>
            </a:solidFill>
          </a:ln>
        </p:spPr>
        <p:txBody>
          <a:bodyPr wrap="square" rtlCol="0">
            <a:spAutoFit/>
          </a:bodyPr>
          <a:lstStyle/>
          <a:p>
            <a:r>
              <a:rPr lang="en-GB" sz="2000" dirty="0" smtClean="0"/>
              <a:t>Google searches for “</a:t>
            </a:r>
            <a:r>
              <a:rPr lang="en-GB" sz="2000" i="1" dirty="0" smtClean="0"/>
              <a:t>learning analytics</a:t>
            </a:r>
            <a:r>
              <a:rPr lang="en-GB" sz="2000" dirty="0" smtClean="0"/>
              <a:t>” took off in 2010.</a:t>
            </a:r>
          </a:p>
          <a:p>
            <a:r>
              <a:rPr lang="en-GB" sz="2000" dirty="0" smtClean="0"/>
              <a:t>Possible indicator of relevance across sector &amp; need for further investigation.</a:t>
            </a:r>
            <a:endParaRPr lang="en-GB" sz="2000" dirty="0"/>
          </a:p>
        </p:txBody>
      </p:sp>
    </p:spTree>
    <p:extLst>
      <p:ext uri="{BB962C8B-B14F-4D97-AF65-F5344CB8AC3E}">
        <p14:creationId xmlns:p14="http://schemas.microsoft.com/office/powerpoint/2010/main" val="28450606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p:txBody>
          <a:bodyPr/>
          <a:lstStyle/>
          <a:p>
            <a:r>
              <a:rPr lang="en-GB" dirty="0" smtClean="0"/>
              <a:t>Scepticism</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42</a:t>
            </a:fld>
            <a:endParaRPr lang="en-US"/>
          </a:p>
        </p:txBody>
      </p:sp>
      <p:pic>
        <p:nvPicPr>
          <p:cNvPr id="5" name="Picture 4" descr="Imfo at http://cheezburger.com/2650334976"/>
          <p:cNvPicPr>
            <a:picLocks noChangeAspect="1"/>
          </p:cNvPicPr>
          <p:nvPr/>
        </p:nvPicPr>
        <p:blipFill rotWithShape="1">
          <a:blip r:embed="rId3" cstate="print">
            <a:extLst>
              <a:ext uri="{28A0092B-C50C-407E-A947-70E740481C1C}">
                <a14:useLocalDpi xmlns:a14="http://schemas.microsoft.com/office/drawing/2010/main" val="0"/>
              </a:ext>
            </a:extLst>
          </a:blip>
          <a:srcRect l="4846" t="-3574" r="3088" b="-4906"/>
          <a:stretch/>
        </p:blipFill>
        <p:spPr>
          <a:xfrm>
            <a:off x="0" y="0"/>
            <a:ext cx="9144000" cy="7182853"/>
          </a:xfrm>
          <a:prstGeom prst="rect">
            <a:avLst/>
          </a:prstGeom>
          <a:solidFill>
            <a:srgbClr val="343434"/>
          </a:solidFill>
        </p:spPr>
      </p:pic>
      <p:grpSp>
        <p:nvGrpSpPr>
          <p:cNvPr id="12" name="Group 11"/>
          <p:cNvGrpSpPr/>
          <p:nvPr/>
        </p:nvGrpSpPr>
        <p:grpSpPr>
          <a:xfrm>
            <a:off x="6573527" y="90592"/>
            <a:ext cx="2325317" cy="1511870"/>
            <a:chOff x="6573527" y="90592"/>
            <a:chExt cx="2325317" cy="1511870"/>
          </a:xfrm>
        </p:grpSpPr>
        <p:sp>
          <p:nvSpPr>
            <p:cNvPr id="6" name="Rectangular Callout 5"/>
            <p:cNvSpPr/>
            <p:nvPr/>
          </p:nvSpPr>
          <p:spPr>
            <a:xfrm>
              <a:off x="6735778" y="506993"/>
              <a:ext cx="2000816" cy="1095469"/>
            </a:xfrm>
            <a:prstGeom prst="wedgeRectCallout">
              <a:avLst>
                <a:gd name="adj1" fmla="val -42794"/>
                <a:gd name="adj2" fmla="val 682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The bankers mess up the economy </a:t>
              </a:r>
              <a:endParaRPr lang="en-GB" sz="2000" dirty="0">
                <a:solidFill>
                  <a:schemeClr val="tx1"/>
                </a:solidFill>
              </a:endParaRPr>
            </a:p>
          </p:txBody>
        </p:sp>
        <p:sp>
          <p:nvSpPr>
            <p:cNvPr id="9" name="TextBox 8"/>
            <p:cNvSpPr txBox="1"/>
            <p:nvPr/>
          </p:nvSpPr>
          <p:spPr>
            <a:xfrm>
              <a:off x="6573527" y="90592"/>
              <a:ext cx="2325317" cy="461665"/>
            </a:xfrm>
            <a:prstGeom prst="rect">
              <a:avLst/>
            </a:prstGeom>
            <a:solidFill>
              <a:schemeClr val="bg1"/>
            </a:solidFill>
            <a:ln>
              <a:solidFill>
                <a:schemeClr val="tx1"/>
              </a:solidFill>
            </a:ln>
          </p:spPr>
          <p:txBody>
            <a:bodyPr wrap="none" rtlCol="0">
              <a:spAutoFit/>
            </a:bodyPr>
            <a:lstStyle/>
            <a:p>
              <a:r>
                <a:rPr lang="en-GB" dirty="0" smtClean="0"/>
                <a:t>A known known</a:t>
              </a:r>
              <a:endParaRPr lang="en-GB" dirty="0"/>
            </a:p>
          </p:txBody>
        </p:sp>
      </p:grpSp>
      <p:grpSp>
        <p:nvGrpSpPr>
          <p:cNvPr id="13" name="Group 12"/>
          <p:cNvGrpSpPr/>
          <p:nvPr/>
        </p:nvGrpSpPr>
        <p:grpSpPr>
          <a:xfrm>
            <a:off x="106828" y="81276"/>
            <a:ext cx="2668359" cy="1557134"/>
            <a:chOff x="106828" y="81276"/>
            <a:chExt cx="2668359" cy="1557134"/>
          </a:xfrm>
        </p:grpSpPr>
        <p:sp>
          <p:nvSpPr>
            <p:cNvPr id="7" name="Rectangular Callout 6"/>
            <p:cNvSpPr/>
            <p:nvPr/>
          </p:nvSpPr>
          <p:spPr>
            <a:xfrm>
              <a:off x="360629" y="542941"/>
              <a:ext cx="2000816" cy="1095469"/>
            </a:xfrm>
            <a:prstGeom prst="wedgeRectCallout">
              <a:avLst>
                <a:gd name="adj1" fmla="val -42794"/>
                <a:gd name="adj2" fmla="val 682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Apple to successfully sue Samsung </a:t>
              </a:r>
              <a:endParaRPr lang="en-GB" sz="2000" dirty="0">
                <a:solidFill>
                  <a:schemeClr val="tx1"/>
                </a:solidFill>
              </a:endParaRPr>
            </a:p>
          </p:txBody>
        </p:sp>
        <p:sp>
          <p:nvSpPr>
            <p:cNvPr id="10" name="TextBox 9"/>
            <p:cNvSpPr txBox="1"/>
            <p:nvPr/>
          </p:nvSpPr>
          <p:spPr>
            <a:xfrm>
              <a:off x="106828" y="81276"/>
              <a:ext cx="2668359" cy="461665"/>
            </a:xfrm>
            <a:prstGeom prst="rect">
              <a:avLst/>
            </a:prstGeom>
            <a:solidFill>
              <a:schemeClr val="bg1"/>
            </a:solidFill>
            <a:ln>
              <a:solidFill>
                <a:schemeClr val="tx1"/>
              </a:solidFill>
            </a:ln>
          </p:spPr>
          <p:txBody>
            <a:bodyPr wrap="none" rtlCol="0">
              <a:spAutoFit/>
            </a:bodyPr>
            <a:lstStyle/>
            <a:p>
              <a:r>
                <a:rPr lang="en-GB" dirty="0" smtClean="0"/>
                <a:t>A known unknown</a:t>
              </a:r>
              <a:endParaRPr lang="en-GB" dirty="0"/>
            </a:p>
          </p:txBody>
        </p:sp>
      </p:grpSp>
      <p:grpSp>
        <p:nvGrpSpPr>
          <p:cNvPr id="14" name="Group 13"/>
          <p:cNvGrpSpPr/>
          <p:nvPr/>
        </p:nvGrpSpPr>
        <p:grpSpPr>
          <a:xfrm>
            <a:off x="181406" y="5067240"/>
            <a:ext cx="3199915" cy="1557134"/>
            <a:chOff x="181406" y="5067240"/>
            <a:chExt cx="3199915" cy="1557134"/>
          </a:xfrm>
        </p:grpSpPr>
        <p:sp>
          <p:nvSpPr>
            <p:cNvPr id="8" name="Rectangular Callout 7"/>
            <p:cNvSpPr/>
            <p:nvPr/>
          </p:nvSpPr>
          <p:spPr>
            <a:xfrm>
              <a:off x="688127" y="5528905"/>
              <a:ext cx="2000816" cy="1095469"/>
            </a:xfrm>
            <a:prstGeom prst="wedgeRectCallout">
              <a:avLst>
                <a:gd name="adj1" fmla="val -42794"/>
                <a:gd name="adj2" fmla="val 6828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xxx to unexpectedly </a:t>
              </a:r>
              <a:r>
                <a:rPr lang="en-GB" sz="2000" dirty="0" err="1" smtClean="0">
                  <a:solidFill>
                    <a:schemeClr val="tx1"/>
                  </a:solidFill>
                </a:rPr>
                <a:t>yyy</a:t>
              </a:r>
              <a:r>
                <a:rPr lang="en-GB" sz="2000" dirty="0" smtClean="0">
                  <a:solidFill>
                    <a:schemeClr val="tx1"/>
                  </a:solidFill>
                </a:rPr>
                <a:t>!</a:t>
              </a:r>
              <a:endParaRPr lang="en-GB" sz="2000" dirty="0">
                <a:solidFill>
                  <a:schemeClr val="tx1"/>
                </a:solidFill>
              </a:endParaRPr>
            </a:p>
          </p:txBody>
        </p:sp>
        <p:sp>
          <p:nvSpPr>
            <p:cNvPr id="11" name="TextBox 10"/>
            <p:cNvSpPr txBox="1"/>
            <p:nvPr/>
          </p:nvSpPr>
          <p:spPr>
            <a:xfrm>
              <a:off x="181406" y="5067240"/>
              <a:ext cx="3199915" cy="461665"/>
            </a:xfrm>
            <a:prstGeom prst="rect">
              <a:avLst/>
            </a:prstGeom>
            <a:solidFill>
              <a:schemeClr val="bg1"/>
            </a:solidFill>
            <a:ln>
              <a:solidFill>
                <a:schemeClr val="tx1"/>
              </a:solidFill>
            </a:ln>
          </p:spPr>
          <p:txBody>
            <a:bodyPr wrap="none" rtlCol="0">
              <a:spAutoFit/>
            </a:bodyPr>
            <a:lstStyle/>
            <a:p>
              <a:r>
                <a:rPr lang="en-GB" dirty="0" smtClean="0"/>
                <a:t>An unknown unknown</a:t>
              </a:r>
              <a:endParaRPr lang="en-GB" dirty="0"/>
            </a:p>
          </p:txBody>
        </p:sp>
      </p:grpSp>
    </p:spTree>
    <p:extLst>
      <p:ext uri="{BB962C8B-B14F-4D97-AF65-F5344CB8AC3E}">
        <p14:creationId xmlns:p14="http://schemas.microsoft.com/office/powerpoint/2010/main" val="18633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Zombie Attack</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43</a:t>
            </a:fld>
            <a:endParaRPr lang="en-US"/>
          </a:p>
        </p:txBody>
      </p:sp>
      <p:pic>
        <p:nvPicPr>
          <p:cNvPr id="5" name="Picture 4">
            <a:hlinkClick r:id="rId3"/>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4856" y="0"/>
            <a:ext cx="6166594" cy="6858000"/>
          </a:xfrm>
          <a:prstGeom prst="rect">
            <a:avLst/>
          </a:prstGeom>
        </p:spPr>
      </p:pic>
      <p:sp>
        <p:nvSpPr>
          <p:cNvPr id="3" name="Text Placeholder 2"/>
          <p:cNvSpPr>
            <a:spLocks noGrp="1"/>
          </p:cNvSpPr>
          <p:nvPr>
            <p:ph type="body" idx="1"/>
          </p:nvPr>
        </p:nvSpPr>
        <p:spPr>
          <a:xfrm>
            <a:off x="5685576" y="1204686"/>
            <a:ext cx="3357939" cy="2063615"/>
          </a:xfrm>
        </p:spPr>
        <p:txBody>
          <a:bodyPr/>
          <a:lstStyle/>
          <a:p>
            <a:r>
              <a:rPr lang="en-GB" sz="2400" dirty="0" smtClean="0"/>
              <a:t>Note difficulties in:</a:t>
            </a:r>
          </a:p>
          <a:p>
            <a:pPr marL="452438" lvl="1" indent="-255588">
              <a:buFont typeface="Arial" pitchFamily="34" charset="0"/>
              <a:buChar char="•"/>
            </a:pPr>
            <a:r>
              <a:rPr lang="en-GB" sz="2400" dirty="0" smtClean="0"/>
              <a:t>Identifying unknown unknowns</a:t>
            </a:r>
          </a:p>
          <a:p>
            <a:pPr marL="452438" lvl="1" indent="-255588">
              <a:buFont typeface="Arial" pitchFamily="34" charset="0"/>
              <a:buChar char="•"/>
            </a:pPr>
            <a:r>
              <a:rPr lang="en-GB" sz="2400" dirty="0" smtClean="0"/>
              <a:t>Developing appropriate plans!</a:t>
            </a:r>
            <a:endParaRPr lang="en-GB" sz="2400" dirty="0"/>
          </a:p>
        </p:txBody>
      </p:sp>
      <p:sp>
        <p:nvSpPr>
          <p:cNvPr id="6" name="AutoShape 29">
            <a:hlinkClick r:id="rId3"/>
          </p:cNvPr>
          <p:cNvSpPr>
            <a:spLocks noChangeArrowheads="1"/>
          </p:cNvSpPr>
          <p:nvPr/>
        </p:nvSpPr>
        <p:spPr bwMode="auto">
          <a:xfrm>
            <a:off x="3550070" y="453417"/>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6"/>
          <p:cNvSpPr/>
          <p:nvPr/>
        </p:nvSpPr>
        <p:spPr>
          <a:xfrm>
            <a:off x="144856" y="4164594"/>
            <a:ext cx="5196689" cy="6518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8965095" y="39756"/>
            <a:ext cx="119270" cy="11927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264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4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400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400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Significant Trends: Mobile</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948" y="1018360"/>
            <a:ext cx="8840434" cy="5839640"/>
          </a:xfrm>
          <a:prstGeom prst="rect">
            <a:avLst/>
          </a:prstGeom>
        </p:spPr>
      </p:pic>
      <p:sp>
        <p:nvSpPr>
          <p:cNvPr id="3" name="Text Placeholder 2"/>
          <p:cNvSpPr>
            <a:spLocks noGrp="1"/>
          </p:cNvSpPr>
          <p:nvPr>
            <p:ph type="body" idx="1"/>
          </p:nvPr>
        </p:nvSpPr>
        <p:spPr>
          <a:xfrm>
            <a:off x="986279" y="2465706"/>
            <a:ext cx="3544886" cy="965758"/>
          </a:xfrm>
        </p:spPr>
        <p:txBody>
          <a:bodyPr/>
          <a:lstStyle/>
          <a:p>
            <a:r>
              <a:rPr lang="en-GB" dirty="0" smtClean="0"/>
              <a:t>We now know of the importance of Mobile</a:t>
            </a:r>
            <a:endParaRPr lang="en-GB" dirty="0"/>
          </a:p>
        </p:txBody>
      </p:sp>
      <p:sp>
        <p:nvSpPr>
          <p:cNvPr id="6" name="TextBox 5"/>
          <p:cNvSpPr txBox="1"/>
          <p:nvPr/>
        </p:nvSpPr>
        <p:spPr>
          <a:xfrm>
            <a:off x="5136839" y="854011"/>
            <a:ext cx="3660105" cy="369332"/>
          </a:xfrm>
          <a:prstGeom prst="rect">
            <a:avLst/>
          </a:prstGeom>
          <a:solidFill>
            <a:schemeClr val="bg1"/>
          </a:solidFill>
          <a:ln>
            <a:solidFill>
              <a:schemeClr val="tx1"/>
            </a:solidFill>
          </a:ln>
        </p:spPr>
        <p:txBody>
          <a:bodyPr wrap="none" rtlCol="0">
            <a:spAutoFit/>
          </a:bodyPr>
          <a:lstStyle/>
          <a:p>
            <a:r>
              <a:rPr lang="en-GB" sz="1800" dirty="0" err="1" smtClean="0"/>
              <a:t>Tecmark</a:t>
            </a:r>
            <a:r>
              <a:rPr lang="en-GB" sz="1800" dirty="0" smtClean="0"/>
              <a:t> Digital Marketing Agency</a:t>
            </a:r>
            <a:endParaRPr lang="en-GB" sz="1800" dirty="0"/>
          </a:p>
        </p:txBody>
      </p:sp>
    </p:spTree>
    <p:extLst>
      <p:ext uri="{BB962C8B-B14F-4D97-AF65-F5344CB8AC3E}">
        <p14:creationId xmlns:p14="http://schemas.microsoft.com/office/powerpoint/2010/main" val="15551816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Significant Trends: Mobile</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45</a:t>
            </a:fld>
            <a:endParaRPr lang="en-US"/>
          </a:p>
        </p:txBody>
      </p:sp>
      <p:sp>
        <p:nvSpPr>
          <p:cNvPr id="3" name="Text Placeholder 2"/>
          <p:cNvSpPr>
            <a:spLocks noGrp="1"/>
          </p:cNvSpPr>
          <p:nvPr>
            <p:ph type="body" idx="1"/>
          </p:nvPr>
        </p:nvSpPr>
        <p:spPr>
          <a:xfrm>
            <a:off x="5406496" y="5254173"/>
            <a:ext cx="3544886" cy="965758"/>
          </a:xfrm>
        </p:spPr>
        <p:txBody>
          <a:bodyPr/>
          <a:lstStyle/>
          <a:p>
            <a:r>
              <a:rPr lang="en-GB" dirty="0" smtClean="0"/>
              <a:t>We now know of the importance of Mobile</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4762" y="1038677"/>
            <a:ext cx="7563906" cy="5658640"/>
          </a:xfrm>
          <a:prstGeom prst="rect">
            <a:avLst/>
          </a:prstGeom>
        </p:spPr>
      </p:pic>
      <p:sp>
        <p:nvSpPr>
          <p:cNvPr id="6" name="TextBox 5"/>
          <p:cNvSpPr txBox="1"/>
          <p:nvPr/>
        </p:nvSpPr>
        <p:spPr>
          <a:xfrm>
            <a:off x="7763307" y="854011"/>
            <a:ext cx="761747" cy="369332"/>
          </a:xfrm>
          <a:prstGeom prst="rect">
            <a:avLst/>
          </a:prstGeom>
          <a:solidFill>
            <a:schemeClr val="bg1"/>
          </a:solidFill>
          <a:ln>
            <a:solidFill>
              <a:schemeClr val="tx1"/>
            </a:solidFill>
          </a:ln>
        </p:spPr>
        <p:txBody>
          <a:bodyPr wrap="none" rtlCol="0">
            <a:spAutoFit/>
          </a:bodyPr>
          <a:lstStyle/>
          <a:p>
            <a:r>
              <a:rPr lang="en-GB" sz="1800" dirty="0" smtClean="0"/>
              <a:t>Cisco</a:t>
            </a:r>
            <a:endParaRPr lang="en-GB" sz="1800" dirty="0"/>
          </a:p>
        </p:txBody>
      </p:sp>
    </p:spTree>
    <p:extLst>
      <p:ext uri="{BB962C8B-B14F-4D97-AF65-F5344CB8AC3E}">
        <p14:creationId xmlns:p14="http://schemas.microsoft.com/office/powerpoint/2010/main" val="11302408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Significant Trends: Mobile</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46</a:t>
            </a:fld>
            <a:endParaRPr lang="en-US"/>
          </a:p>
        </p:txBody>
      </p:sp>
      <p:sp>
        <p:nvSpPr>
          <p:cNvPr id="3" name="Text Placeholder 2"/>
          <p:cNvSpPr>
            <a:spLocks noGrp="1"/>
          </p:cNvSpPr>
          <p:nvPr>
            <p:ph type="body" idx="1"/>
          </p:nvPr>
        </p:nvSpPr>
        <p:spPr>
          <a:xfrm>
            <a:off x="46994" y="5730828"/>
            <a:ext cx="8981920" cy="1127172"/>
          </a:xfrm>
          <a:solidFill>
            <a:schemeClr val="bg1"/>
          </a:solidFill>
        </p:spPr>
        <p:txBody>
          <a:bodyPr/>
          <a:lstStyle/>
          <a:p>
            <a:r>
              <a:rPr lang="en-GB" sz="2400" dirty="0" smtClean="0"/>
              <a:t>Q. What actions are you taking in order to gain experience of the mobile Web environment?  What actions are your library taking?</a:t>
            </a:r>
            <a:endParaRPr lang="en-GB"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3" y="1385602"/>
            <a:ext cx="9050014" cy="4086796"/>
          </a:xfrm>
          <a:prstGeom prst="rect">
            <a:avLst/>
          </a:prstGeom>
        </p:spPr>
      </p:pic>
      <p:sp>
        <p:nvSpPr>
          <p:cNvPr id="6" name="TextBox 5"/>
          <p:cNvSpPr txBox="1"/>
          <p:nvPr/>
        </p:nvSpPr>
        <p:spPr>
          <a:xfrm>
            <a:off x="6177698" y="1200936"/>
            <a:ext cx="825867" cy="369332"/>
          </a:xfrm>
          <a:prstGeom prst="rect">
            <a:avLst/>
          </a:prstGeom>
          <a:solidFill>
            <a:schemeClr val="bg1"/>
          </a:solidFill>
          <a:ln>
            <a:solidFill>
              <a:schemeClr val="tx1"/>
            </a:solidFill>
          </a:ln>
        </p:spPr>
        <p:txBody>
          <a:bodyPr wrap="none" rtlCol="0">
            <a:spAutoFit/>
          </a:bodyPr>
          <a:lstStyle/>
          <a:p>
            <a:r>
              <a:rPr lang="en-GB" sz="1800" dirty="0" smtClean="0"/>
              <a:t>Opera</a:t>
            </a:r>
            <a:endParaRPr lang="en-GB" sz="1800" dirty="0"/>
          </a:p>
        </p:txBody>
      </p:sp>
      <p:sp>
        <p:nvSpPr>
          <p:cNvPr id="5" name="Oval 4"/>
          <p:cNvSpPr/>
          <p:nvPr/>
        </p:nvSpPr>
        <p:spPr>
          <a:xfrm>
            <a:off x="9028914" y="29182"/>
            <a:ext cx="97276" cy="972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024082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8029802" cy="716642"/>
          </a:xfrm>
        </p:spPr>
        <p:txBody>
          <a:bodyPr/>
          <a:lstStyle/>
          <a:p>
            <a:r>
              <a:rPr lang="en-GB" dirty="0" smtClean="0"/>
              <a:t>Significant Trends: Social Media</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47</a:t>
            </a:fld>
            <a:endParaRPr lang="en-US"/>
          </a:p>
        </p:txBody>
      </p:sp>
      <p:pic>
        <p:nvPicPr>
          <p:cNvPr id="6146" name="Picture 2" descr="http://ukwebfocus.files.wordpress.com/2012/08/olympic_tweets_from_uk.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90841"/>
            <a:ext cx="9296400" cy="400050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9">
            <a:hlinkClick r:id="rId4"/>
          </p:cNvPr>
          <p:cNvSpPr>
            <a:spLocks noChangeArrowheads="1"/>
          </p:cNvSpPr>
          <p:nvPr/>
        </p:nvSpPr>
        <p:spPr bwMode="auto">
          <a:xfrm>
            <a:off x="5458806" y="5851761"/>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AutoShape 29">
            <a:hlinkClick r:id="rId5"/>
          </p:cNvPr>
          <p:cNvSpPr>
            <a:spLocks noChangeArrowheads="1"/>
          </p:cNvSpPr>
          <p:nvPr/>
        </p:nvSpPr>
        <p:spPr bwMode="auto">
          <a:xfrm>
            <a:off x="1893126" y="1306040"/>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 Placeholder 2"/>
          <p:cNvSpPr>
            <a:spLocks noGrp="1"/>
          </p:cNvSpPr>
          <p:nvPr>
            <p:ph type="body" idx="1"/>
          </p:nvPr>
        </p:nvSpPr>
        <p:spPr>
          <a:xfrm>
            <a:off x="109331" y="5506278"/>
            <a:ext cx="8955156" cy="1351722"/>
          </a:xfrm>
          <a:solidFill>
            <a:schemeClr val="bg1"/>
          </a:solidFill>
        </p:spPr>
        <p:txBody>
          <a:bodyPr/>
          <a:lstStyle/>
          <a:p>
            <a:r>
              <a:rPr lang="en-GB" sz="2400" dirty="0" smtClean="0"/>
              <a:t>There </a:t>
            </a:r>
            <a:r>
              <a:rPr lang="en-GB" sz="2400" dirty="0"/>
              <a:t>were “</a:t>
            </a:r>
            <a:r>
              <a:rPr lang="en-GB" sz="2400" i="1" dirty="0"/>
              <a:t>more than 150 million Tweets about the Olympics over the past 16 </a:t>
            </a:r>
            <a:r>
              <a:rPr lang="en-GB" sz="2400" i="1" dirty="0" smtClean="0"/>
              <a:t>days</a:t>
            </a:r>
            <a:r>
              <a:rPr lang="en-GB" sz="2400" dirty="0" smtClean="0"/>
              <a:t>”. </a:t>
            </a:r>
            <a:r>
              <a:rPr lang="en-GB" sz="2400" dirty="0"/>
              <a:t> </a:t>
            </a:r>
            <a:r>
              <a:rPr lang="en-GB" sz="2400" dirty="0" smtClean="0"/>
              <a:t>Twitter can provide a shared cultural / education experience. Is your library engaging?</a:t>
            </a:r>
          </a:p>
        </p:txBody>
      </p:sp>
    </p:spTree>
    <p:extLst>
      <p:ext uri="{BB962C8B-B14F-4D97-AF65-F5344CB8AC3E}">
        <p14:creationId xmlns:p14="http://schemas.microsoft.com/office/powerpoint/2010/main" val="38460198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8029802" cy="716642"/>
          </a:xfrm>
        </p:spPr>
        <p:txBody>
          <a:bodyPr/>
          <a:lstStyle/>
          <a:p>
            <a:r>
              <a:rPr lang="en-GB" dirty="0" smtClean="0"/>
              <a:t>Significant Trends: Social Media</a:t>
            </a:r>
            <a:endParaRPr lang="en-GB" dirty="0"/>
          </a:p>
        </p:txBody>
      </p:sp>
      <p:sp>
        <p:nvSpPr>
          <p:cNvPr id="3" name="Text Placeholder 2"/>
          <p:cNvSpPr>
            <a:spLocks noGrp="1"/>
          </p:cNvSpPr>
          <p:nvPr>
            <p:ph type="body" idx="1"/>
          </p:nvPr>
        </p:nvSpPr>
        <p:spPr>
          <a:xfrm>
            <a:off x="1148014" y="5486399"/>
            <a:ext cx="7781977" cy="992221"/>
          </a:xfrm>
        </p:spPr>
        <p:txBody>
          <a:bodyPr/>
          <a:lstStyle/>
          <a:p>
            <a:r>
              <a:rPr lang="en-GB" sz="2400" dirty="0" smtClean="0"/>
              <a:t>Survey in Aug 2012 of institutional use of Twitter across 24 Russell Group universities found &gt;320K followers</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48</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5026" y="1193798"/>
            <a:ext cx="5973009" cy="3886743"/>
          </a:xfrm>
          <a:prstGeom prst="rect">
            <a:avLst/>
          </a:prstGeom>
        </p:spPr>
      </p:pic>
      <p:sp>
        <p:nvSpPr>
          <p:cNvPr id="6" name="AutoShape 29">
            <a:hlinkClick r:id="rId4"/>
          </p:cNvPr>
          <p:cNvSpPr>
            <a:spLocks noChangeArrowheads="1"/>
          </p:cNvSpPr>
          <p:nvPr/>
        </p:nvSpPr>
        <p:spPr bwMode="auto">
          <a:xfrm>
            <a:off x="7330887" y="1189138"/>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TextBox 6"/>
          <p:cNvSpPr txBox="1"/>
          <p:nvPr/>
        </p:nvSpPr>
        <p:spPr>
          <a:xfrm rot="16200000">
            <a:off x="-1764187" y="2394020"/>
            <a:ext cx="4883068" cy="461665"/>
          </a:xfrm>
          <a:prstGeom prst="rect">
            <a:avLst/>
          </a:prstGeom>
          <a:noFill/>
        </p:spPr>
        <p:txBody>
          <a:bodyPr wrap="none" rtlCol="0">
            <a:spAutoFit/>
          </a:bodyPr>
          <a:lstStyle/>
          <a:p>
            <a:r>
              <a:rPr lang="en-GB" b="1" dirty="0" smtClean="0">
                <a:solidFill>
                  <a:schemeClr val="bg1"/>
                </a:solidFill>
              </a:rPr>
              <a:t>Learning from Higher Education</a:t>
            </a:r>
            <a:endParaRPr lang="en-GB" b="1" dirty="0">
              <a:solidFill>
                <a:schemeClr val="bg1"/>
              </a:solidFill>
            </a:endParaRPr>
          </a:p>
        </p:txBody>
      </p:sp>
    </p:spTree>
    <p:extLst>
      <p:ext uri="{BB962C8B-B14F-4D97-AF65-F5344CB8AC3E}">
        <p14:creationId xmlns:p14="http://schemas.microsoft.com/office/powerpoint/2010/main" val="5970205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600" dirty="0"/>
              <a:t>Significant Trends: Social Media</a:t>
            </a:r>
          </a:p>
        </p:txBody>
      </p:sp>
      <p:sp>
        <p:nvSpPr>
          <p:cNvPr id="3" name="Text Placeholder 2"/>
          <p:cNvSpPr>
            <a:spLocks noGrp="1"/>
          </p:cNvSpPr>
          <p:nvPr>
            <p:ph type="body" idx="1"/>
          </p:nvPr>
        </p:nvSpPr>
        <p:spPr>
          <a:xfrm>
            <a:off x="1219001" y="5661497"/>
            <a:ext cx="7506710" cy="677077"/>
          </a:xfrm>
        </p:spPr>
        <p:txBody>
          <a:bodyPr/>
          <a:lstStyle/>
          <a:p>
            <a:r>
              <a:rPr lang="en-GB" sz="2000" dirty="0"/>
              <a:t>Survey in Aug 2012 of institutional use of </a:t>
            </a:r>
            <a:r>
              <a:rPr lang="en-GB" sz="2000" dirty="0" smtClean="0"/>
              <a:t>Facebook across the 24 </a:t>
            </a:r>
            <a:r>
              <a:rPr lang="en-GB" sz="2000" dirty="0"/>
              <a:t>Russell Group universities found </a:t>
            </a:r>
            <a:r>
              <a:rPr lang="en-GB" sz="2000" dirty="0" smtClean="0"/>
              <a:t>&gt;1M ‘Likes’ </a:t>
            </a:r>
            <a:r>
              <a:rPr lang="en-GB" sz="2000" dirty="0"/>
              <a:t>followers</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49</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001" y="1005284"/>
            <a:ext cx="7192379" cy="4458323"/>
          </a:xfrm>
          <a:prstGeom prst="rect">
            <a:avLst/>
          </a:prstGeom>
        </p:spPr>
      </p:pic>
      <p:sp>
        <p:nvSpPr>
          <p:cNvPr id="6" name="Oval 5"/>
          <p:cNvSpPr/>
          <p:nvPr/>
        </p:nvSpPr>
        <p:spPr>
          <a:xfrm>
            <a:off x="5038929" y="4727643"/>
            <a:ext cx="1070042" cy="4377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utoShape 29">
            <a:hlinkClick r:id="rId4"/>
          </p:cNvPr>
          <p:cNvSpPr>
            <a:spLocks noChangeArrowheads="1"/>
          </p:cNvSpPr>
          <p:nvPr/>
        </p:nvSpPr>
        <p:spPr bwMode="auto">
          <a:xfrm>
            <a:off x="8517662" y="1078336"/>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TextBox 7"/>
          <p:cNvSpPr txBox="1"/>
          <p:nvPr/>
        </p:nvSpPr>
        <p:spPr>
          <a:xfrm rot="16200000">
            <a:off x="-1764187" y="2394020"/>
            <a:ext cx="4883068" cy="461665"/>
          </a:xfrm>
          <a:prstGeom prst="rect">
            <a:avLst/>
          </a:prstGeom>
          <a:noFill/>
        </p:spPr>
        <p:txBody>
          <a:bodyPr wrap="none" rtlCol="0">
            <a:spAutoFit/>
          </a:bodyPr>
          <a:lstStyle/>
          <a:p>
            <a:r>
              <a:rPr lang="en-GB" b="1" dirty="0" smtClean="0">
                <a:solidFill>
                  <a:schemeClr val="bg1"/>
                </a:solidFill>
              </a:rPr>
              <a:t>Learning from Higher Education</a:t>
            </a:r>
            <a:endParaRPr lang="en-GB" b="1" dirty="0">
              <a:solidFill>
                <a:schemeClr val="bg1"/>
              </a:solidFill>
            </a:endParaRPr>
          </a:p>
        </p:txBody>
      </p:sp>
    </p:spTree>
    <p:extLst>
      <p:ext uri="{BB962C8B-B14F-4D97-AF65-F5344CB8AC3E}">
        <p14:creationId xmlns:p14="http://schemas.microsoft.com/office/powerpoint/2010/main" val="3797845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About This Talk</a:t>
            </a:r>
            <a:endParaRPr lang="en-GB" dirty="0"/>
          </a:p>
        </p:txBody>
      </p:sp>
      <p:sp>
        <p:nvSpPr>
          <p:cNvPr id="3" name="Text Placeholder 2"/>
          <p:cNvSpPr>
            <a:spLocks noGrp="1"/>
          </p:cNvSpPr>
          <p:nvPr>
            <p:ph type="body" idx="1"/>
          </p:nvPr>
        </p:nvSpPr>
        <p:spPr/>
        <p:txBody>
          <a:bodyPr/>
          <a:lstStyle/>
          <a:p>
            <a:r>
              <a:rPr lang="en-GB" dirty="0" smtClean="0"/>
              <a:t>This talk:</a:t>
            </a:r>
          </a:p>
          <a:p>
            <a:pPr marL="742950" lvl="1" indent="-285750">
              <a:buFont typeface="Arial" pitchFamily="34" charset="0"/>
              <a:buChar char="•"/>
            </a:pPr>
            <a:r>
              <a:rPr lang="en-GB" sz="2400" dirty="0" smtClean="0"/>
              <a:t>Reviews the future by looking at the past</a:t>
            </a:r>
          </a:p>
          <a:p>
            <a:pPr marL="742950" lvl="1" indent="-285750">
              <a:buFont typeface="Arial" pitchFamily="34" charset="0"/>
              <a:buChar char="•"/>
            </a:pPr>
            <a:r>
              <a:rPr lang="en-GB" sz="2400" dirty="0" smtClean="0"/>
              <a:t>Distinguishes between </a:t>
            </a:r>
            <a:r>
              <a:rPr lang="en-GB" sz="2400" i="1" dirty="0" smtClean="0"/>
              <a:t>invention</a:t>
            </a:r>
            <a:r>
              <a:rPr lang="en-GB" sz="2400" dirty="0" smtClean="0"/>
              <a:t>, </a:t>
            </a:r>
            <a:r>
              <a:rPr lang="en-GB" sz="2400" i="1" dirty="0" smtClean="0"/>
              <a:t>innovation</a:t>
            </a:r>
            <a:r>
              <a:rPr lang="en-GB" sz="2400" dirty="0" smtClean="0"/>
              <a:t> and </a:t>
            </a:r>
            <a:r>
              <a:rPr lang="en-GB" sz="2400" i="1" dirty="0" smtClean="0"/>
              <a:t>improvement</a:t>
            </a:r>
          </a:p>
          <a:p>
            <a:pPr marL="742950" lvl="1" indent="-285750">
              <a:buFont typeface="Arial" pitchFamily="34" charset="0"/>
              <a:buChar char="•"/>
            </a:pPr>
            <a:r>
              <a:rPr lang="en-GB" sz="2400" dirty="0" smtClean="0"/>
              <a:t>Highlights importance of evidence-gathering</a:t>
            </a:r>
          </a:p>
          <a:p>
            <a:pPr marL="742950" lvl="1" indent="-285750">
              <a:buFont typeface="Arial" pitchFamily="34" charset="0"/>
              <a:buChar char="•"/>
            </a:pPr>
            <a:r>
              <a:rPr lang="en-GB" sz="2400" dirty="0" smtClean="0"/>
              <a:t>Describes work funded by JISC in UK </a:t>
            </a:r>
          </a:p>
          <a:p>
            <a:pPr marL="742950" lvl="1" indent="-285750">
              <a:buFont typeface="Arial" pitchFamily="34" charset="0"/>
              <a:buChar char="•"/>
            </a:pPr>
            <a:r>
              <a:rPr lang="en-GB" sz="2400" dirty="0" smtClean="0"/>
              <a:t>Outlines a methodology which others can adopt</a:t>
            </a:r>
          </a:p>
          <a:p>
            <a:pPr marL="742950" lvl="1" indent="-285750">
              <a:buFont typeface="Arial" pitchFamily="34" charset="0"/>
              <a:buChar char="•"/>
            </a:pPr>
            <a:r>
              <a:rPr lang="en-GB" sz="2400" dirty="0" smtClean="0"/>
              <a:t>Discussions about the talk </a:t>
            </a:r>
            <a:br>
              <a:rPr lang="en-GB" sz="2400" dirty="0" smtClean="0"/>
            </a:br>
            <a:r>
              <a:rPr lang="en-GB" sz="2400" dirty="0" smtClean="0"/>
              <a:t>welcomed using </a:t>
            </a:r>
            <a:r>
              <a:rPr lang="en-GB" sz="2400" dirty="0"/>
              <a:t>Twitter </a:t>
            </a:r>
            <a:r>
              <a:rPr lang="en-GB" sz="2400" dirty="0" smtClean="0"/>
              <a:t/>
            </a:r>
            <a:br>
              <a:rPr lang="en-GB" sz="2400" dirty="0" smtClean="0"/>
            </a:br>
            <a:r>
              <a:rPr lang="en-GB" sz="2400" dirty="0" smtClean="0"/>
              <a:t>hashtag </a:t>
            </a:r>
            <a:r>
              <a:rPr lang="en-GB" sz="2400" b="1" dirty="0" smtClean="0"/>
              <a:t>#libwest12</a:t>
            </a:r>
            <a:endParaRPr lang="en-GB" sz="2400" b="1"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a:t>
            </a:fld>
            <a:endParaRPr lang="en-US"/>
          </a:p>
        </p:txBody>
      </p:sp>
      <p:pic>
        <p:nvPicPr>
          <p:cNvPr id="1026" name="Picture 2" descr="Image from http://www.softwaretwitter.com/twitter-for-mobile-phone/"/>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61865" y="4409594"/>
            <a:ext cx="3252964" cy="167971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9">
            <a:hlinkClick r:id="rId4"/>
          </p:cNvPr>
          <p:cNvSpPr>
            <a:spLocks noChangeArrowheads="1"/>
          </p:cNvSpPr>
          <p:nvPr/>
        </p:nvSpPr>
        <p:spPr bwMode="auto">
          <a:xfrm>
            <a:off x="8717967" y="6089306"/>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86586968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Behind The Facebook Page</a:t>
            </a:r>
            <a:endParaRPr lang="en-GB" dirty="0"/>
          </a:p>
        </p:txBody>
      </p:sp>
      <p:sp>
        <p:nvSpPr>
          <p:cNvPr id="3" name="Text Placeholder 2"/>
          <p:cNvSpPr>
            <a:spLocks noGrp="1"/>
          </p:cNvSpPr>
          <p:nvPr>
            <p:ph type="body" idx="1"/>
          </p:nvPr>
        </p:nvSpPr>
        <p:spPr>
          <a:xfrm>
            <a:off x="1157742" y="1073882"/>
            <a:ext cx="4973173" cy="1246683"/>
          </a:xfrm>
        </p:spPr>
        <p:txBody>
          <a:bodyPr/>
          <a:lstStyle/>
          <a:p>
            <a:r>
              <a:rPr lang="en-GB" sz="2400" dirty="0" smtClean="0"/>
              <a:t>Trends in </a:t>
            </a:r>
            <a:r>
              <a:rPr lang="en-GB" sz="2400" dirty="0" err="1" smtClean="0"/>
              <a:t>Fb</a:t>
            </a:r>
            <a:r>
              <a:rPr lang="en-GB" sz="2400" dirty="0" smtClean="0"/>
              <a:t> ‘Likes’ for Russell group </a:t>
            </a:r>
            <a:r>
              <a:rPr lang="en-GB" sz="2400" dirty="0" err="1" smtClean="0"/>
              <a:t>Unis</a:t>
            </a:r>
            <a:r>
              <a:rPr lang="en-GB" sz="2400" dirty="0" smtClean="0"/>
              <a:t> since Jan 2011 show steady increase</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50</a:t>
            </a:fld>
            <a:endParaRPr lang="en-US"/>
          </a:p>
        </p:txBody>
      </p:sp>
      <p:sp>
        <p:nvSpPr>
          <p:cNvPr id="6" name="TextBox 5"/>
          <p:cNvSpPr txBox="1"/>
          <p:nvPr/>
        </p:nvSpPr>
        <p:spPr>
          <a:xfrm>
            <a:off x="6634263" y="3317241"/>
            <a:ext cx="2287867" cy="261610"/>
          </a:xfrm>
          <a:prstGeom prst="rect">
            <a:avLst/>
          </a:prstGeom>
          <a:noFill/>
        </p:spPr>
        <p:txBody>
          <a:bodyPr wrap="square" rtlCol="0">
            <a:spAutoFit/>
          </a:bodyPr>
          <a:lstStyle/>
          <a:p>
            <a:pPr>
              <a:tabLst>
                <a:tab pos="534988" algn="l"/>
                <a:tab pos="1079500" algn="l"/>
                <a:tab pos="1701800" algn="l"/>
              </a:tabLst>
            </a:pPr>
            <a:r>
              <a:rPr lang="en-GB" sz="1100" dirty="0" smtClean="0"/>
              <a:t>Jan 11	Sep 11	May 12	Jul 12</a:t>
            </a:r>
            <a:endParaRPr lang="en-GB" sz="11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0915" y="1021395"/>
            <a:ext cx="2791215" cy="2295846"/>
          </a:xfrm>
          <a:prstGeom prst="rect">
            <a:avLst/>
          </a:prstGeom>
        </p:spPr>
      </p:pic>
      <p:sp>
        <p:nvSpPr>
          <p:cNvPr id="9" name="Text Placeholder 2"/>
          <p:cNvSpPr txBox="1">
            <a:spLocks/>
          </p:cNvSpPr>
          <p:nvPr/>
        </p:nvSpPr>
        <p:spPr bwMode="auto">
          <a:xfrm>
            <a:off x="1176979" y="2320566"/>
            <a:ext cx="4973173" cy="99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sz="2400" dirty="0" smtClean="0"/>
              <a:t>But note increase in Jul 2012 due to addition of 4 new universities!</a:t>
            </a:r>
            <a:endParaRPr lang="en-GB" sz="2400" dirty="0"/>
          </a:p>
        </p:txBody>
      </p:sp>
      <p:grpSp>
        <p:nvGrpSpPr>
          <p:cNvPr id="5" name="Group 4"/>
          <p:cNvGrpSpPr/>
          <p:nvPr/>
        </p:nvGrpSpPr>
        <p:grpSpPr>
          <a:xfrm>
            <a:off x="1060247" y="3990344"/>
            <a:ext cx="7967020" cy="2743201"/>
            <a:chOff x="1060247" y="3990344"/>
            <a:chExt cx="7967020" cy="2743201"/>
          </a:xfrm>
        </p:grpSpPr>
        <p:pic>
          <p:nvPicPr>
            <p:cNvPr id="9218" name="Picture 2" descr="http://ukwebfocus.files.wordpress.com/2012/08/facebook-usage-russell-group-aug-20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0247" y="3990344"/>
              <a:ext cx="3467100" cy="27432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p:cNvSpPr txBox="1">
              <a:spLocks/>
            </p:cNvSpPr>
            <p:nvPr/>
          </p:nvSpPr>
          <p:spPr bwMode="auto">
            <a:xfrm>
              <a:off x="4527346" y="4182896"/>
              <a:ext cx="4499921" cy="2550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sz="2400" dirty="0" smtClean="0"/>
                <a:t>But might trends hide a more complex story:</a:t>
              </a:r>
            </a:p>
            <a:p>
              <a:pPr marL="447675" lvl="1" indent="-174625">
                <a:buFont typeface="Arial" pitchFamily="34" charset="0"/>
                <a:buChar char="•"/>
              </a:pPr>
              <a:r>
                <a:rPr lang="en-GB" sz="2400" dirty="0" smtClean="0"/>
                <a:t>Usage &amp; growth dominated by one significant player. </a:t>
              </a:r>
            </a:p>
            <a:p>
              <a:pPr marL="447675" lvl="1" indent="-174625">
                <a:buFont typeface="Arial" pitchFamily="34" charset="0"/>
                <a:buChar char="•"/>
              </a:pPr>
              <a:r>
                <a:rPr lang="en-GB" sz="2400" dirty="0" smtClean="0"/>
                <a:t>More modest usage generally</a:t>
              </a:r>
              <a:endParaRPr lang="en-GB" sz="2400" dirty="0"/>
            </a:p>
          </p:txBody>
        </p:sp>
      </p:grpSp>
      <p:sp>
        <p:nvSpPr>
          <p:cNvPr id="11" name="AutoShape 29">
            <a:hlinkClick r:id="rId5"/>
          </p:cNvPr>
          <p:cNvSpPr>
            <a:spLocks noChangeArrowheads="1"/>
          </p:cNvSpPr>
          <p:nvPr/>
        </p:nvSpPr>
        <p:spPr bwMode="auto">
          <a:xfrm>
            <a:off x="8625268" y="812976"/>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TextBox 11"/>
          <p:cNvSpPr txBox="1"/>
          <p:nvPr/>
        </p:nvSpPr>
        <p:spPr>
          <a:xfrm rot="16200000">
            <a:off x="-1764187" y="2394020"/>
            <a:ext cx="4883068" cy="461665"/>
          </a:xfrm>
          <a:prstGeom prst="rect">
            <a:avLst/>
          </a:prstGeom>
          <a:noFill/>
        </p:spPr>
        <p:txBody>
          <a:bodyPr wrap="none" rtlCol="0">
            <a:spAutoFit/>
          </a:bodyPr>
          <a:lstStyle/>
          <a:p>
            <a:r>
              <a:rPr lang="en-GB" b="1" dirty="0" smtClean="0">
                <a:solidFill>
                  <a:schemeClr val="bg1"/>
                </a:solidFill>
              </a:rPr>
              <a:t>Learning from Higher Education</a:t>
            </a:r>
            <a:endParaRPr lang="en-GB" b="1" dirty="0">
              <a:solidFill>
                <a:schemeClr val="bg1"/>
              </a:solidFill>
            </a:endParaRPr>
          </a:p>
        </p:txBody>
      </p:sp>
    </p:spTree>
    <p:extLst>
      <p:ext uri="{BB962C8B-B14F-4D97-AF65-F5344CB8AC3E}">
        <p14:creationId xmlns:p14="http://schemas.microsoft.com/office/powerpoint/2010/main" val="53901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Sense-Making: Social Media</a:t>
            </a:r>
            <a:endParaRPr lang="en-GB" dirty="0"/>
          </a:p>
        </p:txBody>
      </p:sp>
      <p:sp>
        <p:nvSpPr>
          <p:cNvPr id="3" name="Text Placeholder 2"/>
          <p:cNvSpPr>
            <a:spLocks noGrp="1"/>
          </p:cNvSpPr>
          <p:nvPr>
            <p:ph type="body" idx="1"/>
          </p:nvPr>
        </p:nvSpPr>
        <p:spPr>
          <a:xfrm>
            <a:off x="1157741" y="1204685"/>
            <a:ext cx="7724150" cy="5653315"/>
          </a:xfrm>
        </p:spPr>
        <p:txBody>
          <a:bodyPr/>
          <a:lstStyle/>
          <a:p>
            <a:r>
              <a:rPr lang="en-GB" sz="2400" dirty="0" smtClean="0"/>
              <a:t>Social media</a:t>
            </a:r>
            <a:r>
              <a:rPr lang="en-GB" dirty="0" smtClean="0"/>
              <a:t>:</a:t>
            </a:r>
          </a:p>
          <a:p>
            <a:pPr marL="534988" lvl="1" indent="-261938">
              <a:buFont typeface="Arial" pitchFamily="34" charset="0"/>
              <a:buChar char="•"/>
            </a:pPr>
            <a:r>
              <a:rPr lang="en-GB" sz="2400" dirty="0" smtClean="0"/>
              <a:t>Is about nodes and connections</a:t>
            </a:r>
          </a:p>
          <a:p>
            <a:pPr marL="534988" lvl="1" indent="-261938">
              <a:buFont typeface="Arial" pitchFamily="34" charset="0"/>
              <a:buChar char="•"/>
            </a:pPr>
            <a:r>
              <a:rPr lang="en-GB" sz="2400" dirty="0" smtClean="0"/>
              <a:t>Numbers do matter for effective </a:t>
            </a:r>
            <a:br>
              <a:rPr lang="en-GB" sz="2400" dirty="0" smtClean="0"/>
            </a:br>
            <a:r>
              <a:rPr lang="en-GB" sz="2400" dirty="0" smtClean="0"/>
              <a:t>engagement and disseminations</a:t>
            </a:r>
          </a:p>
          <a:p>
            <a:pPr marL="534988" lvl="1" indent="-261938">
              <a:buFont typeface="Arial" pitchFamily="34" charset="0"/>
              <a:buChar char="•"/>
            </a:pPr>
            <a:r>
              <a:rPr lang="en-GB" sz="2400" dirty="0" smtClean="0"/>
              <a:t>Experiences from other areas: </a:t>
            </a:r>
          </a:p>
          <a:p>
            <a:pPr marL="1073150" lvl="2" indent="-342900">
              <a:buFont typeface="Wingdings" pitchFamily="2" charset="2"/>
              <a:buChar char="ü"/>
            </a:pPr>
            <a:r>
              <a:rPr lang="en-GB" sz="2000" dirty="0" smtClean="0"/>
              <a:t>Nos. of mobile phones</a:t>
            </a:r>
          </a:p>
          <a:p>
            <a:pPr marL="1073150" lvl="2" indent="-342900">
              <a:buFont typeface="Wingdings" pitchFamily="2" charset="2"/>
              <a:buChar char="ü"/>
            </a:pPr>
            <a:r>
              <a:rPr lang="en-GB" sz="2000" dirty="0" smtClean="0"/>
              <a:t>Importance of email</a:t>
            </a:r>
          </a:p>
          <a:p>
            <a:pPr marL="1073150" lvl="2" indent="-342900">
              <a:buFont typeface="Wingdings" pitchFamily="2" charset="2"/>
              <a:buChar char="ü"/>
            </a:pPr>
            <a:r>
              <a:rPr lang="en-GB" sz="2000" dirty="0" smtClean="0"/>
              <a:t>“</a:t>
            </a:r>
            <a:r>
              <a:rPr lang="en-GB" sz="2000" i="1" dirty="0" smtClean="0"/>
              <a:t>All bugs are shallow to many eyes</a:t>
            </a:r>
            <a:r>
              <a:rPr lang="en-GB" sz="2000" dirty="0" smtClean="0"/>
              <a:t>”</a:t>
            </a:r>
          </a:p>
          <a:p>
            <a:pPr indent="-184150"/>
            <a:r>
              <a:rPr lang="en-GB" sz="2400" dirty="0" smtClean="0"/>
              <a:t>Implications:</a:t>
            </a:r>
          </a:p>
          <a:p>
            <a:pPr marL="534988" lvl="1" indent="-261938">
              <a:buFont typeface="Arial" pitchFamily="34" charset="0"/>
              <a:buChar char="•"/>
            </a:pPr>
            <a:r>
              <a:rPr lang="en-GB" sz="2400" dirty="0" smtClean="0"/>
              <a:t>Importance of best practices for popular &amp; well-used channels</a:t>
            </a:r>
          </a:p>
          <a:p>
            <a:pPr marL="534988" lvl="1" indent="-261938">
              <a:buFont typeface="Arial" pitchFamily="34" charset="0"/>
              <a:buChar char="•"/>
            </a:pPr>
            <a:r>
              <a:rPr lang="en-GB" sz="2400" dirty="0" smtClean="0"/>
              <a:t>Difficulties for new entrants e.g. </a:t>
            </a:r>
            <a:r>
              <a:rPr lang="en-GB" sz="2400" b="1" dirty="0" smtClean="0"/>
              <a:t>Diaspora</a:t>
            </a:r>
            <a:r>
              <a:rPr lang="en-GB" sz="2400" dirty="0" smtClean="0"/>
              <a:t> (open alternative to Facebook) and </a:t>
            </a:r>
            <a:r>
              <a:rPr lang="en-GB" sz="2400" b="1" dirty="0" smtClean="0"/>
              <a:t>identi.ca</a:t>
            </a:r>
            <a:r>
              <a:rPr lang="en-GB" sz="2400" dirty="0" smtClean="0"/>
              <a:t> and </a:t>
            </a:r>
            <a:r>
              <a:rPr lang="en-GB" sz="2400" b="1" dirty="0" smtClean="0"/>
              <a:t>app.net</a:t>
            </a:r>
            <a:r>
              <a:rPr lang="en-GB" sz="2400" dirty="0" smtClean="0"/>
              <a:t> (new open alternative to Twitter)</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51</a:t>
            </a:fld>
            <a:endParaRPr lang="en-US"/>
          </a:p>
        </p:txBody>
      </p:sp>
      <p:pic>
        <p:nvPicPr>
          <p:cNvPr id="7170" name="Picture 2" descr="http://ukwebfocus.files.wordpress.com/2012/08/small-number-of-nod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2141" y="1572402"/>
            <a:ext cx="18097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ukwebfocus.files.wordpress.com/2012/08/large-number-of-node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1666" y="3206143"/>
            <a:ext cx="1800225" cy="1343026"/>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8978630" y="0"/>
            <a:ext cx="145915" cy="145915"/>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0838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52</a:t>
            </a:fld>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1" b="-1470"/>
          <a:stretch/>
        </p:blipFill>
        <p:spPr>
          <a:xfrm>
            <a:off x="0" y="-43774"/>
            <a:ext cx="5925377" cy="6901774"/>
          </a:xfrm>
          <a:prstGeom prst="rect">
            <a:avLst/>
          </a:prstGeom>
          <a:solidFill>
            <a:schemeClr val="bg1"/>
          </a:solidFill>
        </p:spPr>
      </p:pic>
      <p:sp>
        <p:nvSpPr>
          <p:cNvPr id="2" name="Title 1"/>
          <p:cNvSpPr>
            <a:spLocks noGrp="1"/>
          </p:cNvSpPr>
          <p:nvPr>
            <p:ph type="title"/>
          </p:nvPr>
        </p:nvSpPr>
        <p:spPr>
          <a:xfrm>
            <a:off x="1114198" y="168730"/>
            <a:ext cx="7601785" cy="716642"/>
          </a:xfrm>
        </p:spPr>
        <p:txBody>
          <a:bodyPr/>
          <a:lstStyle/>
          <a:p>
            <a:pPr algn="r"/>
            <a:r>
              <a:rPr lang="en-GB" dirty="0" smtClean="0"/>
              <a:t>Open Data</a:t>
            </a:r>
            <a:endParaRPr lang="en-GB" dirty="0"/>
          </a:p>
        </p:txBody>
      </p:sp>
      <p:sp>
        <p:nvSpPr>
          <p:cNvPr id="3" name="Text Placeholder 2"/>
          <p:cNvSpPr>
            <a:spLocks noGrp="1"/>
          </p:cNvSpPr>
          <p:nvPr>
            <p:ph type="body" idx="1"/>
          </p:nvPr>
        </p:nvSpPr>
        <p:spPr>
          <a:xfrm>
            <a:off x="5978285" y="1204686"/>
            <a:ext cx="3165715" cy="5007429"/>
          </a:xfrm>
        </p:spPr>
        <p:txBody>
          <a:bodyPr/>
          <a:lstStyle/>
          <a:p>
            <a:r>
              <a:rPr lang="en-GB" sz="2400" dirty="0" smtClean="0"/>
              <a:t>“</a:t>
            </a:r>
            <a:r>
              <a:rPr lang="en-GB" sz="2400" i="1" dirty="0" smtClean="0"/>
              <a:t>Is London 2012 a haven for open data?</a:t>
            </a:r>
            <a:r>
              <a:rPr lang="en-GB" sz="2400" dirty="0" smtClean="0"/>
              <a:t>”</a:t>
            </a:r>
          </a:p>
          <a:p>
            <a:r>
              <a:rPr lang="en-GB" sz="2400" dirty="0" smtClean="0"/>
              <a:t>Conclusions:</a:t>
            </a:r>
          </a:p>
          <a:p>
            <a:pPr marL="273050" lvl="1" indent="-185738">
              <a:buFont typeface="Arial" pitchFamily="34" charset="0"/>
              <a:buChar char="•"/>
            </a:pPr>
            <a:r>
              <a:rPr lang="en-GB" sz="2400" dirty="0" smtClean="0"/>
              <a:t>“</a:t>
            </a:r>
            <a:r>
              <a:rPr lang="en-GB" sz="2400" i="1" dirty="0"/>
              <a:t>Not this time</a:t>
            </a:r>
            <a:r>
              <a:rPr lang="en-GB" sz="2400" dirty="0" smtClean="0"/>
              <a:t>”</a:t>
            </a:r>
          </a:p>
          <a:p>
            <a:pPr marL="273050" lvl="1" indent="-185738">
              <a:buFont typeface="Arial" pitchFamily="34" charset="0"/>
              <a:buChar char="•"/>
            </a:pPr>
            <a:r>
              <a:rPr lang="en-GB" sz="2400" dirty="0" smtClean="0"/>
              <a:t>“</a:t>
            </a:r>
            <a:r>
              <a:rPr lang="en-GB" sz="2400" i="1" dirty="0"/>
              <a:t>But it is the first data Olympics</a:t>
            </a:r>
            <a:r>
              <a:rPr lang="en-GB" sz="2400" dirty="0" smtClean="0"/>
              <a:t>”</a:t>
            </a:r>
          </a:p>
          <a:p>
            <a:pPr marL="273050" lvl="1" indent="-185738">
              <a:buFont typeface="Arial" pitchFamily="34" charset="0"/>
              <a:buChar char="•"/>
            </a:pPr>
            <a:r>
              <a:rPr lang="en-GB" sz="2400" dirty="0" smtClean="0"/>
              <a:t>“</a:t>
            </a:r>
            <a:r>
              <a:rPr lang="en-GB" sz="2400" i="1" dirty="0"/>
              <a:t>It's hard to see that by </a:t>
            </a:r>
            <a:r>
              <a:rPr lang="en-GB" sz="2400" i="1" dirty="0" smtClean="0"/>
              <a:t>[Rio] 2016 </a:t>
            </a:r>
            <a:r>
              <a:rPr lang="en-GB" sz="2400" i="1" dirty="0"/>
              <a:t>this won't emerge as data we can all use</a:t>
            </a:r>
            <a:r>
              <a:rPr lang="en-GB" sz="2400" dirty="0" smtClean="0"/>
              <a:t>”</a:t>
            </a:r>
            <a:endParaRPr lang="en-GB" sz="2400" dirty="0"/>
          </a:p>
        </p:txBody>
      </p:sp>
      <p:sp>
        <p:nvSpPr>
          <p:cNvPr id="6" name="Rectangle 5"/>
          <p:cNvSpPr/>
          <p:nvPr/>
        </p:nvSpPr>
        <p:spPr>
          <a:xfrm>
            <a:off x="0" y="6252188"/>
            <a:ext cx="4367719" cy="5058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utoShape 29">
            <a:hlinkClick r:id="rId4"/>
          </p:cNvPr>
          <p:cNvSpPr>
            <a:spLocks noChangeArrowheads="1"/>
          </p:cNvSpPr>
          <p:nvPr/>
        </p:nvSpPr>
        <p:spPr bwMode="auto">
          <a:xfrm>
            <a:off x="5554326" y="926847"/>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8"/>
          <p:cNvSpPr/>
          <p:nvPr/>
        </p:nvSpPr>
        <p:spPr>
          <a:xfrm>
            <a:off x="4523363" y="9728"/>
            <a:ext cx="1030964" cy="749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1233921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7601785" cy="716642"/>
          </a:xfrm>
        </p:spPr>
        <p:txBody>
          <a:bodyPr/>
          <a:lstStyle/>
          <a:p>
            <a:pPr algn="r"/>
            <a:r>
              <a:rPr lang="en-GB" dirty="0" smtClean="0"/>
              <a:t>Open Data</a:t>
            </a:r>
            <a:endParaRPr lang="en-GB" dirty="0"/>
          </a:p>
        </p:txBody>
      </p:sp>
      <p:sp>
        <p:nvSpPr>
          <p:cNvPr id="3" name="Text Placeholder 2"/>
          <p:cNvSpPr>
            <a:spLocks noGrp="1"/>
          </p:cNvSpPr>
          <p:nvPr>
            <p:ph type="body" idx="1"/>
          </p:nvPr>
        </p:nvSpPr>
        <p:spPr>
          <a:xfrm>
            <a:off x="5978285" y="1204686"/>
            <a:ext cx="3058711" cy="5007429"/>
          </a:xfrm>
        </p:spPr>
        <p:txBody>
          <a:bodyPr/>
          <a:lstStyle/>
          <a:p>
            <a:r>
              <a:rPr lang="en-GB" sz="2400" dirty="0" smtClean="0"/>
              <a:t>“</a:t>
            </a:r>
            <a:r>
              <a:rPr lang="en-GB" sz="2400" i="1" dirty="0" smtClean="0"/>
              <a:t>Manchester </a:t>
            </a:r>
            <a:r>
              <a:rPr lang="en-GB" sz="2400" i="1" dirty="0"/>
              <a:t>City to open the archive on player data and </a:t>
            </a:r>
            <a:r>
              <a:rPr lang="en-GB" sz="2400" i="1" dirty="0" smtClean="0"/>
              <a:t>statistics</a:t>
            </a:r>
            <a:r>
              <a:rPr lang="en-GB" sz="2400" dirty="0" smtClean="0"/>
              <a:t>”</a:t>
            </a:r>
          </a:p>
          <a:p>
            <a:r>
              <a:rPr lang="en-GB" sz="2400" dirty="0" smtClean="0"/>
              <a:t>Example of:</a:t>
            </a:r>
          </a:p>
          <a:p>
            <a:pPr marL="273050" lvl="1" indent="-185738">
              <a:buFont typeface="Arial" pitchFamily="34" charset="0"/>
              <a:buChar char="•"/>
            </a:pPr>
            <a:r>
              <a:rPr lang="en-GB" sz="2400" dirty="0" smtClean="0"/>
              <a:t>Public interest in open data</a:t>
            </a:r>
          </a:p>
          <a:p>
            <a:pPr marL="273050" lvl="1" indent="-185738">
              <a:buFont typeface="Arial" pitchFamily="34" charset="0"/>
              <a:buChar char="•"/>
            </a:pPr>
            <a:r>
              <a:rPr lang="en-GB" sz="2400" dirty="0" smtClean="0"/>
              <a:t>Interest from commercial sector</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53</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5978285" cy="6858000"/>
          </a:xfrm>
          <a:prstGeom prst="rect">
            <a:avLst/>
          </a:prstGeom>
        </p:spPr>
      </p:pic>
      <p:sp>
        <p:nvSpPr>
          <p:cNvPr id="6" name="Rectangle 5"/>
          <p:cNvSpPr/>
          <p:nvPr/>
        </p:nvSpPr>
        <p:spPr>
          <a:xfrm>
            <a:off x="0" y="6352162"/>
            <a:ext cx="4367719" cy="50583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73932" y="6731541"/>
            <a:ext cx="3715966" cy="116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utoShape 29">
            <a:hlinkClick r:id="rId4"/>
          </p:cNvPr>
          <p:cNvSpPr>
            <a:spLocks noChangeArrowheads="1"/>
          </p:cNvSpPr>
          <p:nvPr/>
        </p:nvSpPr>
        <p:spPr bwMode="auto">
          <a:xfrm>
            <a:off x="5554326" y="926847"/>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8"/>
          <p:cNvSpPr/>
          <p:nvPr/>
        </p:nvSpPr>
        <p:spPr>
          <a:xfrm>
            <a:off x="4523363" y="0"/>
            <a:ext cx="1030964" cy="749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929686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54</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43"/>
            <a:ext cx="8968902" cy="6095957"/>
          </a:xfrm>
          <a:prstGeom prst="rect">
            <a:avLst/>
          </a:prstGeom>
        </p:spPr>
      </p:pic>
      <p:sp>
        <p:nvSpPr>
          <p:cNvPr id="2" name="Title 1"/>
          <p:cNvSpPr>
            <a:spLocks noGrp="1"/>
          </p:cNvSpPr>
          <p:nvPr>
            <p:ph type="title"/>
          </p:nvPr>
        </p:nvSpPr>
        <p:spPr/>
        <p:txBody>
          <a:bodyPr/>
          <a:lstStyle/>
          <a:p>
            <a:r>
              <a:rPr lang="en-GB" dirty="0" smtClean="0"/>
              <a:t>Use of Open Data in Libraries</a:t>
            </a:r>
            <a:endParaRPr lang="en-GB" dirty="0"/>
          </a:p>
        </p:txBody>
      </p:sp>
      <p:sp>
        <p:nvSpPr>
          <p:cNvPr id="3" name="Text Placeholder 2"/>
          <p:cNvSpPr>
            <a:spLocks noGrp="1"/>
          </p:cNvSpPr>
          <p:nvPr>
            <p:ph type="body" idx="1"/>
          </p:nvPr>
        </p:nvSpPr>
        <p:spPr>
          <a:xfrm>
            <a:off x="4484451" y="1010134"/>
            <a:ext cx="4659549" cy="779756"/>
          </a:xfrm>
        </p:spPr>
        <p:txBody>
          <a:bodyPr/>
          <a:lstStyle/>
          <a:p>
            <a:r>
              <a:rPr lang="en-GB" sz="2000" dirty="0" smtClean="0"/>
              <a:t>Trends in reusing Library usage data, e.g. JISC’s Library Impact Data Project</a:t>
            </a:r>
          </a:p>
          <a:p>
            <a:endParaRPr lang="en-GB" sz="2000" dirty="0" smtClean="0"/>
          </a:p>
        </p:txBody>
      </p:sp>
      <p:sp>
        <p:nvSpPr>
          <p:cNvPr id="6" name="Text Placeholder 2"/>
          <p:cNvSpPr txBox="1">
            <a:spLocks/>
          </p:cNvSpPr>
          <p:nvPr/>
        </p:nvSpPr>
        <p:spPr bwMode="auto">
          <a:xfrm>
            <a:off x="726330" y="5126477"/>
            <a:ext cx="6131670" cy="700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sz="2000" dirty="0" smtClean="0"/>
              <a:t>A</a:t>
            </a:r>
            <a:r>
              <a:rPr lang="en-GB" sz="2000" dirty="0"/>
              <a:t>verage number of </a:t>
            </a:r>
            <a:r>
              <a:rPr lang="en-GB" sz="2000" dirty="0">
                <a:solidFill>
                  <a:schemeClr val="accent2"/>
                </a:solidFill>
              </a:rPr>
              <a:t>books borrowed</a:t>
            </a:r>
            <a:r>
              <a:rPr lang="en-GB" sz="2000" dirty="0"/>
              <a:t> </a:t>
            </a:r>
            <a:r>
              <a:rPr lang="en-GB" sz="2000" dirty="0" smtClean="0"/>
              <a:t>and </a:t>
            </a:r>
            <a:r>
              <a:rPr lang="en-GB" sz="2000" dirty="0">
                <a:solidFill>
                  <a:srgbClr val="C00000"/>
                </a:solidFill>
              </a:rPr>
              <a:t>e-resource logins</a:t>
            </a:r>
            <a:r>
              <a:rPr lang="en-GB" sz="2000" dirty="0"/>
              <a:t> </a:t>
            </a:r>
            <a:r>
              <a:rPr lang="en-GB" sz="2000" dirty="0" smtClean="0"/>
              <a:t>for ~33,000 </a:t>
            </a:r>
            <a:r>
              <a:rPr lang="en-GB" sz="2000" dirty="0"/>
              <a:t>students in </a:t>
            </a:r>
            <a:r>
              <a:rPr lang="en-GB" sz="2000" dirty="0" smtClean="0"/>
              <a:t>final </a:t>
            </a:r>
            <a:r>
              <a:rPr lang="en-GB" sz="2000" dirty="0"/>
              <a:t>year of studies</a:t>
            </a:r>
            <a:endParaRPr lang="en-GB" sz="2000" dirty="0" smtClean="0"/>
          </a:p>
          <a:p>
            <a:endParaRPr lang="en-GB" sz="2000" dirty="0" smtClean="0"/>
          </a:p>
        </p:txBody>
      </p:sp>
      <p:sp>
        <p:nvSpPr>
          <p:cNvPr id="13" name="TextBox 12"/>
          <p:cNvSpPr txBox="1"/>
          <p:nvPr/>
        </p:nvSpPr>
        <p:spPr>
          <a:xfrm>
            <a:off x="6818984" y="5180537"/>
            <a:ext cx="2052642" cy="646331"/>
          </a:xfrm>
          <a:prstGeom prst="rect">
            <a:avLst/>
          </a:prstGeom>
          <a:noFill/>
        </p:spPr>
        <p:txBody>
          <a:bodyPr wrap="square" rtlCol="0">
            <a:spAutoFit/>
          </a:bodyPr>
          <a:lstStyle/>
          <a:p>
            <a:r>
              <a:rPr lang="en-GB" sz="1200" dirty="0" smtClean="0"/>
              <a:t>Image </a:t>
            </a:r>
            <a:r>
              <a:rPr lang="en-GB" sz="1200" dirty="0"/>
              <a:t>&amp; data provided by Dave Pattern under a CC BY-NC-SA </a:t>
            </a:r>
            <a:r>
              <a:rPr lang="en-GB" sz="1200" dirty="0" smtClean="0"/>
              <a:t>licence</a:t>
            </a:r>
            <a:endParaRPr lang="en-GB" sz="1200" dirty="0"/>
          </a:p>
        </p:txBody>
      </p:sp>
      <p:sp>
        <p:nvSpPr>
          <p:cNvPr id="14" name="AutoShape 29">
            <a:hlinkClick r:id="rId4"/>
          </p:cNvPr>
          <p:cNvSpPr>
            <a:spLocks noChangeArrowheads="1"/>
          </p:cNvSpPr>
          <p:nvPr/>
        </p:nvSpPr>
        <p:spPr bwMode="auto">
          <a:xfrm>
            <a:off x="8196475" y="5626919"/>
            <a:ext cx="148431" cy="113506"/>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4978340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198" y="168730"/>
            <a:ext cx="8029802" cy="716642"/>
          </a:xfrm>
        </p:spPr>
        <p:txBody>
          <a:bodyPr/>
          <a:lstStyle/>
          <a:p>
            <a:r>
              <a:rPr lang="en-GB" sz="3600" dirty="0" smtClean="0"/>
              <a:t>Significant Trends: Open Practices</a:t>
            </a:r>
            <a:endParaRPr lang="en-GB" sz="3600" dirty="0"/>
          </a:p>
        </p:txBody>
      </p:sp>
      <p:sp>
        <p:nvSpPr>
          <p:cNvPr id="3" name="Text Placeholder 2"/>
          <p:cNvSpPr>
            <a:spLocks noGrp="1"/>
          </p:cNvSpPr>
          <p:nvPr>
            <p:ph type="body" idx="1"/>
          </p:nvPr>
        </p:nvSpPr>
        <p:spPr>
          <a:xfrm>
            <a:off x="3900941" y="1204686"/>
            <a:ext cx="5044276" cy="1737297"/>
          </a:xfrm>
        </p:spPr>
        <p:txBody>
          <a:bodyPr/>
          <a:lstStyle/>
          <a:p>
            <a:r>
              <a:rPr lang="en-GB" sz="2400" dirty="0" smtClean="0"/>
              <a:t>Amplified events as an example of an open practice</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55</a:t>
            </a:fld>
            <a:endParaRPr lang="en-US"/>
          </a:p>
        </p:txBody>
      </p:sp>
      <p:pic>
        <p:nvPicPr>
          <p:cNvPr id="5" name="Picture 4" descr="3779043156_ac16f13f3d_b"/>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 r="4188" b="-884"/>
          <a:stretch/>
        </p:blipFill>
        <p:spPr bwMode="auto">
          <a:xfrm>
            <a:off x="104321" y="1038638"/>
            <a:ext cx="3637722" cy="2554357"/>
          </a:xfrm>
          <a:prstGeom prst="rect">
            <a:avLst/>
          </a:prstGeom>
          <a:solidFill>
            <a:schemeClr val="bg1"/>
          </a:solidFill>
          <a:ln w="9525">
            <a:solidFill>
              <a:schemeClr val="tx1"/>
            </a:solidFill>
            <a:miter lim="800000"/>
            <a:headEnd/>
            <a:tailEnd/>
          </a:ln>
        </p:spPr>
      </p:pic>
      <p:grpSp>
        <p:nvGrpSpPr>
          <p:cNvPr id="11" name="Group 10"/>
          <p:cNvGrpSpPr/>
          <p:nvPr/>
        </p:nvGrpSpPr>
        <p:grpSpPr>
          <a:xfrm>
            <a:off x="104321" y="3314697"/>
            <a:ext cx="3508513" cy="3750365"/>
            <a:chOff x="104321" y="3314697"/>
            <a:chExt cx="3508513" cy="3750365"/>
          </a:xfrm>
        </p:grpSpPr>
        <p:pic>
          <p:nvPicPr>
            <p:cNvPr id="6" name="Picture 2" descr="http://ukwebfocus.files.wordpress.com/2012/06/janet-and-baby.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8113" y="3314697"/>
              <a:ext cx="2812774" cy="3750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4321" y="6467204"/>
              <a:ext cx="3508513" cy="369332"/>
            </a:xfrm>
            <a:prstGeom prst="rect">
              <a:avLst/>
            </a:prstGeom>
            <a:solidFill>
              <a:schemeClr val="bg1"/>
            </a:solidFill>
          </p:spPr>
          <p:txBody>
            <a:bodyPr wrap="square" rtlCol="0">
              <a:spAutoFit/>
            </a:bodyPr>
            <a:lstStyle/>
            <a:p>
              <a:r>
                <a:rPr lang="en-GB" sz="1800" dirty="0" smtClean="0"/>
                <a:t>Valuable for </a:t>
              </a:r>
              <a:r>
                <a:rPr lang="en-GB" sz="1800" dirty="0"/>
                <a:t>staff </a:t>
              </a:r>
              <a:r>
                <a:rPr lang="en-GB" sz="1800" dirty="0" smtClean="0"/>
                <a:t>development</a:t>
              </a:r>
              <a:endParaRPr lang="en-GB" sz="1800" dirty="0"/>
            </a:p>
          </p:txBody>
        </p:sp>
      </p:grpSp>
      <p:grpSp>
        <p:nvGrpSpPr>
          <p:cNvPr id="13" name="Group 12"/>
          <p:cNvGrpSpPr/>
          <p:nvPr/>
        </p:nvGrpSpPr>
        <p:grpSpPr>
          <a:xfrm>
            <a:off x="3980583" y="2113651"/>
            <a:ext cx="4176483" cy="4538219"/>
            <a:chOff x="3980583" y="2113651"/>
            <a:chExt cx="4176483" cy="4538219"/>
          </a:xfrm>
        </p:grpSpPr>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80583" y="2153683"/>
              <a:ext cx="3732184" cy="4313521"/>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val="0"/>
                </a:ext>
              </a:extLst>
            </a:blip>
            <a:srcRect b="44450"/>
            <a:stretch/>
          </p:blipFill>
          <p:spPr>
            <a:xfrm>
              <a:off x="3980584" y="3402639"/>
              <a:ext cx="3732184" cy="3249231"/>
            </a:xfrm>
            <a:prstGeom prst="rect">
              <a:avLst/>
            </a:prstGeom>
          </p:spPr>
        </p:pic>
        <p:sp>
          <p:nvSpPr>
            <p:cNvPr id="12" name="AutoShape 29">
              <a:hlinkClick r:id="rId7"/>
            </p:cNvPr>
            <p:cNvSpPr>
              <a:spLocks noChangeArrowheads="1"/>
            </p:cNvSpPr>
            <p:nvPr/>
          </p:nvSpPr>
          <p:spPr bwMode="auto">
            <a:xfrm>
              <a:off x="7860204" y="2113651"/>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Tree>
    <p:extLst>
      <p:ext uri="{BB962C8B-B14F-4D97-AF65-F5344CB8AC3E}">
        <p14:creationId xmlns:p14="http://schemas.microsoft.com/office/powerpoint/2010/main" val="140989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Sharing Is Caring?</a:t>
            </a:r>
            <a:endParaRPr lang="en-GB" dirty="0"/>
          </a:p>
        </p:txBody>
      </p:sp>
      <p:sp>
        <p:nvSpPr>
          <p:cNvPr id="3" name="Text Placeholder 2"/>
          <p:cNvSpPr>
            <a:spLocks noGrp="1"/>
          </p:cNvSpPr>
          <p:nvPr>
            <p:ph type="body" idx="1"/>
          </p:nvPr>
        </p:nvSpPr>
        <p:spPr>
          <a:xfrm>
            <a:off x="4865968" y="1204687"/>
            <a:ext cx="4208458" cy="1588210"/>
          </a:xfrm>
        </p:spPr>
        <p:txBody>
          <a:bodyPr/>
          <a:lstStyle/>
          <a:p>
            <a:r>
              <a:rPr lang="en-GB" sz="2400" dirty="0" err="1" smtClean="0"/>
              <a:t>Epilogger</a:t>
            </a:r>
            <a:r>
              <a:rPr lang="en-GB" sz="2400" dirty="0" smtClean="0"/>
              <a:t> archive showed evidence of sharing of resources &amp; exchange of ideas at ILI 2012</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56</a:t>
            </a:fld>
            <a:endParaRPr lang="en-US"/>
          </a:p>
        </p:txBody>
      </p:sp>
      <p:pic>
        <p:nvPicPr>
          <p:cNvPr id="5122" name="Picture 2" descr="http://ukwebfocus.files.wordpress.com/2012/11/epilogger-ili-2012.png?w=585&amp;h=37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74844" y="1063484"/>
            <a:ext cx="4591124" cy="29587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ukwebfocus.files.wordpress.com/2012/11/tweeting-at-ili2012.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403034" y="2708795"/>
            <a:ext cx="4572000" cy="34290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2"/>
          <p:cNvSpPr txBox="1">
            <a:spLocks/>
          </p:cNvSpPr>
          <p:nvPr/>
        </p:nvSpPr>
        <p:spPr bwMode="auto">
          <a:xfrm>
            <a:off x="194576" y="4146025"/>
            <a:ext cx="4208458" cy="1181349"/>
          </a:xfrm>
          <a:prstGeom prst="rect">
            <a:avLst/>
          </a:prstGeom>
          <a:solidFill>
            <a:schemeClr val="bg1"/>
          </a:solidFill>
          <a:ln>
            <a:noFill/>
          </a:ln>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ts val="0"/>
              </a:spcBef>
              <a:spcAft>
                <a:spcPct val="0"/>
              </a:spcAft>
              <a:buClr>
                <a:srgbClr val="8888E2"/>
              </a:buClr>
              <a:buNone/>
              <a:defRPr sz="2800">
                <a:solidFill>
                  <a:schemeClr val="tx1"/>
                </a:solidFill>
                <a:latin typeface="+mn-lt"/>
                <a:ea typeface="ＭＳ Ｐゴシック" charset="0"/>
                <a:cs typeface="ＭＳ Ｐゴシック" charset="0"/>
              </a:defRPr>
            </a:lvl1pPr>
            <a:lvl2pPr marL="457200" indent="0" algn="l" rtl="0" eaLnBrk="0" fontAlgn="base" hangingPunct="0">
              <a:spcBef>
                <a:spcPct val="20000"/>
              </a:spcBef>
              <a:spcAft>
                <a:spcPct val="0"/>
              </a:spcAft>
              <a:buClr>
                <a:srgbClr val="8888E2"/>
              </a:buClr>
              <a:buNone/>
              <a:defRPr sz="1800">
                <a:solidFill>
                  <a:schemeClr val="tx1"/>
                </a:solidFill>
                <a:latin typeface="+mn-lt"/>
                <a:ea typeface="ＭＳ Ｐゴシック" charset="0"/>
              </a:defRPr>
            </a:lvl2pPr>
            <a:lvl3pPr marL="914400" indent="0" algn="l" rtl="0" eaLnBrk="0" fontAlgn="base" hangingPunct="0">
              <a:spcBef>
                <a:spcPct val="20000"/>
              </a:spcBef>
              <a:spcAft>
                <a:spcPct val="0"/>
              </a:spcAft>
              <a:buClr>
                <a:srgbClr val="8888E2"/>
              </a:buClr>
              <a:buNone/>
              <a:defRPr sz="1600">
                <a:solidFill>
                  <a:schemeClr val="tx1"/>
                </a:solidFill>
                <a:latin typeface="+mn-lt"/>
                <a:ea typeface="ＭＳ Ｐゴシック" charset="0"/>
              </a:defRPr>
            </a:lvl3pPr>
            <a:lvl4pPr marL="13716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4pPr>
            <a:lvl5pPr marL="1828800" indent="0" algn="l" rtl="0" eaLnBrk="0" fontAlgn="base" hangingPunct="0">
              <a:spcBef>
                <a:spcPct val="20000"/>
              </a:spcBef>
              <a:spcAft>
                <a:spcPct val="0"/>
              </a:spcAft>
              <a:buClr>
                <a:srgbClr val="8888E2"/>
              </a:buClr>
              <a:buNone/>
              <a:defRPr sz="1400">
                <a:solidFill>
                  <a:schemeClr val="tx1"/>
                </a:solidFill>
                <a:latin typeface="+mn-lt"/>
                <a:ea typeface="ＭＳ Ｐゴシック" charset="0"/>
              </a:defRPr>
            </a:lvl5pPr>
            <a:lvl6pPr marL="2286000" indent="0" algn="l" rtl="0" fontAlgn="base">
              <a:spcBef>
                <a:spcPct val="20000"/>
              </a:spcBef>
              <a:spcAft>
                <a:spcPct val="0"/>
              </a:spcAft>
              <a:buClr>
                <a:srgbClr val="8888E2"/>
              </a:buClr>
              <a:buNone/>
              <a:defRPr sz="1400">
                <a:solidFill>
                  <a:schemeClr val="tx1"/>
                </a:solidFill>
                <a:latin typeface="+mn-lt"/>
              </a:defRPr>
            </a:lvl6pPr>
            <a:lvl7pPr marL="2743200" indent="0" algn="l" rtl="0" fontAlgn="base">
              <a:spcBef>
                <a:spcPct val="20000"/>
              </a:spcBef>
              <a:spcAft>
                <a:spcPct val="0"/>
              </a:spcAft>
              <a:buClr>
                <a:srgbClr val="8888E2"/>
              </a:buClr>
              <a:buNone/>
              <a:defRPr sz="1400">
                <a:solidFill>
                  <a:schemeClr val="tx1"/>
                </a:solidFill>
                <a:latin typeface="+mn-lt"/>
              </a:defRPr>
            </a:lvl7pPr>
            <a:lvl8pPr marL="3200400" indent="0" algn="l" rtl="0" fontAlgn="base">
              <a:spcBef>
                <a:spcPct val="20000"/>
              </a:spcBef>
              <a:spcAft>
                <a:spcPct val="0"/>
              </a:spcAft>
              <a:buClr>
                <a:srgbClr val="8888E2"/>
              </a:buClr>
              <a:buNone/>
              <a:defRPr sz="1400">
                <a:solidFill>
                  <a:schemeClr val="tx1"/>
                </a:solidFill>
                <a:latin typeface="+mn-lt"/>
              </a:defRPr>
            </a:lvl8pPr>
            <a:lvl9pPr marL="3657600" indent="0" algn="l" rtl="0" fontAlgn="base">
              <a:spcBef>
                <a:spcPct val="20000"/>
              </a:spcBef>
              <a:spcAft>
                <a:spcPct val="0"/>
              </a:spcAft>
              <a:buClr>
                <a:srgbClr val="8888E2"/>
              </a:buClr>
              <a:buNone/>
              <a:defRPr sz="1400">
                <a:solidFill>
                  <a:schemeClr val="tx1"/>
                </a:solidFill>
                <a:latin typeface="+mn-lt"/>
              </a:defRPr>
            </a:lvl9pPr>
          </a:lstStyle>
          <a:p>
            <a:r>
              <a:rPr lang="en-GB" sz="2400" dirty="0" smtClean="0"/>
              <a:t>Sharing with one’s peers (&amp; socialising later in the pub) or being unsocial?</a:t>
            </a:r>
          </a:p>
          <a:p>
            <a:endParaRPr lang="en-GB" sz="2400" dirty="0"/>
          </a:p>
        </p:txBody>
      </p:sp>
      <p:sp>
        <p:nvSpPr>
          <p:cNvPr id="5" name="TextBox 4"/>
          <p:cNvSpPr txBox="1"/>
          <p:nvPr/>
        </p:nvSpPr>
        <p:spPr>
          <a:xfrm>
            <a:off x="274844" y="5327374"/>
            <a:ext cx="5301008" cy="1477328"/>
          </a:xfrm>
          <a:prstGeom prst="rect">
            <a:avLst/>
          </a:prstGeom>
          <a:solidFill>
            <a:schemeClr val="bg1"/>
          </a:solidFill>
        </p:spPr>
        <p:txBody>
          <a:bodyPr wrap="square" rtlCol="0">
            <a:spAutoFit/>
          </a:bodyPr>
          <a:lstStyle/>
          <a:p>
            <a:pPr marL="357188" lvl="1" indent="-268288">
              <a:buClr>
                <a:schemeClr val="accent2"/>
              </a:buClr>
              <a:buFont typeface="Arial" pitchFamily="34" charset="0"/>
              <a:buChar char="•"/>
            </a:pPr>
            <a:r>
              <a:rPr lang="en-GB" sz="1800" i="1" dirty="0"/>
              <a:t>Someone suggest that social interaction in the conference was inhibited by mobile devices. I don’t agree- the networking was great</a:t>
            </a:r>
            <a:r>
              <a:rPr lang="en-GB" sz="1800" i="1" dirty="0" smtClean="0"/>
              <a:t>.</a:t>
            </a:r>
          </a:p>
          <a:p>
            <a:pPr marL="357188" lvl="1" indent="-268288">
              <a:buClr>
                <a:schemeClr val="accent2"/>
              </a:buClr>
              <a:buFont typeface="Arial" pitchFamily="34" charset="0"/>
              <a:buChar char="•"/>
            </a:pPr>
            <a:r>
              <a:rPr lang="en-GB" sz="1800" dirty="0"/>
              <a:t>“</a:t>
            </a:r>
            <a:r>
              <a:rPr lang="en-GB" sz="1800" i="1" dirty="0"/>
              <a:t>mainly because I’m shy… my professional life is much better now I have this option [Twitter]</a:t>
            </a:r>
            <a:r>
              <a:rPr lang="en-GB" sz="1800" dirty="0"/>
              <a:t>”</a:t>
            </a:r>
          </a:p>
        </p:txBody>
      </p:sp>
    </p:spTree>
    <p:extLst>
      <p:ext uri="{BB962C8B-B14F-4D97-AF65-F5344CB8AC3E}">
        <p14:creationId xmlns:p14="http://schemas.microsoft.com/office/powerpoint/2010/main" val="424931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news.bbcimg.co.uk/media/images/50025000/jpg/_50025436_50025435.jpg"/>
          <p:cNvPicPr>
            <a:picLocks noChangeAspect="1" noChangeArrowheads="1"/>
          </p:cNvPicPr>
          <p:nvPr/>
        </p:nvPicPr>
        <p:blipFill rotWithShape="1">
          <a:blip r:embed="rId3">
            <a:extLst>
              <a:ext uri="{28A0092B-C50C-407E-A947-70E740481C1C}">
                <a14:useLocalDpi xmlns:a14="http://schemas.microsoft.com/office/drawing/2010/main" val="0"/>
              </a:ext>
            </a:extLst>
          </a:blip>
          <a:srcRect t="-17743" b="-15591"/>
          <a:stretch/>
        </p:blipFill>
        <p:spPr bwMode="auto">
          <a:xfrm>
            <a:off x="0" y="1"/>
            <a:ext cx="9144000" cy="6858000"/>
          </a:xfrm>
          <a:prstGeom prst="rect">
            <a:avLst/>
          </a:prstGeom>
          <a:solidFill>
            <a:schemeClr val="bg1"/>
          </a:solidFill>
        </p:spPr>
      </p:pic>
      <p:sp>
        <p:nvSpPr>
          <p:cNvPr id="2" name="Title 1"/>
          <p:cNvSpPr>
            <a:spLocks noGrp="1"/>
          </p:cNvSpPr>
          <p:nvPr>
            <p:ph type="title"/>
          </p:nvPr>
        </p:nvSpPr>
        <p:spPr/>
        <p:txBody>
          <a:bodyPr/>
          <a:lstStyle/>
          <a:p>
            <a:endParaRPr lang="en-GB"/>
          </a:p>
        </p:txBody>
      </p:sp>
      <p:sp>
        <p:nvSpPr>
          <p:cNvPr id="3" name="Text Placeholder 2"/>
          <p:cNvSpPr>
            <a:spLocks noGrp="1"/>
          </p:cNvSpPr>
          <p:nvPr>
            <p:ph type="body" idx="1"/>
          </p:nvPr>
        </p:nvSpPr>
        <p:spPr>
          <a:xfrm>
            <a:off x="134012" y="6148858"/>
            <a:ext cx="7772400" cy="477237"/>
          </a:xfrm>
        </p:spPr>
        <p:txBody>
          <a:bodyPr/>
          <a:lstStyle/>
          <a:p>
            <a:r>
              <a:rPr lang="en-GB" dirty="0" smtClean="0"/>
              <a:t>Floods in Cornwall, BBC News, 17 Nov 2012</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57</a:t>
            </a:fld>
            <a:endParaRPr lang="en-US"/>
          </a:p>
        </p:txBody>
      </p:sp>
      <p:sp>
        <p:nvSpPr>
          <p:cNvPr id="9" name="AutoShape 29">
            <a:hlinkClick r:id="rId4"/>
          </p:cNvPr>
          <p:cNvSpPr>
            <a:spLocks noChangeArrowheads="1"/>
          </p:cNvSpPr>
          <p:nvPr/>
        </p:nvSpPr>
        <p:spPr bwMode="auto">
          <a:xfrm>
            <a:off x="8815016" y="6273971"/>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246589565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Tweetchats</a:t>
            </a:r>
            <a:endParaRPr lang="en-GB" dirty="0"/>
          </a:p>
        </p:txBody>
      </p:sp>
      <p:sp>
        <p:nvSpPr>
          <p:cNvPr id="3" name="Text Placeholder 2"/>
          <p:cNvSpPr>
            <a:spLocks noGrp="1"/>
          </p:cNvSpPr>
          <p:nvPr>
            <p:ph type="body" idx="1"/>
          </p:nvPr>
        </p:nvSpPr>
        <p:spPr>
          <a:xfrm>
            <a:off x="5466522" y="1204686"/>
            <a:ext cx="3463620" cy="5007429"/>
          </a:xfrm>
        </p:spPr>
        <p:txBody>
          <a:bodyPr/>
          <a:lstStyle/>
          <a:p>
            <a:pPr>
              <a:spcAft>
                <a:spcPts val="600"/>
              </a:spcAft>
            </a:pPr>
            <a:r>
              <a:rPr lang="en-GB" sz="2400" dirty="0" smtClean="0"/>
              <a:t>#</a:t>
            </a:r>
            <a:r>
              <a:rPr lang="en-GB" sz="2400" dirty="0" err="1" smtClean="0"/>
              <a:t>uklibchat</a:t>
            </a:r>
            <a:r>
              <a:rPr lang="en-GB" sz="2400" dirty="0" smtClean="0"/>
              <a:t> </a:t>
            </a:r>
            <a:r>
              <a:rPr lang="en-GB" sz="2400" dirty="0" err="1" smtClean="0"/>
              <a:t>Tweetchats</a:t>
            </a:r>
            <a:r>
              <a:rPr lang="en-GB" sz="2400" dirty="0" smtClean="0"/>
              <a:t> take place fortnightly on Tuesdays from 18.30-20.30</a:t>
            </a:r>
          </a:p>
          <a:p>
            <a:pPr>
              <a:spcAft>
                <a:spcPts val="600"/>
              </a:spcAft>
            </a:pPr>
            <a:r>
              <a:rPr lang="en-GB" sz="2400" dirty="0" smtClean="0"/>
              <a:t>A #</a:t>
            </a:r>
            <a:r>
              <a:rPr lang="en-GB" sz="2400" dirty="0" err="1" smtClean="0"/>
              <a:t>uklibchat</a:t>
            </a:r>
            <a:r>
              <a:rPr lang="en-GB" sz="2400" dirty="0" smtClean="0"/>
              <a:t> </a:t>
            </a:r>
            <a:r>
              <a:rPr lang="en-GB" sz="2400" dirty="0"/>
              <a:t>on “</a:t>
            </a:r>
            <a:r>
              <a:rPr lang="en-GB" sz="2400" i="1" dirty="0"/>
              <a:t>Innovative use of Technology in Libraries</a:t>
            </a:r>
            <a:r>
              <a:rPr lang="en-GB" sz="2400" dirty="0"/>
              <a:t>” </a:t>
            </a:r>
            <a:r>
              <a:rPr lang="en-GB" sz="2400" dirty="0" smtClean="0"/>
              <a:t>took place last night </a:t>
            </a:r>
          </a:p>
          <a:p>
            <a:pPr>
              <a:spcAft>
                <a:spcPts val="600"/>
              </a:spcAft>
            </a:pPr>
            <a:r>
              <a:rPr lang="en-GB" sz="2400" dirty="0" smtClean="0"/>
              <a:t>Look at the archives to see what you missed.</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58</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302026"/>
            <a:ext cx="5363213" cy="3792937"/>
          </a:xfrm>
          <a:prstGeom prst="rect">
            <a:avLst/>
          </a:prstGeom>
          <a:ln>
            <a:solidFill>
              <a:schemeClr val="tx1"/>
            </a:solidFill>
          </a:ln>
        </p:spPr>
      </p:pic>
      <p:sp>
        <p:nvSpPr>
          <p:cNvPr id="11" name="AutoShape 29">
            <a:hlinkClick r:id="rId4"/>
          </p:cNvPr>
          <p:cNvSpPr>
            <a:spLocks noChangeArrowheads="1"/>
          </p:cNvSpPr>
          <p:nvPr/>
        </p:nvSpPr>
        <p:spPr bwMode="auto">
          <a:xfrm>
            <a:off x="8585760" y="4767399"/>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spTree>
    <p:extLst>
      <p:ext uri="{BB962C8B-B14F-4D97-AF65-F5344CB8AC3E}">
        <p14:creationId xmlns:p14="http://schemas.microsoft.com/office/powerpoint/2010/main" val="342499778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Innovating or Improving?</a:t>
            </a:r>
            <a:endParaRPr lang="en-GB" dirty="0"/>
          </a:p>
        </p:txBody>
      </p:sp>
      <p:sp>
        <p:nvSpPr>
          <p:cNvPr id="3" name="Text Placeholder 2"/>
          <p:cNvSpPr>
            <a:spLocks noGrp="1"/>
          </p:cNvSpPr>
          <p:nvPr>
            <p:ph type="body" idx="1"/>
          </p:nvPr>
        </p:nvSpPr>
        <p:spPr>
          <a:xfrm>
            <a:off x="1157742" y="1204686"/>
            <a:ext cx="7216713" cy="5007429"/>
          </a:xfrm>
        </p:spPr>
        <p:txBody>
          <a:bodyPr/>
          <a:lstStyle/>
          <a:p>
            <a:r>
              <a:rPr lang="en-GB" dirty="0" smtClean="0"/>
              <a:t>How should we enhance the visibility of research papers?</a:t>
            </a:r>
          </a:p>
          <a:p>
            <a:pPr marL="742950" lvl="1" indent="-285750">
              <a:buFont typeface="Arial" pitchFamily="34" charset="0"/>
              <a:buChar char="•"/>
            </a:pPr>
            <a:r>
              <a:rPr lang="en-GB" sz="2400" dirty="0" smtClean="0"/>
              <a:t>Search tools “</a:t>
            </a:r>
            <a:r>
              <a:rPr lang="en-GB" sz="2400" i="1" dirty="0" smtClean="0"/>
              <a:t>better than Google</a:t>
            </a:r>
            <a:r>
              <a:rPr lang="en-GB" sz="2400" dirty="0" smtClean="0"/>
              <a:t>”</a:t>
            </a:r>
          </a:p>
          <a:p>
            <a:pPr marL="742950" lvl="1" indent="-285750">
              <a:buFont typeface="Arial" pitchFamily="34" charset="0"/>
              <a:buChar char="•"/>
            </a:pPr>
            <a:r>
              <a:rPr lang="en-GB" sz="2400" dirty="0" smtClean="0"/>
              <a:t>Richer metadata?</a:t>
            </a:r>
          </a:p>
          <a:p>
            <a:pPr marL="742950" lvl="1" indent="-285750">
              <a:buFont typeface="Arial" pitchFamily="34" charset="0"/>
              <a:buChar char="•"/>
            </a:pPr>
            <a:r>
              <a:rPr lang="en-GB" sz="2400" dirty="0" smtClean="0"/>
              <a:t>Exploit potential of Linked Data?</a:t>
            </a:r>
          </a:p>
          <a:p>
            <a:r>
              <a:rPr lang="en-GB" sz="2400" dirty="0" smtClean="0"/>
              <a:t>Or</a:t>
            </a:r>
          </a:p>
          <a:p>
            <a:pPr marL="742950" lvl="1" indent="-285750">
              <a:buFont typeface="Arial" pitchFamily="34" charset="0"/>
              <a:buChar char="•"/>
            </a:pPr>
            <a:r>
              <a:rPr lang="en-GB" sz="2400" dirty="0" smtClean="0"/>
              <a:t>Make more effective use of existing infrastructure?</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59</a:t>
            </a:fld>
            <a:endParaRPr lang="en-US"/>
          </a:p>
        </p:txBody>
      </p:sp>
    </p:spTree>
    <p:extLst>
      <p:ext uri="{BB962C8B-B14F-4D97-AF65-F5344CB8AC3E}">
        <p14:creationId xmlns:p14="http://schemas.microsoft.com/office/powerpoint/2010/main" val="3072615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Context</a:t>
            </a:r>
            <a:endParaRPr lang="en-GB" dirty="0"/>
          </a:p>
        </p:txBody>
      </p:sp>
      <p:sp>
        <p:nvSpPr>
          <p:cNvPr id="3" name="Text Placeholder 2"/>
          <p:cNvSpPr>
            <a:spLocks noGrp="1"/>
          </p:cNvSpPr>
          <p:nvPr>
            <p:ph type="body" idx="1"/>
          </p:nvPr>
        </p:nvSpPr>
        <p:spPr>
          <a:xfrm>
            <a:off x="1157742" y="1204686"/>
            <a:ext cx="7866988" cy="5504227"/>
          </a:xfrm>
        </p:spPr>
        <p:txBody>
          <a:bodyPr/>
          <a:lstStyle/>
          <a:p>
            <a:r>
              <a:rPr lang="en-GB" b="1" dirty="0"/>
              <a:t>What do we want technology to do for us?</a:t>
            </a:r>
          </a:p>
          <a:p>
            <a:pPr>
              <a:spcBef>
                <a:spcPts val="600"/>
              </a:spcBef>
            </a:pPr>
            <a:r>
              <a:rPr lang="en-GB" b="1" dirty="0"/>
              <a:t>LMS procurement: 2016 and </a:t>
            </a:r>
            <a:r>
              <a:rPr lang="en-GB" b="1" dirty="0" smtClean="0"/>
              <a:t>beyond</a:t>
            </a:r>
          </a:p>
          <a:p>
            <a:pPr>
              <a:spcBef>
                <a:spcPts val="600"/>
              </a:spcBef>
            </a:pPr>
            <a:r>
              <a:rPr lang="en-GB" sz="2400" dirty="0" smtClean="0"/>
              <a:t>We </a:t>
            </a:r>
            <a:r>
              <a:rPr lang="en-GB" sz="2400" dirty="0"/>
              <a:t>will soon have to tender for a new Library Management System (LMS) </a:t>
            </a:r>
            <a:r>
              <a:rPr lang="en-GB" sz="2400" dirty="0" smtClean="0"/>
              <a:t>for </a:t>
            </a:r>
            <a:r>
              <a:rPr lang="en-GB" sz="2400" dirty="0" err="1" smtClean="0"/>
              <a:t>LibrariesWest</a:t>
            </a:r>
            <a:r>
              <a:rPr lang="en-GB" sz="2400" dirty="0"/>
              <a:t>. Before we get to this point however, we must have a </a:t>
            </a:r>
            <a:r>
              <a:rPr lang="en-GB" sz="2400" dirty="0" smtClean="0"/>
              <a:t>clear understanding </a:t>
            </a:r>
            <a:r>
              <a:rPr lang="en-GB" sz="2400" dirty="0"/>
              <a:t>of our requirements for a system over the lifespan of the </a:t>
            </a:r>
            <a:r>
              <a:rPr lang="en-GB" sz="2400" dirty="0" smtClean="0"/>
              <a:t>new contract.</a:t>
            </a:r>
          </a:p>
          <a:p>
            <a:pPr>
              <a:spcBef>
                <a:spcPts val="600"/>
              </a:spcBef>
            </a:pPr>
            <a:r>
              <a:rPr lang="en-GB" sz="2400" dirty="0" smtClean="0"/>
              <a:t>Issues:</a:t>
            </a:r>
          </a:p>
          <a:p>
            <a:pPr marL="541338" lvl="1" indent="-342900">
              <a:spcBef>
                <a:spcPts val="600"/>
              </a:spcBef>
              <a:buFont typeface="Arial" pitchFamily="34" charset="0"/>
              <a:buChar char="•"/>
            </a:pPr>
            <a:r>
              <a:rPr lang="en-GB" sz="2400" dirty="0" smtClean="0"/>
              <a:t>What </a:t>
            </a:r>
            <a:r>
              <a:rPr lang="en-GB" sz="2400" dirty="0"/>
              <a:t>will we need technology to do for us over the next 10-15 years?</a:t>
            </a:r>
          </a:p>
          <a:p>
            <a:pPr marL="541338" lvl="1" indent="-342900">
              <a:spcBef>
                <a:spcPts val="600"/>
              </a:spcBef>
              <a:buFont typeface="Arial" pitchFamily="34" charset="0"/>
              <a:buChar char="•"/>
            </a:pPr>
            <a:r>
              <a:rPr lang="en-GB" sz="2400" dirty="0"/>
              <a:t>What will our library services look like in the future? </a:t>
            </a:r>
            <a:endParaRPr lang="en-GB" sz="2400" dirty="0" smtClean="0"/>
          </a:p>
          <a:p>
            <a:pPr marL="541338" lvl="1" indent="-342900">
              <a:spcBef>
                <a:spcPts val="600"/>
              </a:spcBef>
              <a:buFont typeface="Arial" pitchFamily="34" charset="0"/>
              <a:buChar char="•"/>
            </a:pPr>
            <a:r>
              <a:rPr lang="en-GB" sz="2400" dirty="0" smtClean="0"/>
              <a:t>How </a:t>
            </a:r>
            <a:r>
              <a:rPr lang="en-GB" sz="2400" dirty="0"/>
              <a:t>will society in </a:t>
            </a:r>
            <a:r>
              <a:rPr lang="en-GB" sz="2400" dirty="0" smtClean="0"/>
              <a:t>general be </a:t>
            </a:r>
            <a:r>
              <a:rPr lang="en-GB" sz="2400" dirty="0"/>
              <a:t>using technology, and how will we respond to that?</a:t>
            </a:r>
            <a:endParaRPr lang="en-GB" sz="16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a:t>
            </a:fld>
            <a:endParaRPr lang="en-US"/>
          </a:p>
        </p:txBody>
      </p:sp>
    </p:spTree>
    <p:extLst>
      <p:ext uri="{BB962C8B-B14F-4D97-AF65-F5344CB8AC3E}">
        <p14:creationId xmlns:p14="http://schemas.microsoft.com/office/powerpoint/2010/main" val="15190873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Evidence of IR Usage </a:t>
            </a:r>
            <a:endParaRPr lang="en-GB" dirty="0"/>
          </a:p>
        </p:txBody>
      </p:sp>
      <p:sp>
        <p:nvSpPr>
          <p:cNvPr id="3" name="Text Placeholder 2"/>
          <p:cNvSpPr>
            <a:spLocks noGrp="1"/>
          </p:cNvSpPr>
          <p:nvPr>
            <p:ph type="body" idx="1"/>
          </p:nvPr>
        </p:nvSpPr>
        <p:spPr>
          <a:xfrm>
            <a:off x="1157742" y="1204686"/>
            <a:ext cx="7832350" cy="2099829"/>
          </a:xfrm>
        </p:spPr>
        <p:txBody>
          <a:bodyPr/>
          <a:lstStyle/>
          <a:p>
            <a:r>
              <a:rPr lang="en-GB" sz="2400" dirty="0" smtClean="0"/>
              <a:t>Evidence suggests:</a:t>
            </a:r>
          </a:p>
          <a:p>
            <a:pPr marL="742950" lvl="1" indent="-285750">
              <a:buFont typeface="Arial" pitchFamily="34" charset="0"/>
              <a:buChar char="•"/>
            </a:pPr>
            <a:r>
              <a:rPr lang="en-GB" sz="2000" dirty="0" smtClean="0"/>
              <a:t>50-80% of traffic arrives via Google</a:t>
            </a:r>
          </a:p>
          <a:p>
            <a:pPr marL="742950" lvl="1" indent="-285750">
              <a:buFont typeface="Arial" pitchFamily="34" charset="0"/>
              <a:buChar char="•"/>
            </a:pPr>
            <a:r>
              <a:rPr lang="en-GB" sz="2000" dirty="0" smtClean="0"/>
              <a:t>Some traffic may not be recorded (direct links to PDFs)</a:t>
            </a:r>
          </a:p>
          <a:p>
            <a:endParaRPr lang="en-GB" sz="2000" dirty="0" smtClean="0"/>
          </a:p>
          <a:p>
            <a:pPr>
              <a:spcBef>
                <a:spcPts val="600"/>
              </a:spcBef>
            </a:pPr>
            <a:r>
              <a:rPr lang="en-GB" sz="2400" b="1" dirty="0" smtClean="0"/>
              <a:t>SEO analysis of 24 Russell Group Universities</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60</a:t>
            </a:fld>
            <a:endParaRPr lang="en-US"/>
          </a:p>
        </p:txBody>
      </p:sp>
      <p:sp>
        <p:nvSpPr>
          <p:cNvPr id="6" name="TextBox 5"/>
          <p:cNvSpPr txBox="1"/>
          <p:nvPr/>
        </p:nvSpPr>
        <p:spPr>
          <a:xfrm>
            <a:off x="1149903" y="6232110"/>
            <a:ext cx="3150493" cy="646331"/>
          </a:xfrm>
          <a:prstGeom prst="rect">
            <a:avLst/>
          </a:prstGeom>
          <a:noFill/>
          <a:ln>
            <a:noFill/>
          </a:ln>
        </p:spPr>
        <p:txBody>
          <a:bodyPr wrap="square" rtlCol="0">
            <a:spAutoFit/>
          </a:bodyPr>
          <a:lstStyle/>
          <a:p>
            <a:pPr marL="0" lvl="1"/>
            <a:r>
              <a:rPr lang="en-GB" sz="1800" dirty="0"/>
              <a:t>Importance of blog </a:t>
            </a:r>
            <a:r>
              <a:rPr lang="en-GB" sz="1800" dirty="0" smtClean="0"/>
              <a:t>platforms, Wikipedia &amp; </a:t>
            </a:r>
            <a:r>
              <a:rPr lang="en-GB" sz="1800" dirty="0"/>
              <a:t>media </a:t>
            </a:r>
            <a:r>
              <a:rPr lang="en-GB" sz="1800" dirty="0" smtClean="0"/>
              <a:t>sites</a:t>
            </a:r>
            <a:endParaRPr lang="en-GB" sz="1800" dirty="0"/>
          </a:p>
        </p:txBody>
      </p:sp>
      <p:sp>
        <p:nvSpPr>
          <p:cNvPr id="10" name="AutoShape 29">
            <a:hlinkClick r:id="rId3"/>
          </p:cNvPr>
          <p:cNvSpPr>
            <a:spLocks noChangeArrowheads="1"/>
          </p:cNvSpPr>
          <p:nvPr/>
        </p:nvSpPr>
        <p:spPr bwMode="auto">
          <a:xfrm>
            <a:off x="8073501" y="2814037"/>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4752" y="3217113"/>
            <a:ext cx="3000794" cy="3124636"/>
          </a:xfrm>
          <a:prstGeom prst="rect">
            <a:avLst/>
          </a:prstGeom>
        </p:spPr>
      </p:pic>
      <p:grpSp>
        <p:nvGrpSpPr>
          <p:cNvPr id="13" name="Group 12"/>
          <p:cNvGrpSpPr/>
          <p:nvPr/>
        </p:nvGrpSpPr>
        <p:grpSpPr>
          <a:xfrm>
            <a:off x="4366309" y="3217113"/>
            <a:ext cx="4836973" cy="3599124"/>
            <a:chOff x="4366309" y="3217113"/>
            <a:chExt cx="4836973" cy="3599124"/>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6309" y="3217113"/>
              <a:ext cx="4836973" cy="3599124"/>
            </a:xfrm>
            <a:prstGeom prst="rect">
              <a:avLst/>
            </a:prstGeom>
          </p:spPr>
        </p:pic>
        <p:sp>
          <p:nvSpPr>
            <p:cNvPr id="8" name="TextBox 7"/>
            <p:cNvSpPr txBox="1"/>
            <p:nvPr/>
          </p:nvSpPr>
          <p:spPr>
            <a:xfrm>
              <a:off x="5781071" y="4427147"/>
              <a:ext cx="3281448" cy="646331"/>
            </a:xfrm>
            <a:prstGeom prst="rect">
              <a:avLst/>
            </a:prstGeom>
            <a:noFill/>
            <a:ln>
              <a:noFill/>
            </a:ln>
          </p:spPr>
          <p:txBody>
            <a:bodyPr wrap="square" rtlCol="0">
              <a:spAutoFit/>
            </a:bodyPr>
            <a:lstStyle/>
            <a:p>
              <a:pPr marL="0" lvl="1"/>
              <a:r>
                <a:rPr lang="en-GB" sz="1800" dirty="0"/>
                <a:t>Importance of </a:t>
              </a:r>
              <a:r>
                <a:rPr lang="en-GB" sz="1800" dirty="0" smtClean="0"/>
                <a:t>externally-hosted blog platforms!</a:t>
              </a:r>
              <a:endParaRPr lang="en-GB" sz="1800" dirty="0"/>
            </a:p>
          </p:txBody>
        </p:sp>
      </p:grpSp>
    </p:spTree>
    <p:extLst>
      <p:ext uri="{BB962C8B-B14F-4D97-AF65-F5344CB8AC3E}">
        <p14:creationId xmlns:p14="http://schemas.microsoft.com/office/powerpoint/2010/main" val="6790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Implications</a:t>
            </a:r>
            <a:endParaRPr lang="en-GB" dirty="0"/>
          </a:p>
        </p:txBody>
      </p:sp>
      <p:sp>
        <p:nvSpPr>
          <p:cNvPr id="3" name="Text Placeholder 2"/>
          <p:cNvSpPr>
            <a:spLocks noGrp="1"/>
          </p:cNvSpPr>
          <p:nvPr>
            <p:ph type="body" idx="1"/>
          </p:nvPr>
        </p:nvSpPr>
        <p:spPr>
          <a:xfrm>
            <a:off x="4052937" y="1204686"/>
            <a:ext cx="4810406" cy="5007429"/>
          </a:xfrm>
        </p:spPr>
        <p:txBody>
          <a:bodyPr/>
          <a:lstStyle/>
          <a:p>
            <a:r>
              <a:rPr lang="en-GB" dirty="0" smtClean="0"/>
              <a:t>Implications of findings:</a:t>
            </a:r>
          </a:p>
          <a:p>
            <a:pPr marL="446088" lvl="1" indent="-265113">
              <a:buFont typeface="Arial" pitchFamily="34" charset="0"/>
              <a:buChar char="•"/>
            </a:pPr>
            <a:r>
              <a:rPr lang="en-GB" sz="2400" dirty="0" smtClean="0"/>
              <a:t>Innovation is important</a:t>
            </a:r>
          </a:p>
          <a:p>
            <a:r>
              <a:rPr lang="en-GB" sz="2400" dirty="0" smtClean="0"/>
              <a:t>But:</a:t>
            </a:r>
          </a:p>
          <a:p>
            <a:pPr marL="446088" lvl="1" indent="-265113">
              <a:buFont typeface="Arial" pitchFamily="34" charset="0"/>
              <a:buChar char="•"/>
            </a:pPr>
            <a:r>
              <a:rPr lang="en-GB" sz="2400" dirty="0" smtClean="0"/>
              <a:t>We shouldn’t ignore potential of implementing best practices on existing systems</a:t>
            </a:r>
          </a:p>
          <a:p>
            <a:r>
              <a:rPr lang="en-GB" sz="2400" dirty="0" smtClean="0"/>
              <a:t>Remember:</a:t>
            </a:r>
          </a:p>
          <a:p>
            <a:pPr marL="446088" lvl="1" indent="-265113">
              <a:buFont typeface="Arial" pitchFamily="34" charset="0"/>
              <a:buChar char="•"/>
            </a:pPr>
            <a:r>
              <a:rPr lang="en-GB" sz="2400" dirty="0" smtClean="0"/>
              <a:t>Today’s mainstream service was yesterday’s innovation</a:t>
            </a:r>
          </a:p>
          <a:p>
            <a:pPr marL="446088" lvl="1" indent="-265113">
              <a:buFont typeface="Arial" pitchFamily="34" charset="0"/>
              <a:buChar char="•"/>
            </a:pPr>
            <a:r>
              <a:rPr lang="en-GB" sz="2400" dirty="0" smtClean="0"/>
              <a:t>No guarantee that best practices for innovative systems will be implemented</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61</a:t>
            </a:fld>
            <a:endParaRPr lang="en-US"/>
          </a:p>
        </p:txBody>
      </p:sp>
      <p:pic>
        <p:nvPicPr>
          <p:cNvPr id="5" name="Picture 4" descr="Copytright Shutterstock. Used under licence. shutterstock_6099633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53087" y="1247115"/>
            <a:ext cx="3699850" cy="3699850"/>
          </a:xfrm>
          <a:prstGeom prst="rect">
            <a:avLst/>
          </a:prstGeom>
        </p:spPr>
      </p:pic>
      <p:sp>
        <p:nvSpPr>
          <p:cNvPr id="6" name="Oval 5"/>
          <p:cNvSpPr/>
          <p:nvPr/>
        </p:nvSpPr>
        <p:spPr>
          <a:xfrm>
            <a:off x="8935770" y="108642"/>
            <a:ext cx="144855" cy="14485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443216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049" y="1267365"/>
            <a:ext cx="5515745" cy="3943901"/>
          </a:xfrm>
          <a:prstGeom prst="rect">
            <a:avLst/>
          </a:prstGeom>
          <a:ln>
            <a:solidFill>
              <a:schemeClr val="tx1"/>
            </a:solidFill>
          </a:ln>
        </p:spPr>
      </p:pic>
      <p:sp>
        <p:nvSpPr>
          <p:cNvPr id="2" name="Title 1"/>
          <p:cNvSpPr>
            <a:spLocks noGrp="1"/>
          </p:cNvSpPr>
          <p:nvPr>
            <p:ph type="title"/>
          </p:nvPr>
        </p:nvSpPr>
        <p:spPr/>
        <p:txBody>
          <a:bodyPr/>
          <a:lstStyle/>
          <a:p>
            <a:r>
              <a:rPr lang="en-GB" dirty="0" err="1" smtClean="0"/>
              <a:t>TechWatch</a:t>
            </a:r>
            <a:r>
              <a:rPr lang="en-GB" dirty="0" smtClean="0"/>
              <a:t> Reports</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62</a:t>
            </a:fld>
            <a:endParaRPr lang="en-US"/>
          </a:p>
        </p:txBody>
      </p:sp>
      <p:sp>
        <p:nvSpPr>
          <p:cNvPr id="3" name="Text Placeholder 2"/>
          <p:cNvSpPr>
            <a:spLocks noGrp="1"/>
          </p:cNvSpPr>
          <p:nvPr>
            <p:ph type="body" idx="1"/>
          </p:nvPr>
        </p:nvSpPr>
        <p:spPr>
          <a:xfrm>
            <a:off x="5687367" y="1204686"/>
            <a:ext cx="3242774" cy="3970215"/>
          </a:xfrm>
        </p:spPr>
        <p:txBody>
          <a:bodyPr/>
          <a:lstStyle/>
          <a:p>
            <a:r>
              <a:rPr lang="en-GB" sz="2400" dirty="0" smtClean="0"/>
              <a:t>JISC Observatory </a:t>
            </a:r>
            <a:r>
              <a:rPr lang="en-GB" sz="2400" dirty="0" err="1" smtClean="0"/>
              <a:t>TechWatch</a:t>
            </a:r>
            <a:r>
              <a:rPr lang="en-GB" sz="2400" dirty="0" smtClean="0"/>
              <a:t> reports on key areas of growth &amp; importance:</a:t>
            </a:r>
          </a:p>
          <a:p>
            <a:pPr marL="361950" lvl="1" indent="-180975">
              <a:buFont typeface="Arial" pitchFamily="34" charset="0"/>
              <a:buChar char="•"/>
            </a:pPr>
            <a:r>
              <a:rPr lang="en-GB" sz="2400" dirty="0" smtClean="0"/>
              <a:t>Data</a:t>
            </a:r>
          </a:p>
          <a:p>
            <a:pPr marL="361950" lvl="1" indent="-180975">
              <a:buFont typeface="Arial" pitchFamily="34" charset="0"/>
              <a:buChar char="•"/>
            </a:pPr>
            <a:r>
              <a:rPr lang="en-GB" sz="2400" dirty="0" smtClean="0"/>
              <a:t>eBooks</a:t>
            </a:r>
          </a:p>
          <a:p>
            <a:pPr marL="361950" lvl="1" indent="-180975">
              <a:buFont typeface="Arial" pitchFamily="34" charset="0"/>
              <a:buChar char="•"/>
            </a:pPr>
            <a:r>
              <a:rPr lang="en-GB" sz="2400" dirty="0" smtClean="0"/>
              <a:t>Mobile Web</a:t>
            </a:r>
          </a:p>
          <a:p>
            <a:pPr marL="361950" lvl="1" indent="-180975">
              <a:buFont typeface="Arial" pitchFamily="34" charset="0"/>
              <a:buChar char="•"/>
            </a:pPr>
            <a:r>
              <a:rPr lang="en-GB" sz="2400" dirty="0" smtClean="0"/>
              <a:t>Augmented Reality </a:t>
            </a:r>
            <a:endParaRPr lang="en-GB" sz="2400" dirty="0"/>
          </a:p>
        </p:txBody>
      </p:sp>
      <p:sp>
        <p:nvSpPr>
          <p:cNvPr id="6" name="TextBox 5"/>
          <p:cNvSpPr txBox="1"/>
          <p:nvPr/>
        </p:nvSpPr>
        <p:spPr>
          <a:xfrm>
            <a:off x="1467058" y="5777803"/>
            <a:ext cx="6227987" cy="461665"/>
          </a:xfrm>
          <a:prstGeom prst="rect">
            <a:avLst/>
          </a:prstGeom>
          <a:noFill/>
          <a:ln>
            <a:solidFill>
              <a:schemeClr val="tx1"/>
            </a:solidFill>
          </a:ln>
        </p:spPr>
        <p:txBody>
          <a:bodyPr wrap="none" rtlCol="0">
            <a:spAutoFit/>
          </a:bodyPr>
          <a:lstStyle/>
          <a:p>
            <a:r>
              <a:rPr lang="en-GB" dirty="0" smtClean="0"/>
              <a:t>But what other early signals are we seeing?</a:t>
            </a:r>
            <a:endParaRPr lang="en-GB" dirty="0"/>
          </a:p>
        </p:txBody>
      </p:sp>
      <p:sp>
        <p:nvSpPr>
          <p:cNvPr id="8" name="AutoShape 29">
            <a:hlinkClick r:id="rId4"/>
          </p:cNvPr>
          <p:cNvSpPr>
            <a:spLocks noChangeArrowheads="1"/>
          </p:cNvSpPr>
          <p:nvPr/>
        </p:nvSpPr>
        <p:spPr bwMode="auto">
          <a:xfrm>
            <a:off x="5203226" y="1368345"/>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77099419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63</a:t>
            </a:fld>
            <a:endParaRPr lang="en-US"/>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680" b="-1"/>
          <a:stretch/>
        </p:blipFill>
        <p:spPr>
          <a:xfrm>
            <a:off x="0" y="0"/>
            <a:ext cx="5992062" cy="6858000"/>
          </a:xfrm>
          <a:prstGeom prst="rect">
            <a:avLst/>
          </a:prstGeom>
          <a:solidFill>
            <a:schemeClr val="bg1"/>
          </a:solidFill>
        </p:spPr>
      </p:pic>
      <p:sp>
        <p:nvSpPr>
          <p:cNvPr id="2" name="Title 1"/>
          <p:cNvSpPr>
            <a:spLocks noGrp="1"/>
          </p:cNvSpPr>
          <p:nvPr>
            <p:ph type="title"/>
          </p:nvPr>
        </p:nvSpPr>
        <p:spPr>
          <a:xfrm>
            <a:off x="1114198" y="168730"/>
            <a:ext cx="8029802" cy="716642"/>
          </a:xfrm>
        </p:spPr>
        <p:txBody>
          <a:bodyPr/>
          <a:lstStyle/>
          <a:p>
            <a:pPr algn="r"/>
            <a:r>
              <a:rPr lang="en-GB" sz="3600" dirty="0" smtClean="0"/>
              <a:t>Early Signals?</a:t>
            </a:r>
            <a:endParaRPr lang="en-GB" sz="3600" dirty="0"/>
          </a:p>
        </p:txBody>
      </p:sp>
      <p:sp>
        <p:nvSpPr>
          <p:cNvPr id="6" name="Oval 5"/>
          <p:cNvSpPr/>
          <p:nvPr/>
        </p:nvSpPr>
        <p:spPr>
          <a:xfrm>
            <a:off x="2996031" y="622570"/>
            <a:ext cx="1430054" cy="3210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utoShape 29">
            <a:hlinkClick r:id="rId4"/>
          </p:cNvPr>
          <p:cNvSpPr>
            <a:spLocks noChangeArrowheads="1"/>
          </p:cNvSpPr>
          <p:nvPr/>
        </p:nvSpPr>
        <p:spPr bwMode="auto">
          <a:xfrm>
            <a:off x="4620470" y="1118174"/>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 name="Text Placeholder 2"/>
          <p:cNvSpPr>
            <a:spLocks noGrp="1"/>
          </p:cNvSpPr>
          <p:nvPr>
            <p:ph type="body" idx="1"/>
          </p:nvPr>
        </p:nvSpPr>
        <p:spPr>
          <a:xfrm>
            <a:off x="5826868" y="1204686"/>
            <a:ext cx="3239311" cy="4417901"/>
          </a:xfrm>
          <a:solidFill>
            <a:schemeClr val="bg1"/>
          </a:solidFill>
        </p:spPr>
        <p:txBody>
          <a:bodyPr/>
          <a:lstStyle/>
          <a:p>
            <a:r>
              <a:rPr lang="en-GB" sz="2400" dirty="0" smtClean="0"/>
              <a:t>News stories (Aug 2012) about plans for privatisation at London Metropolitan University</a:t>
            </a:r>
            <a:endParaRPr lang="en-GB" sz="2400" dirty="0"/>
          </a:p>
        </p:txBody>
      </p:sp>
    </p:spTree>
    <p:extLst>
      <p:ext uri="{BB962C8B-B14F-4D97-AF65-F5344CB8AC3E}">
        <p14:creationId xmlns:p14="http://schemas.microsoft.com/office/powerpoint/2010/main" val="34277701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04689" y="1204686"/>
            <a:ext cx="3161489" cy="3445135"/>
          </a:xfrm>
        </p:spPr>
        <p:txBody>
          <a:bodyPr/>
          <a:lstStyle/>
          <a:p>
            <a:r>
              <a:rPr lang="en-GB" sz="2400" dirty="0" smtClean="0"/>
              <a:t>Follow-up comment (20 Aug 2012):</a:t>
            </a:r>
          </a:p>
          <a:p>
            <a:r>
              <a:rPr lang="en-GB" sz="2400" dirty="0" smtClean="0"/>
              <a:t>“</a:t>
            </a:r>
            <a:r>
              <a:rPr lang="en-GB" sz="2400" i="1" dirty="0" smtClean="0"/>
              <a:t>VC </a:t>
            </a:r>
            <a:r>
              <a:rPr lang="en-GB" sz="2400" i="1" dirty="0"/>
              <a:t>should be applauded for the classic business move of getting the university to concentrate on its core activity</a:t>
            </a:r>
            <a:r>
              <a:rPr lang="en-GB" sz="2400" dirty="0" smtClean="0"/>
              <a:t>”</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64</a:t>
            </a:fld>
            <a:endParaRPr lang="en-US"/>
          </a:p>
        </p:txBody>
      </p:sp>
      <p:sp>
        <p:nvSpPr>
          <p:cNvPr id="2" name="Title 1"/>
          <p:cNvSpPr>
            <a:spLocks noGrp="1"/>
          </p:cNvSpPr>
          <p:nvPr>
            <p:ph type="title"/>
          </p:nvPr>
        </p:nvSpPr>
        <p:spPr>
          <a:xfrm>
            <a:off x="1114198" y="168730"/>
            <a:ext cx="8029802" cy="716642"/>
          </a:xfrm>
        </p:spPr>
        <p:txBody>
          <a:bodyPr/>
          <a:lstStyle/>
          <a:p>
            <a:pPr algn="r"/>
            <a:r>
              <a:rPr lang="en-GB" sz="3600" dirty="0" smtClean="0"/>
              <a:t>Early Signals?</a:t>
            </a:r>
            <a:endParaRPr lang="en-GB" sz="36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5409" y="0"/>
            <a:ext cx="5724144" cy="6858000"/>
          </a:xfrm>
          <a:prstGeom prst="rect">
            <a:avLst/>
          </a:prstGeom>
        </p:spPr>
      </p:pic>
      <p:sp>
        <p:nvSpPr>
          <p:cNvPr id="8" name="AutoShape 29">
            <a:hlinkClick r:id="rId4"/>
          </p:cNvPr>
          <p:cNvSpPr>
            <a:spLocks noChangeArrowheads="1"/>
          </p:cNvSpPr>
          <p:nvPr/>
        </p:nvSpPr>
        <p:spPr bwMode="auto">
          <a:xfrm>
            <a:off x="4542649" y="1040353"/>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TextBox 8"/>
          <p:cNvSpPr txBox="1"/>
          <p:nvPr/>
        </p:nvSpPr>
        <p:spPr>
          <a:xfrm>
            <a:off x="6033289" y="5454347"/>
            <a:ext cx="2857791" cy="1323439"/>
          </a:xfrm>
          <a:prstGeom prst="rect">
            <a:avLst/>
          </a:prstGeom>
          <a:noFill/>
          <a:ln>
            <a:solidFill>
              <a:schemeClr val="tx1"/>
            </a:solidFill>
          </a:ln>
        </p:spPr>
        <p:txBody>
          <a:bodyPr wrap="square" rtlCol="0">
            <a:spAutoFit/>
          </a:bodyPr>
          <a:lstStyle/>
          <a:p>
            <a:r>
              <a:rPr lang="en-GB" sz="1600" dirty="0" smtClean="0"/>
              <a:t>Carl </a:t>
            </a:r>
            <a:r>
              <a:rPr lang="en-GB" sz="1600" dirty="0" err="1" smtClean="0"/>
              <a:t>Lygo</a:t>
            </a:r>
            <a:r>
              <a:rPr lang="en-GB" sz="1600" dirty="0" smtClean="0"/>
              <a:t> is </a:t>
            </a:r>
            <a:r>
              <a:rPr lang="en-GB" sz="1600" dirty="0"/>
              <a:t> chief executive of the 'for profit' BPP Professional Education group and principal of BPP University College</a:t>
            </a:r>
          </a:p>
        </p:txBody>
      </p:sp>
    </p:spTree>
    <p:extLst>
      <p:ext uri="{BB962C8B-B14F-4D97-AF65-F5344CB8AC3E}">
        <p14:creationId xmlns:p14="http://schemas.microsoft.com/office/powerpoint/2010/main" val="174316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Challenges For Librarians</a:t>
            </a:r>
            <a:endParaRPr lang="en-GB" dirty="0"/>
          </a:p>
        </p:txBody>
      </p:sp>
      <p:sp>
        <p:nvSpPr>
          <p:cNvPr id="3" name="Text Placeholder 2"/>
          <p:cNvSpPr>
            <a:spLocks noGrp="1"/>
          </p:cNvSpPr>
          <p:nvPr>
            <p:ph type="body" idx="1"/>
          </p:nvPr>
        </p:nvSpPr>
        <p:spPr>
          <a:xfrm>
            <a:off x="4812358" y="1204686"/>
            <a:ext cx="4168680" cy="5232328"/>
          </a:xfrm>
        </p:spPr>
        <p:txBody>
          <a:bodyPr/>
          <a:lstStyle/>
          <a:p>
            <a:r>
              <a:rPr lang="en-GB" dirty="0" smtClean="0"/>
              <a:t>In time of uncertainties:</a:t>
            </a:r>
          </a:p>
          <a:p>
            <a:pPr marL="442913" lvl="1" indent="-285750">
              <a:buFont typeface="Arial" pitchFamily="34" charset="0"/>
              <a:buChar char="•"/>
            </a:pPr>
            <a:r>
              <a:rPr lang="en-GB" sz="2400" dirty="0" smtClean="0"/>
              <a:t>Take an evidence-based approach to understanding the future</a:t>
            </a:r>
          </a:p>
          <a:p>
            <a:pPr marL="442913" lvl="1" indent="-285750">
              <a:buFont typeface="Arial" pitchFamily="34" charset="0"/>
              <a:buChar char="•"/>
            </a:pPr>
            <a:r>
              <a:rPr lang="en-GB" sz="2400" dirty="0" smtClean="0"/>
              <a:t>Understand the changed environment</a:t>
            </a:r>
          </a:p>
          <a:p>
            <a:pPr marL="442913" lvl="1" indent="-285750">
              <a:buFont typeface="Arial" pitchFamily="34" charset="0"/>
              <a:buChar char="•"/>
            </a:pPr>
            <a:r>
              <a:rPr lang="en-GB" sz="2400" dirty="0" smtClean="0"/>
              <a:t>Engage with opportunities in areas of growth and institutional importance</a:t>
            </a:r>
          </a:p>
          <a:p>
            <a:pPr marL="442913" lvl="1" indent="-285750">
              <a:buFont typeface="Arial" pitchFamily="34" charset="0"/>
              <a:buChar char="•"/>
            </a:pPr>
            <a:r>
              <a:rPr lang="en-GB" sz="2400" dirty="0"/>
              <a:t>Be open and encourage discussion on analysis &amp; interpretation of </a:t>
            </a:r>
            <a:r>
              <a:rPr lang="en-GB" sz="2400" dirty="0" smtClean="0"/>
              <a:t>findings</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65</a:t>
            </a:fld>
            <a:endParaRPr lang="en-US"/>
          </a:p>
        </p:txBody>
      </p:sp>
      <p:pic>
        <p:nvPicPr>
          <p:cNvPr id="5" name="Picture 4" descr="Copyright Shutterstock. used under licence. shutterstock_60676063.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10865" y="1313884"/>
            <a:ext cx="4501493" cy="3011032"/>
          </a:xfrm>
          <a:prstGeom prst="rect">
            <a:avLst/>
          </a:prstGeom>
        </p:spPr>
      </p:pic>
    </p:spTree>
    <p:extLst>
      <p:ext uri="{BB962C8B-B14F-4D97-AF65-F5344CB8AC3E}">
        <p14:creationId xmlns:p14="http://schemas.microsoft.com/office/powerpoint/2010/main" val="22834985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Responding to Challenges</a:t>
            </a:r>
            <a:endParaRPr lang="en-GB" dirty="0"/>
          </a:p>
        </p:txBody>
      </p:sp>
      <p:sp>
        <p:nvSpPr>
          <p:cNvPr id="3" name="Text Placeholder 2"/>
          <p:cNvSpPr>
            <a:spLocks noGrp="1"/>
          </p:cNvSpPr>
          <p:nvPr>
            <p:ph type="body" idx="1"/>
          </p:nvPr>
        </p:nvSpPr>
        <p:spPr/>
        <p:txBody>
          <a:bodyPr/>
          <a:lstStyle/>
          <a:p>
            <a:r>
              <a:rPr lang="en-GB" dirty="0" smtClean="0"/>
              <a:t>Working in groups:</a:t>
            </a:r>
          </a:p>
          <a:p>
            <a:pPr marL="800100" lvl="1" indent="-342900">
              <a:buFont typeface="Arial" pitchFamily="34" charset="0"/>
              <a:buChar char="•"/>
            </a:pPr>
            <a:r>
              <a:rPr lang="en-GB" sz="2400" dirty="0" smtClean="0"/>
              <a:t>State what you feel will be the significant technological changes which will affect the library service in 2016</a:t>
            </a:r>
          </a:p>
          <a:p>
            <a:pPr marL="800100" lvl="1" indent="-342900">
              <a:buFont typeface="Arial" pitchFamily="34" charset="0"/>
              <a:buChar char="•"/>
            </a:pPr>
            <a:r>
              <a:rPr lang="en-GB" sz="2400" dirty="0" smtClean="0"/>
              <a:t>Will the changes be beneficial or not for libraries?</a:t>
            </a:r>
          </a:p>
          <a:p>
            <a:pPr marL="800100" lvl="1" indent="-342900">
              <a:buFont typeface="Arial" pitchFamily="34" charset="0"/>
              <a:buChar char="•"/>
            </a:pPr>
            <a:r>
              <a:rPr lang="en-GB" sz="2400" dirty="0" smtClean="0"/>
              <a:t>What evidence will you need to gather to validate your predictions? </a:t>
            </a:r>
          </a:p>
          <a:p>
            <a:pPr marL="800100" lvl="1" indent="-342900">
              <a:buFont typeface="Arial" pitchFamily="34" charset="0"/>
              <a:buChar char="•"/>
            </a:pPr>
            <a:r>
              <a:rPr lang="en-GB" sz="2400" dirty="0" smtClean="0"/>
              <a:t>What processes will you need to support the interpretation of the evidence?</a:t>
            </a:r>
          </a:p>
          <a:p>
            <a:pPr marL="800100" lvl="1" indent="-342900">
              <a:buFont typeface="Arial" pitchFamily="34" charset="0"/>
              <a:buChar char="•"/>
            </a:pPr>
            <a:r>
              <a:rPr lang="en-GB" sz="2400" dirty="0" smtClean="0"/>
              <a:t>What actions should you be taking in order to respond to the changes?  </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66</a:t>
            </a:fld>
            <a:endParaRPr lang="en-US"/>
          </a:p>
        </p:txBody>
      </p:sp>
      <p:sp>
        <p:nvSpPr>
          <p:cNvPr id="6" name="Oval 5"/>
          <p:cNvSpPr/>
          <p:nvPr/>
        </p:nvSpPr>
        <p:spPr>
          <a:xfrm>
            <a:off x="8895522" y="0"/>
            <a:ext cx="238539" cy="23853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E</a:t>
            </a:r>
            <a:endParaRPr lang="en-GB" sz="1600" dirty="0"/>
          </a:p>
        </p:txBody>
      </p:sp>
    </p:spTree>
    <p:extLst>
      <p:ext uri="{BB962C8B-B14F-4D97-AF65-F5344CB8AC3E}">
        <p14:creationId xmlns:p14="http://schemas.microsoft.com/office/powerpoint/2010/main" val="12079254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57742" y="1204687"/>
            <a:ext cx="3830717" cy="1502300"/>
          </a:xfrm>
        </p:spPr>
        <p:txBody>
          <a:bodyPr/>
          <a:lstStyle/>
          <a:p>
            <a:r>
              <a:rPr lang="en-GB" dirty="0" smtClean="0"/>
              <a:t>Gopher</a:t>
            </a:r>
            <a:endParaRPr lang="en-GB" dirty="0"/>
          </a:p>
        </p:txBody>
      </p:sp>
      <p:pic>
        <p:nvPicPr>
          <p:cNvPr id="2050" name="Picture 2" descr="Gopher cartoon for Interet Literacy"/>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49" t="-12827" r="-2449" b="-18756"/>
          <a:stretch/>
        </p:blipFill>
        <p:spPr bwMode="auto">
          <a:xfrm>
            <a:off x="325920" y="0"/>
            <a:ext cx="8646059" cy="7202033"/>
          </a:xfrm>
          <a:prstGeom prst="rect">
            <a:avLst/>
          </a:prstGeom>
          <a:solidFill>
            <a:schemeClr val="bg1"/>
          </a:solidFill>
        </p:spPr>
      </p:pic>
      <p:sp>
        <p:nvSpPr>
          <p:cNvPr id="2" name="Title 1"/>
          <p:cNvSpPr>
            <a:spLocks noGrp="1"/>
          </p:cNvSpPr>
          <p:nvPr>
            <p:ph type="title"/>
          </p:nvPr>
        </p:nvSpPr>
        <p:spPr>
          <a:xfrm>
            <a:off x="525722" y="0"/>
            <a:ext cx="7772400" cy="716642"/>
          </a:xfrm>
        </p:spPr>
        <p:txBody>
          <a:bodyPr/>
          <a:lstStyle/>
          <a:p>
            <a:r>
              <a:rPr lang="en-GB" dirty="0" smtClean="0"/>
              <a:t>Warning From The Past</a:t>
            </a:r>
            <a:endParaRPr lang="en-GB"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67</a:t>
            </a:fld>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95062" y="4328617"/>
            <a:ext cx="3978998" cy="2457616"/>
          </a:xfrm>
          <a:prstGeom prst="rect">
            <a:avLst/>
          </a:prstGeom>
        </p:spPr>
      </p:pic>
      <p:grpSp>
        <p:nvGrpSpPr>
          <p:cNvPr id="8" name="Group 7"/>
          <p:cNvGrpSpPr/>
          <p:nvPr/>
        </p:nvGrpSpPr>
        <p:grpSpPr>
          <a:xfrm>
            <a:off x="4648954" y="5551332"/>
            <a:ext cx="4099096" cy="1200329"/>
            <a:chOff x="4648954" y="5551332"/>
            <a:chExt cx="4099096" cy="1200329"/>
          </a:xfrm>
        </p:grpSpPr>
        <p:sp>
          <p:nvSpPr>
            <p:cNvPr id="7" name="TextBox 6"/>
            <p:cNvSpPr txBox="1"/>
            <p:nvPr/>
          </p:nvSpPr>
          <p:spPr>
            <a:xfrm>
              <a:off x="4648954" y="5551332"/>
              <a:ext cx="2367482" cy="1200329"/>
            </a:xfrm>
            <a:prstGeom prst="rect">
              <a:avLst/>
            </a:prstGeom>
            <a:solidFill>
              <a:schemeClr val="bg1"/>
            </a:solidFill>
            <a:ln>
              <a:solidFill>
                <a:schemeClr val="tx1"/>
              </a:solidFill>
            </a:ln>
          </p:spPr>
          <p:txBody>
            <a:bodyPr wrap="square" rtlCol="0">
              <a:spAutoFit/>
            </a:bodyPr>
            <a:lstStyle/>
            <a:p>
              <a:r>
                <a:rPr lang="en-GB" sz="1800" dirty="0" smtClean="0"/>
                <a:t>Tim Berners-Lee didn’t accept the evidence of the popularity of Gopher!</a:t>
              </a:r>
              <a:endParaRPr lang="en-GB" sz="1800" dirty="0"/>
            </a:p>
          </p:txBody>
        </p:sp>
        <p:pic>
          <p:nvPicPr>
            <p:cNvPr id="2052" name="Picture 4" descr="Tim BL"/>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927567" y="5557425"/>
              <a:ext cx="1820482" cy="11942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648954" y="5551332"/>
              <a:ext cx="4099096" cy="12003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278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Serenity prayer</a:t>
            </a:r>
          </a:p>
        </p:txBody>
      </p:sp>
      <p:sp>
        <p:nvSpPr>
          <p:cNvPr id="3" name="Text Placeholder 2"/>
          <p:cNvSpPr>
            <a:spLocks noGrp="1"/>
          </p:cNvSpPr>
          <p:nvPr>
            <p:ph type="body" idx="1"/>
          </p:nvPr>
        </p:nvSpPr>
        <p:spPr>
          <a:xfrm>
            <a:off x="2130357" y="1379784"/>
            <a:ext cx="3492380" cy="5007429"/>
          </a:xfrm>
        </p:spPr>
        <p:txBody>
          <a:bodyPr/>
          <a:lstStyle/>
          <a:p>
            <a:r>
              <a:rPr lang="en-GB" dirty="0" smtClean="0"/>
              <a:t>Serenity prayer:</a:t>
            </a:r>
          </a:p>
          <a:p>
            <a:r>
              <a:rPr lang="en-GB" dirty="0"/>
              <a:t>God, grant me the serenity to accept the things I cannot change,</a:t>
            </a:r>
            <a:br>
              <a:rPr lang="en-GB" dirty="0"/>
            </a:br>
            <a:r>
              <a:rPr lang="en-GB" dirty="0"/>
              <a:t>Courage to change the things I can,</a:t>
            </a:r>
            <a:br>
              <a:rPr lang="en-GB" dirty="0"/>
            </a:br>
            <a:r>
              <a:rPr lang="en-GB" dirty="0"/>
              <a:t>And wisdom to know the difference.</a:t>
            </a: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68</a:t>
            </a:fld>
            <a:endParaRPr lang="en-US"/>
          </a:p>
        </p:txBody>
      </p:sp>
      <p:pic>
        <p:nvPicPr>
          <p:cNvPr id="1026" name="Picture 2" descr="http://www.aunicorntshirt.com/images/UNITSH_119A_SerenityPrayer2.gif"/>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6498" r="-37897"/>
          <a:stretch/>
        </p:blipFill>
        <p:spPr bwMode="auto">
          <a:xfrm>
            <a:off x="135802" y="1717"/>
            <a:ext cx="9008198" cy="6856283"/>
          </a:xfrm>
          <a:prstGeom prst="rect">
            <a:avLst/>
          </a:prstGeom>
          <a:solidFill>
            <a:schemeClr val="bg1"/>
          </a:solidFill>
          <a:extLst/>
        </p:spPr>
      </p:pic>
    </p:spTree>
    <p:extLst>
      <p:ext uri="{BB962C8B-B14F-4D97-AF65-F5344CB8AC3E}">
        <p14:creationId xmlns:p14="http://schemas.microsoft.com/office/powerpoint/2010/main" val="85553998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1167469" y="2208179"/>
            <a:ext cx="7700906" cy="2645923"/>
          </a:xfrm>
        </p:spPr>
        <p:txBody>
          <a:bodyPr/>
          <a:lstStyle/>
          <a:p>
            <a:r>
              <a:rPr lang="en-GB" sz="2400" dirty="0" smtClean="0">
                <a:solidFill>
                  <a:schemeClr val="bg1"/>
                </a:solidFill>
              </a:rPr>
              <a:t>The Data will be Big, but our users will continue to use Facebook and Twitter</a:t>
            </a:r>
          </a:p>
          <a:p>
            <a:r>
              <a:rPr lang="en-GB" sz="2400" dirty="0" smtClean="0">
                <a:solidFill>
                  <a:schemeClr val="bg1"/>
                </a:solidFill>
              </a:rPr>
              <a:t>But research data will grow in importance as will use of mobiles.</a:t>
            </a:r>
          </a:p>
          <a:p>
            <a:r>
              <a:rPr lang="en-GB" sz="2400" dirty="0" smtClean="0">
                <a:solidFill>
                  <a:schemeClr val="bg1"/>
                </a:solidFill>
              </a:rPr>
              <a:t>According to the evidence the future isn’t quite what I expected. But it has helped to identify our business strategies.</a:t>
            </a:r>
          </a:p>
          <a:p>
            <a:endParaRPr lang="en-GB" sz="2400" dirty="0">
              <a:solidFill>
                <a:schemeClr val="bg1"/>
              </a:solidFill>
            </a:endParaRPr>
          </a:p>
        </p:txBody>
      </p:sp>
      <p:sp>
        <p:nvSpPr>
          <p:cNvPr id="7" name="Rectangle 6"/>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solidFill>
                  <a:schemeClr val="bg1"/>
                </a:solidFill>
              </a:rPr>
              <a:t>Conclusions</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69</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623" t="6495" r="336" b="1010"/>
          <a:stretch/>
        </p:blipFill>
        <p:spPr>
          <a:xfrm>
            <a:off x="140108" y="2122722"/>
            <a:ext cx="8863783" cy="2950899"/>
          </a:xfrm>
          <a:prstGeom prst="rect">
            <a:avLst/>
          </a:prstGeom>
        </p:spPr>
      </p:pic>
    </p:spTree>
    <p:extLst>
      <p:ext uri="{BB962C8B-B14F-4D97-AF65-F5344CB8AC3E}">
        <p14:creationId xmlns:p14="http://schemas.microsoft.com/office/powerpoint/2010/main" val="16827240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You’re Not A Couch Potato!</a:t>
            </a:r>
            <a:endParaRPr lang="en-GB" dirty="0"/>
          </a:p>
        </p:txBody>
      </p:sp>
      <p:sp>
        <p:nvSpPr>
          <p:cNvPr id="3" name="Text Placeholder 2"/>
          <p:cNvSpPr>
            <a:spLocks noGrp="1"/>
          </p:cNvSpPr>
          <p:nvPr>
            <p:ph type="body" idx="1"/>
          </p:nvPr>
        </p:nvSpPr>
        <p:spPr>
          <a:xfrm>
            <a:off x="1157742" y="1204687"/>
            <a:ext cx="7772400" cy="4579888"/>
          </a:xfrm>
        </p:spPr>
        <p:txBody>
          <a:bodyPr/>
          <a:lstStyle/>
          <a:p>
            <a:r>
              <a:rPr lang="en-GB" dirty="0" smtClean="0"/>
              <a:t>Later on I’ll ask you to:</a:t>
            </a:r>
          </a:p>
          <a:p>
            <a:pPr marL="800100" lvl="1" indent="-342900">
              <a:buFont typeface="Arial" pitchFamily="34" charset="0"/>
              <a:buChar char="•"/>
            </a:pPr>
            <a:r>
              <a:rPr lang="en-GB" sz="2400" dirty="0" smtClean="0"/>
              <a:t>State what you feel will be the significant technological changes which will affect the library service in 2016</a:t>
            </a:r>
          </a:p>
          <a:p>
            <a:pPr marL="800100" lvl="1" indent="-342900">
              <a:buFont typeface="Arial" pitchFamily="34" charset="0"/>
              <a:buChar char="•"/>
            </a:pPr>
            <a:r>
              <a:rPr lang="en-GB" sz="2400" dirty="0" smtClean="0"/>
              <a:t>Will the changes be beneficial or not for libraries?</a:t>
            </a:r>
          </a:p>
          <a:p>
            <a:pPr marL="800100" lvl="1" indent="-342900">
              <a:buFont typeface="Arial" pitchFamily="34" charset="0"/>
              <a:buChar char="•"/>
            </a:pPr>
            <a:r>
              <a:rPr lang="en-GB" sz="2400" dirty="0" smtClean="0"/>
              <a:t>What evidence will you need to gather to validate your predictions? </a:t>
            </a:r>
          </a:p>
          <a:p>
            <a:pPr marL="800100" lvl="1" indent="-342900">
              <a:buFont typeface="Arial" pitchFamily="34" charset="0"/>
              <a:buChar char="•"/>
            </a:pPr>
            <a:r>
              <a:rPr lang="en-GB" sz="2400" dirty="0" smtClean="0"/>
              <a:t>What processes will you need to support the interpretation of the evidence?</a:t>
            </a:r>
          </a:p>
          <a:p>
            <a:pPr marL="800100" lvl="1" indent="-342900">
              <a:buFont typeface="Arial" pitchFamily="34" charset="0"/>
              <a:buChar char="•"/>
            </a:pPr>
            <a:r>
              <a:rPr lang="en-GB" sz="2400" dirty="0" smtClean="0"/>
              <a:t>What actions should you be taking in order to respond to the changes?  </a:t>
            </a:r>
            <a:endParaRPr lang="en-GB" sz="2400" dirty="0"/>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7</a:t>
            </a:fld>
            <a:endParaRPr lang="en-US"/>
          </a:p>
        </p:txBody>
      </p:sp>
      <p:sp>
        <p:nvSpPr>
          <p:cNvPr id="6" name="Oval 5"/>
          <p:cNvSpPr/>
          <p:nvPr/>
        </p:nvSpPr>
        <p:spPr>
          <a:xfrm>
            <a:off x="8895522" y="0"/>
            <a:ext cx="238539" cy="238539"/>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t>E</a:t>
            </a:r>
            <a:endParaRPr lang="en-GB" sz="1600" dirty="0"/>
          </a:p>
        </p:txBody>
      </p:sp>
      <p:sp>
        <p:nvSpPr>
          <p:cNvPr id="5" name="TextBox 4"/>
          <p:cNvSpPr txBox="1"/>
          <p:nvPr/>
        </p:nvSpPr>
        <p:spPr>
          <a:xfrm>
            <a:off x="1351722" y="5804453"/>
            <a:ext cx="6422527" cy="830997"/>
          </a:xfrm>
          <a:prstGeom prst="rect">
            <a:avLst/>
          </a:prstGeom>
          <a:noFill/>
          <a:ln>
            <a:solidFill>
              <a:schemeClr val="tx1"/>
            </a:solidFill>
          </a:ln>
        </p:spPr>
        <p:txBody>
          <a:bodyPr wrap="none" rtlCol="0">
            <a:spAutoFit/>
          </a:bodyPr>
          <a:lstStyle/>
          <a:p>
            <a:r>
              <a:rPr lang="en-GB" dirty="0" smtClean="0"/>
              <a:t>You can start now (especially if you’re online).</a:t>
            </a:r>
          </a:p>
          <a:p>
            <a:r>
              <a:rPr lang="en-GB" dirty="0" smtClean="0"/>
              <a:t>Yes, you can use Google &amp; Wikipedia!</a:t>
            </a:r>
            <a:endParaRPr lang="en-GB" dirty="0"/>
          </a:p>
        </p:txBody>
      </p:sp>
    </p:spTree>
    <p:extLst>
      <p:ext uri="{BB962C8B-B14F-4D97-AF65-F5344CB8AC3E}">
        <p14:creationId xmlns:p14="http://schemas.microsoft.com/office/powerpoint/2010/main" val="188496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70</a:t>
            </a:fld>
            <a:endParaRPr lang="en-US" dirty="0"/>
          </a:p>
        </p:txBody>
      </p:sp>
      <p:sp>
        <p:nvSpPr>
          <p:cNvPr id="3" name="Text Placeholder 2"/>
          <p:cNvSpPr>
            <a:spLocks noGrp="1"/>
          </p:cNvSpPr>
          <p:nvPr>
            <p:ph type="body" idx="1"/>
          </p:nvPr>
        </p:nvSpPr>
        <p:spPr/>
        <p:txBody>
          <a:bodyPr/>
          <a:lstStyle/>
          <a:p>
            <a:r>
              <a:rPr lang="en-GB" dirty="0" smtClean="0"/>
              <a:t>See </a:t>
            </a:r>
            <a:r>
              <a:rPr lang="en-GB" dirty="0">
                <a:hlinkClick r:id="rId3"/>
              </a:rPr>
              <a:t>http://ukwebfocus.wordpress.com/</a:t>
            </a:r>
            <a:endParaRPr lang="en-GB" dirty="0"/>
          </a:p>
        </p:txBody>
      </p:sp>
      <p:grpSp>
        <p:nvGrpSpPr>
          <p:cNvPr id="7" name="Group 6"/>
          <p:cNvGrpSpPr/>
          <p:nvPr/>
        </p:nvGrpSpPr>
        <p:grpSpPr>
          <a:xfrm>
            <a:off x="0" y="1"/>
            <a:ext cx="9144000" cy="6858000"/>
            <a:chOff x="0" y="1"/>
            <a:chExt cx="9144000" cy="6858000"/>
          </a:xfrm>
          <a:solidFill>
            <a:schemeClr val="bg1"/>
          </a:solidFill>
        </p:grpSpPr>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t="-1260"/>
            <a:stretch/>
          </p:blipFill>
          <p:spPr>
            <a:xfrm>
              <a:off x="0" y="1"/>
              <a:ext cx="9144000" cy="6858000"/>
            </a:xfrm>
            <a:prstGeom prst="rect">
              <a:avLst/>
            </a:prstGeom>
            <a:grpFill/>
          </p:spPr>
        </p:pic>
        <p:sp>
          <p:nvSpPr>
            <p:cNvPr id="6" name="Rectangle 5"/>
            <p:cNvSpPr/>
            <p:nvPr/>
          </p:nvSpPr>
          <p:spPr>
            <a:xfrm>
              <a:off x="4234191" y="1924333"/>
              <a:ext cx="1285545" cy="1163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a:xfrm>
            <a:off x="3576119" y="170597"/>
            <a:ext cx="5486399" cy="539390"/>
          </a:xfrm>
          <a:solidFill>
            <a:schemeClr val="bg1"/>
          </a:solidFill>
        </p:spPr>
        <p:txBody>
          <a:bodyPr/>
          <a:lstStyle/>
          <a:p>
            <a:r>
              <a:rPr lang="en-GB" sz="3200" dirty="0" smtClean="0"/>
              <a:t>Continue the Conversation</a:t>
            </a:r>
            <a:endParaRPr lang="en-GB" sz="3200" dirty="0"/>
          </a:p>
        </p:txBody>
      </p:sp>
      <p:sp>
        <p:nvSpPr>
          <p:cNvPr id="8" name="AutoShape 29">
            <a:hlinkClick r:id="rId5"/>
          </p:cNvPr>
          <p:cNvSpPr>
            <a:spLocks noChangeArrowheads="1"/>
          </p:cNvSpPr>
          <p:nvPr/>
        </p:nvSpPr>
        <p:spPr bwMode="auto">
          <a:xfrm>
            <a:off x="7097005" y="1616823"/>
            <a:ext cx="296862" cy="227012"/>
          </a:xfrm>
          <a:prstGeom prst="rightArrow">
            <a:avLst>
              <a:gd name="adj1" fmla="val 50000"/>
              <a:gd name="adj2" fmla="val 37015"/>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val="3013904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7001" y="168730"/>
            <a:ext cx="5960740" cy="716642"/>
          </a:xfrm>
          <a:solidFill>
            <a:schemeClr val="tx1"/>
          </a:solidFill>
        </p:spPr>
        <p:txBody>
          <a:bodyPr/>
          <a:lstStyle/>
          <a:p>
            <a:r>
              <a:rPr lang="en-GB" dirty="0" smtClean="0">
                <a:solidFill>
                  <a:schemeClr val="bg1"/>
                </a:solidFill>
              </a:rPr>
              <a:t>In the Future</a:t>
            </a:r>
            <a:endParaRPr lang="en-GB" dirty="0">
              <a:solidFill>
                <a:schemeClr val="bg1"/>
              </a:solidFill>
            </a:endParaRPr>
          </a:p>
        </p:txBody>
      </p:sp>
      <p:sp>
        <p:nvSpPr>
          <p:cNvPr id="3" name="Text Placeholder 2"/>
          <p:cNvSpPr>
            <a:spLocks noGrp="1"/>
          </p:cNvSpPr>
          <p:nvPr>
            <p:ph type="body" idx="1"/>
          </p:nvPr>
        </p:nvSpPr>
        <p:spPr>
          <a:xfrm>
            <a:off x="827001" y="2266545"/>
            <a:ext cx="7062131" cy="1162455"/>
          </a:xfrm>
        </p:spPr>
        <p:txBody>
          <a:bodyPr/>
          <a:lstStyle/>
          <a:p>
            <a:r>
              <a:rPr lang="en-GB" dirty="0" smtClean="0">
                <a:solidFill>
                  <a:schemeClr val="bg1"/>
                </a:solidFill>
              </a:rPr>
              <a:t>Data will be Big </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8</a:t>
            </a:fld>
            <a:endParaRPr lang="en-US"/>
          </a:p>
        </p:txBody>
      </p:sp>
    </p:spTree>
    <p:extLst>
      <p:ext uri="{BB962C8B-B14F-4D97-AF65-F5344CB8AC3E}">
        <p14:creationId xmlns:p14="http://schemas.microsoft.com/office/powerpoint/2010/main" val="36808954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27001" y="168730"/>
            <a:ext cx="5960740" cy="716642"/>
          </a:xfrm>
          <a:solidFill>
            <a:schemeClr val="tx1"/>
          </a:solidFill>
        </p:spPr>
        <p:txBody>
          <a:bodyPr/>
          <a:lstStyle/>
          <a:p>
            <a:r>
              <a:rPr lang="en-GB" dirty="0" smtClean="0">
                <a:solidFill>
                  <a:schemeClr val="bg1"/>
                </a:solidFill>
              </a:rPr>
              <a:t>In the Future</a:t>
            </a:r>
            <a:endParaRPr lang="en-GB" dirty="0">
              <a:solidFill>
                <a:schemeClr val="bg1"/>
              </a:solidFill>
            </a:endParaRPr>
          </a:p>
        </p:txBody>
      </p:sp>
      <p:sp>
        <p:nvSpPr>
          <p:cNvPr id="3" name="Text Placeholder 2"/>
          <p:cNvSpPr>
            <a:spLocks noGrp="1"/>
          </p:cNvSpPr>
          <p:nvPr>
            <p:ph type="body" idx="1"/>
          </p:nvPr>
        </p:nvSpPr>
        <p:spPr>
          <a:xfrm>
            <a:off x="827001" y="2266545"/>
            <a:ext cx="7062131" cy="1162455"/>
          </a:xfrm>
        </p:spPr>
        <p:txBody>
          <a:bodyPr/>
          <a:lstStyle/>
          <a:p>
            <a:r>
              <a:rPr lang="en-GB" dirty="0" smtClean="0">
                <a:solidFill>
                  <a:schemeClr val="bg1"/>
                </a:solidFill>
              </a:rPr>
              <a:t>Content and services will be open </a:t>
            </a:r>
            <a:endParaRPr lang="en-GB" dirty="0">
              <a:solidFill>
                <a:schemeClr val="bg1"/>
              </a:solidFill>
            </a:endParaRPr>
          </a:p>
        </p:txBody>
      </p:sp>
      <p:sp>
        <p:nvSpPr>
          <p:cNvPr id="4" name="Slide Number Placeholder 3"/>
          <p:cNvSpPr>
            <a:spLocks noGrp="1"/>
          </p:cNvSpPr>
          <p:nvPr>
            <p:ph type="sldNum" sz="quarter" idx="10"/>
          </p:nvPr>
        </p:nvSpPr>
        <p:spPr/>
        <p:txBody>
          <a:bodyPr/>
          <a:lstStyle/>
          <a:p>
            <a:pPr>
              <a:defRPr/>
            </a:pPr>
            <a:fld id="{F03B8294-793F-C24F-AF62-A2180A3A15AC}" type="slidenum">
              <a:rPr lang="en-US" smtClean="0"/>
              <a:pPr>
                <a:defRPr/>
              </a:pPr>
              <a:t>9</a:t>
            </a:fld>
            <a:endParaRPr lang="en-US"/>
          </a:p>
        </p:txBody>
      </p:sp>
    </p:spTree>
    <p:extLst>
      <p:ext uri="{BB962C8B-B14F-4D97-AF65-F5344CB8AC3E}">
        <p14:creationId xmlns:p14="http://schemas.microsoft.com/office/powerpoint/2010/main" val="2218605598"/>
      </p:ext>
    </p:extLst>
  </p:cSld>
  <p:clrMapOvr>
    <a:masterClrMapping/>
  </p:clrMapOvr>
  <p:timing>
    <p:tnLst>
      <p:par>
        <p:cTn id="1" dur="indefinite" restart="never" nodeType="tmRoot"/>
      </p:par>
    </p:tnLst>
  </p:timing>
</p:sld>
</file>

<file path=ppt/theme/theme1.xml><?xml version="1.0" encoding="utf-8"?>
<a:theme xmlns:a="http://schemas.openxmlformats.org/drawingml/2006/main" name="UKOLN-standard-slide-2004">
  <a:themeElements>
    <a:clrScheme name="UKOLN-standard-slide-2004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UKOLN-standard-slide-200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KOLN-standard-slide-2004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KOLN-standard-slide-2004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KOLN-standard-slide-2004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KOLN-standard-slide-2004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KOLN-standard-slide-2004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KOLN-standard-slide-2004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KOLN-standard-slide-2004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16762</TotalTime>
  <Words>2390</Words>
  <Application>Microsoft Office PowerPoint</Application>
  <PresentationFormat>On-screen Show (4:3)</PresentationFormat>
  <Paragraphs>472</Paragraphs>
  <Slides>70</Slides>
  <Notes>70</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UKOLN-standard-slide-2004</vt:lpstr>
      <vt:lpstr>Making Sense of a Rapidly Changing Technical Environment</vt:lpstr>
      <vt:lpstr>Making Sense of a Rapidly Changing Technical Environment</vt:lpstr>
      <vt:lpstr>PowerPoint Presentation</vt:lpstr>
      <vt:lpstr>About Me</vt:lpstr>
      <vt:lpstr>About This Talk</vt:lpstr>
      <vt:lpstr>The Context</vt:lpstr>
      <vt:lpstr>You’re Not A Couch Potato!</vt:lpstr>
      <vt:lpstr>In the Future</vt:lpstr>
      <vt:lpstr>In the Future</vt:lpstr>
      <vt:lpstr>In the Future</vt:lpstr>
      <vt:lpstr>In the Future</vt:lpstr>
      <vt:lpstr>In the Future</vt:lpstr>
      <vt:lpstr>In the Future</vt:lpstr>
      <vt:lpstr>In the Future</vt:lpstr>
      <vt:lpstr>What I expected in the future</vt:lpstr>
      <vt:lpstr>In the Future</vt:lpstr>
      <vt:lpstr>Has the Future Arrived? </vt:lpstr>
      <vt:lpstr>Shush!</vt:lpstr>
      <vt:lpstr>The Context</vt:lpstr>
      <vt:lpstr>Accompanying Paper</vt:lpstr>
      <vt:lpstr>Your Thoughts</vt:lpstr>
      <vt:lpstr>The Future from the Past</vt:lpstr>
      <vt:lpstr>“Eagle has Landed”</vt:lpstr>
      <vt:lpstr>The Future from the Past</vt:lpstr>
      <vt:lpstr>What I Expected in the Future</vt:lpstr>
      <vt:lpstr>The Present: Better than Predicted</vt:lpstr>
      <vt:lpstr>Has the Future Arrived?</vt:lpstr>
      <vt:lpstr>Has the Future Arrived? </vt:lpstr>
      <vt:lpstr>Has the Future Arrived?</vt:lpstr>
      <vt:lpstr>Has the Future Arrived?</vt:lpstr>
      <vt:lpstr>Has the Future Arrived?</vt:lpstr>
      <vt:lpstr>Rich Opportunities</vt:lpstr>
      <vt:lpstr>PowerPoint Presentation</vt:lpstr>
      <vt:lpstr>The Mid 2000s</vt:lpstr>
      <vt:lpstr>From the Sea of Tranquility to  the Perfect Storm</vt:lpstr>
      <vt:lpstr>Time of Growth </vt:lpstr>
      <vt:lpstr>Time of Growth is Over </vt:lpstr>
      <vt:lpstr>Innovation</vt:lpstr>
      <vt:lpstr>JISC Observatory</vt:lpstr>
      <vt:lpstr>JIS Observatory process</vt:lpstr>
      <vt:lpstr>Scanning Activities </vt:lpstr>
      <vt:lpstr>PowerPoint Presentation</vt:lpstr>
      <vt:lpstr>Zombie Attack</vt:lpstr>
      <vt:lpstr>Significant Trends: Mobile</vt:lpstr>
      <vt:lpstr>Significant Trends: Mobile</vt:lpstr>
      <vt:lpstr>Significant Trends: Mobile</vt:lpstr>
      <vt:lpstr>Significant Trends: Social Media</vt:lpstr>
      <vt:lpstr>Significant Trends: Social Media</vt:lpstr>
      <vt:lpstr>Significant Trends: Social Media</vt:lpstr>
      <vt:lpstr>Behind The Facebook Page</vt:lpstr>
      <vt:lpstr>Sense-Making: Social Media</vt:lpstr>
      <vt:lpstr>Open Data</vt:lpstr>
      <vt:lpstr>Open Data</vt:lpstr>
      <vt:lpstr>Use of Open Data in Libraries</vt:lpstr>
      <vt:lpstr>Significant Trends: Open Practices</vt:lpstr>
      <vt:lpstr>Sharing Is Caring?</vt:lpstr>
      <vt:lpstr>PowerPoint Presentation</vt:lpstr>
      <vt:lpstr>Tweetchats</vt:lpstr>
      <vt:lpstr>Innovating or Improving?</vt:lpstr>
      <vt:lpstr>Evidence of IR Usage </vt:lpstr>
      <vt:lpstr>Implications</vt:lpstr>
      <vt:lpstr>TechWatch Reports</vt:lpstr>
      <vt:lpstr>Early Signals?</vt:lpstr>
      <vt:lpstr>Early Signals?</vt:lpstr>
      <vt:lpstr>Challenges For Librarians</vt:lpstr>
      <vt:lpstr>Responding to Challenges</vt:lpstr>
      <vt:lpstr>Warning From The Past</vt:lpstr>
      <vt:lpstr>Serenity prayer</vt:lpstr>
      <vt:lpstr>Conclusions</vt:lpstr>
      <vt:lpstr>Continue the Conversation</vt:lpstr>
    </vt:vector>
  </TitlesOfParts>
  <Company>UKOLN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Sense of a Rapidly Changing Technical Environment</dc:title>
  <dc:creator>Brian Kelly</dc:creator>
  <cp:lastModifiedBy>ulpc-bk</cp:lastModifiedBy>
  <cp:revision>647</cp:revision>
  <cp:lastPrinted>2012-09-27T07:57:14Z</cp:lastPrinted>
  <dcterms:created xsi:type="dcterms:W3CDTF">2005-06-06T15:31:10Z</dcterms:created>
  <dcterms:modified xsi:type="dcterms:W3CDTF">2012-12-06T15:39:08Z</dcterms:modified>
</cp:coreProperties>
</file>