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62" r:id="rId2"/>
    <p:sldId id="256" r:id="rId3"/>
    <p:sldId id="322" r:id="rId4"/>
    <p:sldId id="311" r:id="rId5"/>
    <p:sldId id="257" r:id="rId6"/>
    <p:sldId id="296" r:id="rId7"/>
    <p:sldId id="308" r:id="rId8"/>
    <p:sldId id="298" r:id="rId9"/>
    <p:sldId id="307" r:id="rId10"/>
    <p:sldId id="300" r:id="rId11"/>
    <p:sldId id="302" r:id="rId12"/>
    <p:sldId id="304" r:id="rId13"/>
    <p:sldId id="303" r:id="rId14"/>
    <p:sldId id="305" r:id="rId15"/>
    <p:sldId id="309" r:id="rId16"/>
    <p:sldId id="312" r:id="rId17"/>
    <p:sldId id="306" r:id="rId18"/>
    <p:sldId id="310" r:id="rId19"/>
    <p:sldId id="265" r:id="rId20"/>
    <p:sldId id="266" r:id="rId21"/>
    <p:sldId id="313" r:id="rId22"/>
    <p:sldId id="314" r:id="rId23"/>
    <p:sldId id="315" r:id="rId24"/>
    <p:sldId id="316" r:id="rId25"/>
    <p:sldId id="264" r:id="rId26"/>
    <p:sldId id="268" r:id="rId27"/>
    <p:sldId id="269" r:id="rId28"/>
    <p:sldId id="270" r:id="rId29"/>
    <p:sldId id="273" r:id="rId30"/>
    <p:sldId id="274" r:id="rId31"/>
    <p:sldId id="275" r:id="rId32"/>
    <p:sldId id="271" r:id="rId33"/>
    <p:sldId id="276" r:id="rId34"/>
    <p:sldId id="288" r:id="rId35"/>
    <p:sldId id="289" r:id="rId36"/>
    <p:sldId id="290" r:id="rId37"/>
    <p:sldId id="317" r:id="rId38"/>
    <p:sldId id="318" r:id="rId39"/>
    <p:sldId id="321" r:id="rId40"/>
    <p:sldId id="278" r:id="rId41"/>
    <p:sldId id="285" r:id="rId42"/>
    <p:sldId id="284" r:id="rId43"/>
    <p:sldId id="272" r:id="rId44"/>
    <p:sldId id="279" r:id="rId45"/>
    <p:sldId id="280" r:id="rId46"/>
    <p:sldId id="320" r:id="rId47"/>
    <p:sldId id="319" r:id="rId48"/>
    <p:sldId id="292" r:id="rId49"/>
    <p:sldId id="293" r:id="rId50"/>
    <p:sldId id="261" r:id="rId51"/>
  </p:sldIdLst>
  <p:sldSz cx="9144000" cy="6858000" type="screen4x3"/>
  <p:notesSz cx="6811963" cy="99425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8A7"/>
    <a:srgbClr val="005392"/>
    <a:srgbClr val="FF0000"/>
    <a:srgbClr val="CCECFF"/>
    <a:srgbClr val="99CCFF"/>
    <a:srgbClr val="0066CC"/>
    <a:srgbClr val="FF0066"/>
    <a:srgbClr val="23238F"/>
    <a:srgbClr val="8888E2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9" d="100"/>
          <a:sy n="109" d="100"/>
        </p:scale>
        <p:origin x="-396" y="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2688" y="-90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814388" y="148431"/>
            <a:ext cx="590391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>
              <a:defRPr sz="2800" b="1" i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sz="2000" dirty="0"/>
              <a:t>Reflecting on Yesterday, Understanding Today, </a:t>
            </a:r>
            <a:br>
              <a:rPr lang="en-GB" sz="2000" dirty="0"/>
            </a:br>
            <a:r>
              <a:rPr lang="en-GB" sz="2000" dirty="0"/>
              <a:t>Planning for Tomorrow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837238" y="350838"/>
            <a:ext cx="974725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20214"/>
            <a:ext cx="6811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a typeface="+mn-ea"/>
                <a:cs typeface="+mn-cs"/>
              </a:defRPr>
            </a:lvl1pPr>
          </a:lstStyle>
          <a:p>
            <a:pPr marL="0" lvl="1" algn="ctr">
              <a:defRPr/>
            </a:pPr>
            <a:r>
              <a:rPr lang="en-GB" sz="1600" dirty="0" smtClean="0"/>
              <a:t>&lt;http</a:t>
            </a:r>
            <a:r>
              <a:rPr lang="en-GB" sz="1600" dirty="0"/>
              <a:t>://</a:t>
            </a:r>
            <a:r>
              <a:rPr lang="en-GB" sz="1600" dirty="0" smtClean="0"/>
              <a:t>www.ukoln.ac.uk/web-focus/events/conferences/umbrella-2013/&gt;</a:t>
            </a:r>
            <a:endParaRPr lang="en-GB" sz="1600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19438" y="9007475"/>
            <a:ext cx="471487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94835358-E5EC-0245-803F-4388B19E90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3318" name="Picture 7" descr="Creative Commons lic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9024938"/>
            <a:ext cx="85566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8" descr="UKOLN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65881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58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974725" y="273050"/>
            <a:ext cx="44338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837238" y="0"/>
            <a:ext cx="9731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3637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9887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15950" y="9591675"/>
            <a:ext cx="558006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832100" y="9277350"/>
            <a:ext cx="4064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ABCCBB48-F4CB-244C-A901-1F30FED1FB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4344" name="Picture 8" descr="logo-new-ju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0"/>
            <a:ext cx="76676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0279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61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376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376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879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376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385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1516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2356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376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4749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520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803F6DC-DFB4-A941-BFB0-845A661A08DD}" type="slidenum">
              <a:rPr lang="en-GB" sz="1200">
                <a:latin typeface="Times New Roman" charset="0"/>
              </a:rPr>
              <a:pPr eaLnBrk="1" hangingPunct="1"/>
              <a:t>2</a:t>
            </a:fld>
            <a:endParaRPr lang="en-GB" sz="1200">
              <a:latin typeface="Times New Roman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5208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8090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2987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0452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9422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411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64B1316-ED31-4A68-809C-B512FAE502DB}" type="slidenum">
              <a:rPr lang="en-GB" sz="1200">
                <a:latin typeface="Times New Roman" pitchFamily="18" charset="0"/>
              </a:rPr>
              <a:pPr eaLnBrk="1" hangingPunct="1"/>
              <a:t>26</a:t>
            </a:fld>
            <a:endParaRPr lang="en-GB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4786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5821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155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96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9868" indent="-288411" defTabSz="95496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53642" indent="-230729" defTabSz="95496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15100" indent="-230729" defTabSz="95496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76557" indent="-230729" defTabSz="95496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38013" indent="-230729" defTabSz="9549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99469" indent="-230729" defTabSz="9549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60927" indent="-230729" defTabSz="9549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22383" indent="-230729" defTabSz="9549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81C74AB-A734-44FE-8951-5241A66F5786}" type="slidenum">
              <a:rPr lang="en-GB" sz="1000"/>
              <a:pPr/>
              <a:t>3</a:t>
            </a:fld>
            <a:endParaRPr lang="en-GB" sz="10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1555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1555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1555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7837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4524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5267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9908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0255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077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824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7836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7275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9974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9974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1555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74864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74864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3068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99848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16726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074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37674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108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376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376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376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CBB48-F4CB-244C-A901-1F30FED1FB46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376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0FCE6-20BC-D84B-8CD3-5D0C38E17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44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1975" y="260350"/>
            <a:ext cx="1908175" cy="5988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450" y="260350"/>
            <a:ext cx="5572125" cy="5988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6A5B8-5095-0F46-B66C-8C926DDAB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18276-C72B-4A40-9044-606A4195A3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116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198" y="168730"/>
            <a:ext cx="7772400" cy="716642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2" y="1204686"/>
            <a:ext cx="7772400" cy="500742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B8294-793F-C24F-AF62-A2180A3A1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34758" y="0"/>
            <a:ext cx="697337" cy="5739896"/>
          </a:xfrm>
          <a:prstGeom prst="rect">
            <a:avLst/>
          </a:prstGeom>
          <a:solidFill>
            <a:srgbClr val="005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58" y="5739896"/>
            <a:ext cx="697337" cy="111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450" y="1196975"/>
            <a:ext cx="3740150" cy="5051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0" y="1196975"/>
            <a:ext cx="3740150" cy="5051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2F727-E8EB-7046-B453-CC93063D1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87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45D22-22EA-AE49-AFF6-9C1A6EFCE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89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AA79D-2C96-EE46-902F-EFD6C3F6F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06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4135E-8A32-684C-B412-C6908A28A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25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D2D1F-23D4-7549-9F02-0C8E966CD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11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A04A6-3AB2-E244-863A-223E8D66D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06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C7A5C-1B01-2B4A-BA4C-54D83071C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17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260350"/>
            <a:ext cx="76327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Heading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196975"/>
            <a:ext cx="7632700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9"/>
          <p:cNvSpPr>
            <a:spLocks noChangeArrowheads="1"/>
          </p:cNvSpPr>
          <p:nvPr/>
        </p:nvSpPr>
        <p:spPr bwMode="auto">
          <a:xfrm>
            <a:off x="304800" y="0"/>
            <a:ext cx="717550" cy="5632450"/>
          </a:xfrm>
          <a:prstGeom prst="rect">
            <a:avLst/>
          </a:prstGeom>
          <a:gradFill rotWithShape="0">
            <a:gsLst>
              <a:gs pos="0">
                <a:srgbClr val="2F9FEB"/>
              </a:gs>
              <a:gs pos="100000">
                <a:srgbClr val="016CA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Text Box 25"/>
          <p:cNvSpPr txBox="1">
            <a:spLocks noChangeArrowheads="1"/>
          </p:cNvSpPr>
          <p:nvPr/>
        </p:nvSpPr>
        <p:spPr bwMode="auto">
          <a:xfrm>
            <a:off x="1187450" y="6407150"/>
            <a:ext cx="7632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smtClean="0">
                <a:ea typeface="+mn-ea"/>
                <a:cs typeface="+mn-cs"/>
              </a:rPr>
              <a:t>A centre of expertise in digital information management	</a:t>
            </a:r>
            <a:r>
              <a:rPr lang="en-GB" sz="1400" b="1" smtClean="0">
                <a:solidFill>
                  <a:srgbClr val="0066CC"/>
                </a:solidFill>
                <a:ea typeface="+mn-ea"/>
                <a:cs typeface="+mn-cs"/>
              </a:rPr>
              <a:t>www.ukoln.ac.uk </a:t>
            </a:r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16700"/>
            <a:ext cx="360363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smtClean="0">
                <a:cs typeface="+mn-cs"/>
              </a:defRPr>
            </a:lvl1pPr>
          </a:lstStyle>
          <a:p>
            <a:pPr>
              <a:defRPr/>
            </a:pPr>
            <a:fld id="{B1329BEF-11A0-7147-983C-1BFC36A85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9" descr="UKOLN logo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61025"/>
            <a:ext cx="7191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888E2"/>
        </a:buClr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888E2"/>
        </a:buClr>
        <a:buChar char="•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888E2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888E2"/>
        </a:buClr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888E2"/>
        </a:buClr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888E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888E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888E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888E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www.ukoln.ac.uk/web-focus/events/conferences/umbrella-2013/" TargetMode="External"/><Relationship Id="rId7" Type="http://schemas.openxmlformats.org/officeDocument/2006/relationships/hyperlink" Target="http://www.ukoln.ac.uk/web-focus/events/resources/standard/cc-licenc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reativecommons.org/licenses/by-nc/2.0/uk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bc.co.uk/news/technology-19191788" TargetMode="External"/><Relationship Id="rId4" Type="http://schemas.openxmlformats.org/officeDocument/2006/relationships/hyperlink" Target="http://blog.twitter.com/2012/08/olympic-and-twitter-records.html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acebook.com/the.university.of.oxford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kwebfocus.wordpress.com/2012/08/02/over-one-million-likes-of-facebook-pages-for-the-24-russell-group-universities/" TargetMode="Externa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Paradata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webfocus.wordpress.com/2012/08/02/over-one-million-likes-of-facebook-pages-for-the-24-russell-group-universities/" TargetMode="External"/><Relationship Id="rId5" Type="http://schemas.openxmlformats.org/officeDocument/2006/relationships/image" Target="../media/image31.png"/><Relationship Id="rId4" Type="http://schemas.openxmlformats.org/officeDocument/2006/relationships/hyperlink" Target="http://ukwebfocus.wordpress.com/2012/01/25/seo-analysis-of-uk-russell-group-university-home-pages-using-blekko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adwrite.com/2013/04/05/gartner-may-be-too-scared-to-say-it-but-the-pc-is-dea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uardian.co.uk/commentisfree/2012/aug/03/london-2012-olympics-open-data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davepattern/7839022376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uardian.co.uk/education/2012/aug/14/london-metropolitan-university-outsourcing-plan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uardian.co.uk/education/2012/aug/20/london-metropolitan-university-outsourcing-services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4138"/>
            <a:r>
              <a:rPr lang="en-GB" b="1" dirty="0"/>
              <a:t>Reflecting on Yesterday, Understanding Today, 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Planning </a:t>
            </a:r>
            <a:r>
              <a:rPr lang="en-GB" b="1" dirty="0"/>
              <a:t>for Tomorrow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198" y="168730"/>
            <a:ext cx="7767155" cy="716642"/>
          </a:xfrm>
          <a:solidFill>
            <a:schemeClr val="tx1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M</a:t>
            </a:r>
            <a:r>
              <a:rPr lang="en-GB" dirty="0" smtClean="0">
                <a:solidFill>
                  <a:schemeClr val="bg1"/>
                </a:solidFill>
              </a:rPr>
              <a:t>aking Sense of the Future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2" y="5274801"/>
            <a:ext cx="7237228" cy="937314"/>
          </a:xfrm>
        </p:spPr>
        <p:txBody>
          <a:bodyPr/>
          <a:lstStyle/>
          <a:p>
            <a:r>
              <a:rPr lang="en-GB" sz="2400" dirty="0" smtClean="0">
                <a:solidFill>
                  <a:schemeClr val="bg1"/>
                </a:solidFill>
              </a:rPr>
              <a:t>Presentation by Brian Kelly, UKOLN at the ILI 2012 conference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" t="6495" r="336" b="1010"/>
          <a:stretch/>
        </p:blipFill>
        <p:spPr>
          <a:xfrm>
            <a:off x="145917" y="3837432"/>
            <a:ext cx="8863783" cy="29508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" t="6646" r="1190" b="1706"/>
          <a:stretch/>
        </p:blipFill>
        <p:spPr>
          <a:xfrm>
            <a:off x="145917" y="103657"/>
            <a:ext cx="8863783" cy="29325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64078" y="3093999"/>
            <a:ext cx="1445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bg1"/>
                </a:solidFill>
              </a:rPr>
              <a:t>Brian Kelly, UKOLN</a:t>
            </a:r>
            <a:endParaRPr lang="en-GB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10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00" y="168730"/>
            <a:ext cx="5960740" cy="716642"/>
          </a:xfrm>
          <a:solidFill>
            <a:schemeClr val="tx1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In the Future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000" y="2266545"/>
            <a:ext cx="8132173" cy="116245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We will see greater investment in libraries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00" y="168730"/>
            <a:ext cx="5960740" cy="716642"/>
          </a:xfrm>
          <a:solidFill>
            <a:schemeClr val="tx1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In the Future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000" y="2266545"/>
            <a:ext cx="8132173" cy="116245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We will travel to work by monorail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8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Monorails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 expected in the future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688" b="-16336"/>
          <a:stretch/>
        </p:blipFill>
        <p:spPr>
          <a:xfrm>
            <a:off x="0" y="0"/>
            <a:ext cx="9144000" cy="713472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Oval 5"/>
          <p:cNvSpPr/>
          <p:nvPr/>
        </p:nvSpPr>
        <p:spPr>
          <a:xfrm>
            <a:off x="8212182" y="5251268"/>
            <a:ext cx="931817" cy="5138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54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00" y="168730"/>
            <a:ext cx="5960740" cy="716642"/>
          </a:xfrm>
          <a:solidFill>
            <a:schemeClr val="tx1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In the Future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000" y="2266545"/>
            <a:ext cx="8132173" cy="116245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We will use jetpacks at weekends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0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Has the Future Arrived?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Hoverpacks</a:t>
            </a:r>
            <a:r>
              <a:rPr lang="en-GB" dirty="0" smtClean="0"/>
              <a:t> </a:t>
            </a:r>
            <a:r>
              <a:rPr lang="en-GB" dirty="0"/>
              <a:t>d</a:t>
            </a:r>
            <a:r>
              <a:rPr lang="en-GB" dirty="0" smtClean="0"/>
              <a:t>o exist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Picture 5" descr="http://flickrhivemind.net/Tags/jetpackman/Interesti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919" b="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Oval 6"/>
          <p:cNvSpPr/>
          <p:nvPr/>
        </p:nvSpPr>
        <p:spPr>
          <a:xfrm>
            <a:off x="1001486" y="1881051"/>
            <a:ext cx="879565" cy="5138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03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198" y="168730"/>
            <a:ext cx="3792013" cy="716642"/>
          </a:xfrm>
        </p:spPr>
        <p:txBody>
          <a:bodyPr/>
          <a:lstStyle/>
          <a:p>
            <a:r>
              <a:rPr lang="en-US" dirty="0" smtClean="0"/>
              <a:t>Shush!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19852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980396" y="129580"/>
            <a:ext cx="163604" cy="19436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05264" y="170980"/>
            <a:ext cx="6777790" cy="1058916"/>
          </a:xfrm>
        </p:spPr>
        <p:txBody>
          <a:bodyPr/>
          <a:lstStyle/>
          <a:p>
            <a:r>
              <a:rPr lang="en-US" dirty="0" smtClean="0"/>
              <a:t>Librarians will appropriate technological developments to support their activities!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72002" y="6211669"/>
            <a:ext cx="387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Acknowledgements to </a:t>
            </a:r>
            <a:r>
              <a:rPr lang="en-US" sz="1800" dirty="0"/>
              <a:t>Patrick </a:t>
            </a:r>
            <a:r>
              <a:rPr lang="en-US" sz="1800" dirty="0" err="1" smtClean="0"/>
              <a:t>Hochstenbach</a:t>
            </a:r>
            <a:r>
              <a:rPr lang="en-US" sz="1800" dirty="0"/>
              <a:t> (@</a:t>
            </a:r>
            <a:r>
              <a:rPr lang="en-US" sz="1800" dirty="0" err="1"/>
              <a:t>hochstenbach</a:t>
            </a:r>
            <a:r>
              <a:rPr lang="en-US" sz="18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86787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Can We Conclude?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2" y="1204686"/>
            <a:ext cx="7829504" cy="5653314"/>
          </a:xfrm>
        </p:spPr>
        <p:txBody>
          <a:bodyPr/>
          <a:lstStyle/>
          <a:p>
            <a:r>
              <a:rPr lang="en-GB" sz="2400" dirty="0" smtClean="0"/>
              <a:t>Assumptions of: </a:t>
            </a:r>
            <a:endParaRPr lang="en-GB" sz="2400" dirty="0"/>
          </a:p>
          <a:p>
            <a:pPr marL="800100" lvl="1" indent="-342900">
              <a:buClr>
                <a:schemeClr val="accent6"/>
              </a:buClr>
              <a:buFont typeface="Arial" pitchFamily="34" charset="0"/>
              <a:buChar char="•"/>
            </a:pPr>
            <a:r>
              <a:rPr lang="en-GB" sz="2400" dirty="0" smtClean="0"/>
              <a:t>Inevitability of technological developments</a:t>
            </a:r>
            <a:endParaRPr lang="en-GB" sz="2400" dirty="0"/>
          </a:p>
          <a:p>
            <a:pPr marL="800100" lvl="1" indent="-342900">
              <a:buClr>
                <a:schemeClr val="accent6"/>
              </a:buClr>
              <a:buFont typeface="Arial" pitchFamily="34" charset="0"/>
              <a:buChar char="•"/>
            </a:pPr>
            <a:r>
              <a:rPr lang="en-GB" sz="2400" dirty="0"/>
              <a:t>Economic growth (we can afford them)</a:t>
            </a:r>
          </a:p>
          <a:p>
            <a:pPr marL="800100" lvl="1" indent="-342900">
              <a:buClr>
                <a:schemeClr val="accent6"/>
              </a:buClr>
              <a:buFont typeface="Arial" pitchFamily="34" charset="0"/>
              <a:buChar char="•"/>
            </a:pPr>
            <a:r>
              <a:rPr lang="en-GB" sz="2400" dirty="0"/>
              <a:t>Political and social environment </a:t>
            </a:r>
            <a:r>
              <a:rPr lang="en-GB" sz="2400" dirty="0" smtClean="0"/>
              <a:t>(no </a:t>
            </a:r>
            <a:r>
              <a:rPr lang="en-GB" sz="2400" dirty="0"/>
              <a:t>legal or environmental barriers)</a:t>
            </a:r>
            <a:endParaRPr lang="en-GB" sz="2400" dirty="0" smtClean="0"/>
          </a:p>
          <a:p>
            <a:pPr>
              <a:spcBef>
                <a:spcPts val="600"/>
              </a:spcBef>
            </a:pPr>
            <a:r>
              <a:rPr lang="en-GB" sz="2400" dirty="0" smtClean="0"/>
              <a:t>There is a need to:</a:t>
            </a:r>
          </a:p>
          <a:p>
            <a:pPr marL="809625" lvl="1" indent="-352425">
              <a:buFont typeface="Arial" pitchFamily="34" charset="0"/>
              <a:buChar char="•"/>
            </a:pPr>
            <a:r>
              <a:rPr lang="en-GB" sz="2400" dirty="0" smtClean="0"/>
              <a:t>Be wary of predictions which: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n-GB" sz="2400" dirty="0" smtClean="0"/>
              <a:t>Simply justify our organisation’s current approaches (cf. music industry)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n-GB" sz="2400" dirty="0" smtClean="0"/>
              <a:t>Reflect personal beliefs</a:t>
            </a:r>
          </a:p>
          <a:p>
            <a:pPr marL="809625" lvl="1" indent="-352425">
              <a:buFont typeface="Arial" pitchFamily="34" charset="0"/>
              <a:buChar char="•"/>
            </a:pPr>
            <a:r>
              <a:rPr lang="en-GB" sz="2400" dirty="0" smtClean="0"/>
              <a:t>Base predictions on evidence</a:t>
            </a:r>
          </a:p>
          <a:p>
            <a:pPr marL="809625" lvl="1" indent="-352425">
              <a:buFont typeface="Arial" pitchFamily="34" charset="0"/>
              <a:buChar char="•"/>
            </a:pPr>
            <a:r>
              <a:rPr lang="en-GB" sz="2400" dirty="0" smtClean="0"/>
              <a:t>Acknowledge that evidence may challenge organisational or personal beliefs / prejudices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3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088" y="168730"/>
            <a:ext cx="5722031" cy="716642"/>
          </a:xfrm>
          <a:solidFill>
            <a:schemeClr val="tx1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The Context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7818" y="2777246"/>
            <a:ext cx="7995986" cy="116245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In the future mobiles will be smaller &amp; faster; Data will be Big and content and services will be open. Lots of opportunities for librarians </a:t>
            </a:r>
            <a:r>
              <a:rPr lang="en-GB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09" y="1895261"/>
            <a:ext cx="8640381" cy="306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0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0233" y="1204686"/>
            <a:ext cx="3979908" cy="5007429"/>
          </a:xfrm>
        </p:spPr>
        <p:txBody>
          <a:bodyPr/>
          <a:lstStyle/>
          <a:p>
            <a:r>
              <a:rPr lang="en-US" dirty="0" smtClean="0"/>
              <a:t>Ideas initially described in paper presented at EMTACL (Emerging Technologies in Academic Libraries) conference</a:t>
            </a:r>
          </a:p>
          <a:p>
            <a:endParaRPr lang="en-US" dirty="0" smtClean="0"/>
          </a:p>
          <a:p>
            <a:r>
              <a:rPr lang="en-US" dirty="0" smtClean="0"/>
              <a:t>See </a:t>
            </a:r>
            <a:r>
              <a:rPr lang="en-US" b="1" dirty="0" err="1" smtClean="0"/>
              <a:t>bit.ly</a:t>
            </a:r>
            <a:r>
              <a:rPr lang="en-US" b="1" dirty="0" smtClean="0"/>
              <a:t>/emtacl12-kelly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Picture 5" descr="emtacl-pap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33784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8810" y="168730"/>
            <a:ext cx="4263419" cy="716642"/>
          </a:xfrm>
        </p:spPr>
        <p:txBody>
          <a:bodyPr/>
          <a:lstStyle/>
          <a:p>
            <a:pPr algn="r"/>
            <a:r>
              <a:rPr lang="en-US" sz="3000" dirty="0" smtClean="0"/>
              <a:t>Accompanying Paper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18223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of Growth </a:t>
            </a:r>
            <a:r>
              <a:rPr lang="en-GB" dirty="0" smtClean="0">
                <a:sym typeface="Wingdings" pitchFamily="2" charset="2"/>
              </a:rPr>
              <a:t>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2" y="1204686"/>
            <a:ext cx="4542667" cy="5007429"/>
          </a:xfrm>
        </p:spPr>
        <p:txBody>
          <a:bodyPr/>
          <a:lstStyle/>
          <a:p>
            <a:r>
              <a:rPr lang="en-GB" dirty="0" smtClean="0"/>
              <a:t>1990s &amp; early 2000s saw:</a:t>
            </a:r>
          </a:p>
          <a:p>
            <a:pPr marL="536575" lvl="1" indent="-285750">
              <a:buFont typeface="Arial" pitchFamily="34" charset="0"/>
              <a:buChar char="•"/>
            </a:pPr>
            <a:r>
              <a:rPr lang="en-GB" sz="2400" dirty="0" smtClean="0"/>
              <a:t>Increased funding across education sector</a:t>
            </a:r>
          </a:p>
          <a:p>
            <a:pPr marL="536575" lvl="1" indent="-285750">
              <a:buFont typeface="Arial" pitchFamily="34" charset="0"/>
              <a:buChar char="•"/>
            </a:pPr>
            <a:r>
              <a:rPr lang="en-GB" sz="2400" dirty="0" smtClean="0"/>
              <a:t>Significant developments in IT sector</a:t>
            </a:r>
          </a:p>
          <a:p>
            <a:pPr marL="536575" lvl="1" indent="-285750">
              <a:buFont typeface="Arial" pitchFamily="34" charset="0"/>
              <a:buChar char="•"/>
            </a:pPr>
            <a:r>
              <a:rPr lang="en-GB" sz="2400" dirty="0" smtClean="0"/>
              <a:t>Willingness by senior managers &amp; funding bodies to invest in innovative IT developments (e.g. JISC development programmes)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588" y="1361547"/>
            <a:ext cx="3219854" cy="48373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22588" y="6198886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“</a:t>
            </a:r>
            <a:r>
              <a:rPr lang="en-GB" sz="1800" i="1" dirty="0" smtClean="0"/>
              <a:t>Great proposal – we’ll fund it</a:t>
            </a:r>
            <a:r>
              <a:rPr lang="en-GB" sz="1800" dirty="0" smtClean="0"/>
              <a:t>”</a:t>
            </a:r>
            <a:endParaRPr lang="en-GB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1157591" y="6427113"/>
            <a:ext cx="41008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Image from Flickr. CC BT-NC-SA licence: </a:t>
            </a:r>
            <a:br>
              <a:rPr lang="en-GB" sz="1100" dirty="0" smtClean="0"/>
            </a:br>
            <a:r>
              <a:rPr lang="en-GB" sz="1100" dirty="0" smtClean="0"/>
              <a:t>http</a:t>
            </a:r>
            <a:r>
              <a:rPr lang="en-GB" sz="1100" dirty="0"/>
              <a:t>://www.flickr.com/photos/inlinguamanchester/5036313154/</a:t>
            </a:r>
            <a:r>
              <a:rPr lang="en-GB" sz="1100" dirty="0" smtClean="0"/>
              <a:t> 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46006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5">
            <a:hlinkClick r:id="rId3"/>
          </p:cNvPr>
          <p:cNvSpPr>
            <a:spLocks noChangeArrowheads="1"/>
          </p:cNvSpPr>
          <p:nvPr/>
        </p:nvSpPr>
        <p:spPr bwMode="auto">
          <a:xfrm>
            <a:off x="1881051" y="0"/>
            <a:ext cx="7262948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81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sz="1800" dirty="0"/>
              <a:t>http://</a:t>
            </a:r>
            <a:r>
              <a:rPr lang="en-GB" sz="1800" dirty="0" smtClean="0"/>
              <a:t>www.ukoln.ac.uk/web-focus/events/conferences/umbrella-2013/</a:t>
            </a:r>
            <a:endParaRPr lang="en-GB" sz="1800" dirty="0">
              <a:cs typeface="+mn-cs"/>
            </a:endParaRPr>
          </a:p>
        </p:txBody>
      </p:sp>
      <p:sp>
        <p:nvSpPr>
          <p:cNvPr id="15362" name="TextBox 16"/>
          <p:cNvSpPr txBox="1">
            <a:spLocks noChangeArrowheads="1"/>
          </p:cNvSpPr>
          <p:nvPr/>
        </p:nvSpPr>
        <p:spPr bwMode="auto">
          <a:xfrm>
            <a:off x="0" y="0"/>
            <a:ext cx="1357313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600" b="1" dirty="0"/>
              <a:t>Twitter:</a:t>
            </a:r>
          </a:p>
          <a:p>
            <a:pPr algn="ctr" eaLnBrk="1" hangingPunct="1"/>
            <a:r>
              <a:rPr lang="en-GB" sz="1600" i="1" dirty="0" smtClean="0"/>
              <a:t>#</a:t>
            </a:r>
            <a:r>
              <a:rPr lang="en-GB" sz="1600" i="1" dirty="0"/>
              <a:t>UB13</a:t>
            </a:r>
            <a:endParaRPr lang="en-GB" sz="1600" dirty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1413" y="497689"/>
            <a:ext cx="7897812" cy="1741488"/>
          </a:xfrm>
        </p:spPr>
        <p:txBody>
          <a:bodyPr/>
          <a:lstStyle/>
          <a:p>
            <a:pPr algn="ctr" eaLnBrk="1" hangingPunct="1"/>
            <a:r>
              <a:rPr lang="en-GB" sz="4000" dirty="0" smtClean="0"/>
              <a:t>Reflecting </a:t>
            </a:r>
            <a:r>
              <a:rPr lang="en-GB" sz="4000" dirty="0"/>
              <a:t>on Yesterday, Understanding Today, 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Planning </a:t>
            </a:r>
            <a:r>
              <a:rPr lang="en-GB" sz="4000" dirty="0"/>
              <a:t>for Tomorrow</a:t>
            </a:r>
            <a:endParaRPr lang="en-GB" sz="9600" dirty="0">
              <a:latin typeface="Arial" charset="0"/>
            </a:endParaRPr>
          </a:p>
        </p:txBody>
      </p:sp>
      <p:sp>
        <p:nvSpPr>
          <p:cNvPr id="15364" name="Rectangle 3"/>
          <p:cNvSpPr txBox="1">
            <a:spLocks noChangeArrowheads="1"/>
          </p:cNvSpPr>
          <p:nvPr/>
        </p:nvSpPr>
        <p:spPr bwMode="auto">
          <a:xfrm>
            <a:off x="1092200" y="2485663"/>
            <a:ext cx="3552825" cy="135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8888E2"/>
              </a:buClr>
            </a:pPr>
            <a:r>
              <a:rPr lang="en-GB" sz="2200" dirty="0"/>
              <a:t>Brian Kelly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8888E2"/>
              </a:buClr>
            </a:pPr>
            <a:r>
              <a:rPr lang="en-GB" sz="2200" dirty="0"/>
              <a:t>UKOLN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8888E2"/>
              </a:buClr>
            </a:pPr>
            <a:r>
              <a:rPr lang="en-GB" sz="2200" dirty="0"/>
              <a:t>University of </a:t>
            </a:r>
            <a:r>
              <a:rPr lang="en-GB" sz="2200" dirty="0" smtClean="0"/>
              <a:t>Bath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8888E2"/>
              </a:buClr>
            </a:pPr>
            <a:r>
              <a:rPr lang="en-GB" sz="2200" dirty="0" smtClean="0"/>
              <a:t>Bath, UK</a:t>
            </a:r>
            <a:endParaRPr lang="en-GB" sz="2200" dirty="0"/>
          </a:p>
        </p:txBody>
      </p:sp>
      <p:sp>
        <p:nvSpPr>
          <p:cNvPr id="15365" name="Line 11"/>
          <p:cNvSpPr>
            <a:spLocks noChangeShapeType="1"/>
          </p:cNvSpPr>
          <p:nvPr/>
        </p:nvSpPr>
        <p:spPr bwMode="auto">
          <a:xfrm flipV="1">
            <a:off x="1141413" y="5607050"/>
            <a:ext cx="7793037" cy="1588"/>
          </a:xfrm>
          <a:prstGeom prst="line">
            <a:avLst/>
          </a:prstGeom>
          <a:noFill/>
          <a:ln w="57150" cmpd="thinThick">
            <a:solidFill>
              <a:srgbClr val="3300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 Box 10"/>
          <p:cNvSpPr txBox="1">
            <a:spLocks noChangeArrowheads="1"/>
          </p:cNvSpPr>
          <p:nvPr/>
        </p:nvSpPr>
        <p:spPr bwMode="auto">
          <a:xfrm>
            <a:off x="1092200" y="5722938"/>
            <a:ext cx="7651750" cy="1049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800"/>
              <a:t>UKOLN is supported by:</a:t>
            </a:r>
            <a:endParaRPr lang="en-GB" sz="900"/>
          </a:p>
          <a:p>
            <a:endParaRPr lang="en-GB" sz="900"/>
          </a:p>
          <a:p>
            <a:endParaRPr lang="en-GB" sz="900"/>
          </a:p>
          <a:p>
            <a:endParaRPr lang="en-GB" sz="900"/>
          </a:p>
          <a:p>
            <a:endParaRPr lang="en-GB" sz="900"/>
          </a:p>
          <a:p>
            <a:endParaRPr lang="en-GB" sz="900"/>
          </a:p>
        </p:txBody>
      </p:sp>
      <p:pic>
        <p:nvPicPr>
          <p:cNvPr id="15367" name="Picture 12" descr="University of Bath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6092825"/>
            <a:ext cx="1571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5368" name="Picture 17" descr="JISC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6151563"/>
            <a:ext cx="7715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 Box 28"/>
          <p:cNvSpPr txBox="1">
            <a:spLocks noChangeArrowheads="1"/>
          </p:cNvSpPr>
          <p:nvPr/>
        </p:nvSpPr>
        <p:spPr bwMode="auto">
          <a:xfrm>
            <a:off x="5896221" y="6202363"/>
            <a:ext cx="324778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This work is licensed under a Creative Commons Attribution  2.0 </a:t>
            </a:r>
            <a:r>
              <a:rPr lang="en-US" sz="1200" dirty="0" err="1"/>
              <a:t>licence</a:t>
            </a:r>
            <a:r>
              <a:rPr lang="en-US" sz="1200" dirty="0"/>
              <a:t>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(</a:t>
            </a:r>
            <a:r>
              <a:rPr lang="en-US" sz="1200" dirty="0"/>
              <a:t>but note caveat)</a:t>
            </a:r>
          </a:p>
        </p:txBody>
      </p:sp>
      <p:sp>
        <p:nvSpPr>
          <p:cNvPr id="15370" name="AutoShape 29">
            <a:hlinkClick r:id="rId6"/>
          </p:cNvPr>
          <p:cNvSpPr>
            <a:spLocks noChangeArrowheads="1"/>
          </p:cNvSpPr>
          <p:nvPr/>
        </p:nvSpPr>
        <p:spPr bwMode="auto">
          <a:xfrm>
            <a:off x="7370856" y="5725855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AutoShape 30">
            <a:hlinkClick r:id="rId7"/>
          </p:cNvPr>
          <p:cNvSpPr>
            <a:spLocks noChangeArrowheads="1"/>
          </p:cNvSpPr>
          <p:nvPr/>
        </p:nvSpPr>
        <p:spPr bwMode="auto">
          <a:xfrm>
            <a:off x="7215045" y="6686550"/>
            <a:ext cx="255587" cy="171450"/>
          </a:xfrm>
          <a:prstGeom prst="rightArrow">
            <a:avLst>
              <a:gd name="adj1" fmla="val 50000"/>
              <a:gd name="adj2" fmla="val 37268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Text Box 34"/>
          <p:cNvSpPr txBox="1">
            <a:spLocks noChangeArrowheads="1"/>
          </p:cNvSpPr>
          <p:nvPr/>
        </p:nvSpPr>
        <p:spPr bwMode="auto">
          <a:xfrm>
            <a:off x="1090613" y="3844032"/>
            <a:ext cx="417671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/>
              <a:t>Email:</a:t>
            </a:r>
          </a:p>
          <a:p>
            <a:pPr eaLnBrk="1" hangingPunct="1"/>
            <a:r>
              <a:rPr lang="en-US" sz="2000" dirty="0"/>
              <a:t>b.kelly@ukoln.ac.uk</a:t>
            </a:r>
          </a:p>
          <a:p>
            <a:pPr eaLnBrk="1" hangingPunct="1"/>
            <a:r>
              <a:rPr lang="en-US" sz="2000" b="1" dirty="0"/>
              <a:t>Blog:</a:t>
            </a:r>
          </a:p>
          <a:p>
            <a:pPr eaLnBrk="1" hangingPunct="1"/>
            <a:r>
              <a:rPr lang="en-US" sz="2000" dirty="0"/>
              <a:t>http://ukwebfocus.wordpress.com</a:t>
            </a:r>
            <a:r>
              <a:rPr lang="en-US" sz="2000" dirty="0" smtClean="0"/>
              <a:t>/</a:t>
            </a:r>
          </a:p>
          <a:p>
            <a:pPr eaLnBrk="1" hangingPunct="1"/>
            <a:r>
              <a:rPr lang="en-US" sz="2000" b="1" dirty="0" smtClean="0"/>
              <a:t>Twitter:  </a:t>
            </a:r>
            <a:r>
              <a:rPr lang="en-US" sz="2000" dirty="0" smtClean="0"/>
              <a:t>@briankelly</a:t>
            </a:r>
            <a:endParaRPr lang="en-US" sz="2000" dirty="0"/>
          </a:p>
        </p:txBody>
      </p:sp>
      <p:pic>
        <p:nvPicPr>
          <p:cNvPr id="15375" name="Picture 18" descr="Creative Commons Licenc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555" y="5738554"/>
            <a:ext cx="12112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47"/>
          <p:cNvSpPr txBox="1">
            <a:spLocks noChangeArrowheads="1"/>
          </p:cNvSpPr>
          <p:nvPr/>
        </p:nvSpPr>
        <p:spPr bwMode="auto">
          <a:xfrm>
            <a:off x="4652962" y="2501755"/>
            <a:ext cx="4251325" cy="16319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2000" b="1" dirty="0" smtClean="0"/>
              <a:t>Acceptable Use Policy</a:t>
            </a:r>
            <a:endParaRPr lang="en-GB" sz="2000" dirty="0" smtClean="0"/>
          </a:p>
          <a:p>
            <a:pPr>
              <a:defRPr/>
            </a:pPr>
            <a:r>
              <a:rPr lang="en-GB" sz="2000" dirty="0" smtClean="0"/>
              <a:t>Recording this talk, taking photos, discussing the content using Twitter, blogs, etc. is welcomed providing distractions to others is minimised.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of Growth is Over </a:t>
            </a:r>
            <a:r>
              <a:rPr lang="en-GB" dirty="0" smtClean="0">
                <a:sym typeface="Wingdings" pitchFamily="2" charset="2"/>
              </a:rPr>
              <a:t>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2" y="1204686"/>
            <a:ext cx="4542667" cy="5007429"/>
          </a:xfrm>
        </p:spPr>
        <p:txBody>
          <a:bodyPr/>
          <a:lstStyle/>
          <a:p>
            <a:r>
              <a:rPr lang="en-GB" dirty="0" smtClean="0"/>
              <a:t>Late 2000s and beyond:</a:t>
            </a:r>
          </a:p>
          <a:p>
            <a:pPr marL="539750" lvl="1" indent="-285750">
              <a:buFont typeface="Arial" pitchFamily="34" charset="0"/>
              <a:buChar char="•"/>
            </a:pPr>
            <a:r>
              <a:rPr lang="en-GB" sz="2400" dirty="0" smtClean="0"/>
              <a:t>Decreased funding across education &amp; public sector</a:t>
            </a:r>
          </a:p>
          <a:p>
            <a:pPr marL="539750" lvl="1" indent="-285750">
              <a:buFont typeface="Arial" pitchFamily="34" charset="0"/>
              <a:buChar char="•"/>
            </a:pPr>
            <a:r>
              <a:rPr lang="en-GB" sz="2400" dirty="0" smtClean="0"/>
              <a:t>Acknowledgements that innovation can provide growth and cost savings</a:t>
            </a:r>
          </a:p>
          <a:p>
            <a:pPr marL="539750" lvl="1" indent="-285750">
              <a:buFont typeface="Arial" pitchFamily="34" charset="0"/>
              <a:buChar char="•"/>
            </a:pPr>
            <a:r>
              <a:rPr lang="en-GB" sz="2400" dirty="0" smtClean="0"/>
              <a:t>Significant developments continue in IT sector</a:t>
            </a:r>
          </a:p>
          <a:p>
            <a:pPr marL="539750" lvl="1" indent="-285750">
              <a:buFont typeface="Arial" pitchFamily="34" charset="0"/>
              <a:buChar char="•"/>
            </a:pPr>
            <a:r>
              <a:rPr lang="en-GB" sz="2400" dirty="0" smtClean="0"/>
              <a:t>Investment in innovative IT developments need to be based on evidence of benefits &amp; </a:t>
            </a:r>
            <a:r>
              <a:rPr lang="en-GB" sz="2400" dirty="0" err="1" smtClean="0"/>
              <a:t>likleyhood</a:t>
            </a:r>
            <a:r>
              <a:rPr lang="en-GB" sz="2400" dirty="0" smtClean="0"/>
              <a:t> of success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57591" y="6427113"/>
            <a:ext cx="35509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Image from Flickr. CC BY-NC-ND licence: </a:t>
            </a:r>
            <a:br>
              <a:rPr lang="en-GB" sz="1100" dirty="0" smtClean="0"/>
            </a:br>
            <a:r>
              <a:rPr lang="en-GB" sz="1100" dirty="0"/>
              <a:t>http://</a:t>
            </a:r>
            <a:r>
              <a:rPr lang="en-GB" sz="1100" dirty="0" smtClean="0"/>
              <a:t>www.flickr.com/photos/drewleavy/339489258// </a:t>
            </a:r>
            <a:endParaRPr lang="en-GB" sz="1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02" y="1372636"/>
            <a:ext cx="3173003" cy="47557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03003" y="5965448"/>
            <a:ext cx="330159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87313" indent="-87313"/>
            <a:r>
              <a:rPr lang="en-GB" sz="1800" dirty="0" smtClean="0"/>
              <a:t>“</a:t>
            </a:r>
            <a:r>
              <a:rPr lang="en-GB" sz="1800" i="1" dirty="0" smtClean="0"/>
              <a:t>You want how much? And no evidence it will work! You’re crazy!</a:t>
            </a:r>
            <a:r>
              <a:rPr lang="en-GB" sz="1800" dirty="0" smtClean="0"/>
              <a:t>”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66618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Lessons From The Past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1" y="1204686"/>
            <a:ext cx="7899173" cy="5196114"/>
          </a:xfrm>
        </p:spPr>
        <p:txBody>
          <a:bodyPr/>
          <a:lstStyle/>
          <a:p>
            <a:r>
              <a:rPr lang="en-GB" dirty="0" smtClean="0"/>
              <a:t>Importance of open standards:</a:t>
            </a:r>
          </a:p>
          <a:p>
            <a:pPr marL="627063" lvl="1" indent="-257175">
              <a:buFont typeface="Arial" pitchFamily="34" charset="0"/>
              <a:buChar char="•"/>
            </a:pPr>
            <a:r>
              <a:rPr lang="en-GB" sz="2400" dirty="0" smtClean="0"/>
              <a:t>Open standards are essential for interoperability; preservation; …</a:t>
            </a:r>
          </a:p>
          <a:p>
            <a:pPr marL="627063" lvl="1" indent="-257175">
              <a:buFont typeface="Arial" pitchFamily="34" charset="0"/>
              <a:buChar char="•"/>
            </a:pPr>
            <a:r>
              <a:rPr lang="en-GB" sz="2400" dirty="0" smtClean="0"/>
              <a:t>Therefore use SMIL and SVG (open standards from W3C) and not Flash (proprietary)</a:t>
            </a:r>
            <a:endParaRPr lang="en-GB" dirty="0"/>
          </a:p>
          <a:p>
            <a:pPr>
              <a:spcBef>
                <a:spcPts val="1200"/>
              </a:spcBef>
            </a:pPr>
            <a:r>
              <a:rPr lang="en-GB" dirty="0" smtClean="0"/>
              <a:t>The need to be realistic</a:t>
            </a:r>
          </a:p>
          <a:p>
            <a:pPr marL="627063" lvl="1" indent="-257175">
              <a:buFont typeface="Arial" pitchFamily="34" charset="0"/>
              <a:buChar char="•"/>
            </a:pPr>
            <a:r>
              <a:rPr lang="en-GB" sz="2400" dirty="0" smtClean="0"/>
              <a:t>What happened to SMIL and SVG?</a:t>
            </a:r>
            <a:endParaRPr lang="en-GB" sz="2400" dirty="0"/>
          </a:p>
          <a:p>
            <a:pPr marL="627063" lvl="1" indent="-257175">
              <a:buFont typeface="Arial" pitchFamily="34" charset="0"/>
              <a:buChar char="•"/>
            </a:pPr>
            <a:r>
              <a:rPr lang="en-GB" sz="2400" dirty="0" smtClean="0"/>
              <a:t>The marketplace didn’t embrace the open standards</a:t>
            </a:r>
          </a:p>
          <a:p>
            <a:pPr marL="627063" lvl="1" indent="-257175">
              <a:buFont typeface="Arial" pitchFamily="34" charset="0"/>
              <a:buChar char="•"/>
            </a:pPr>
            <a:r>
              <a:rPr lang="en-GB" sz="2400" dirty="0" smtClean="0"/>
              <a:t>Adoption of open standards would have been costly</a:t>
            </a:r>
          </a:p>
          <a:p>
            <a:pPr marL="627063" lvl="1" indent="-257175">
              <a:buFont typeface="Arial" pitchFamily="34" charset="0"/>
              <a:buChar char="•"/>
            </a:pPr>
            <a:r>
              <a:rPr lang="en-GB" sz="2400" dirty="0" smtClean="0"/>
              <a:t>Flash is now being </a:t>
            </a:r>
            <a:r>
              <a:rPr lang="en-GB" sz="2400" dirty="0" err="1" smtClean="0"/>
              <a:t>superceded</a:t>
            </a:r>
            <a:r>
              <a:rPr lang="en-GB" sz="2400" dirty="0" smtClean="0"/>
              <a:t> by HTML5</a:t>
            </a:r>
          </a:p>
          <a:p>
            <a:pPr marL="627063" lvl="1" indent="-257175">
              <a:buFont typeface="Arial" pitchFamily="34" charset="0"/>
              <a:buChar char="•"/>
            </a:pPr>
            <a:r>
              <a:rPr lang="en-GB" sz="2400" dirty="0" smtClean="0"/>
              <a:t>Flash’s demise due to lack of support by Apple on mobile devices</a:t>
            </a:r>
          </a:p>
          <a:p>
            <a:pPr marL="627063" lvl="1" indent="-257175">
              <a:buFont typeface="Arial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6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Future-Watch?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1836" y="1204686"/>
            <a:ext cx="3002495" cy="1956525"/>
          </a:xfrm>
        </p:spPr>
        <p:txBody>
          <a:bodyPr/>
          <a:lstStyle/>
          <a:p>
            <a:r>
              <a:rPr lang="en-GB" sz="2400" dirty="0" smtClean="0"/>
              <a:t>Sometimes:</a:t>
            </a:r>
          </a:p>
          <a:p>
            <a:pPr marL="269875" lvl="1" indent="-174625">
              <a:buFont typeface="Arial" pitchFamily="34" charset="0"/>
              <a:buChar char="•"/>
            </a:pPr>
            <a:r>
              <a:rPr lang="en-GB" sz="2000" dirty="0" smtClean="0"/>
              <a:t>Technologies may be slow-burners</a:t>
            </a:r>
          </a:p>
          <a:p>
            <a:pPr marL="269875" lvl="1" indent="-174625">
              <a:buFont typeface="Arial" pitchFamily="34" charset="0"/>
              <a:buChar char="•"/>
            </a:pPr>
            <a:r>
              <a:rPr lang="en-GB" sz="2000" dirty="0" smtClean="0"/>
              <a:t>May still be irrelevant to our businesses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" t="3186" r="8923" b="6314"/>
          <a:stretch/>
        </p:blipFill>
        <p:spPr>
          <a:xfrm>
            <a:off x="287382" y="1114697"/>
            <a:ext cx="5784454" cy="45632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199" y="5873876"/>
            <a:ext cx="2820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Metro, 1 Nov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513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Future-Watch?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/>
              <a:t>Need for future-watching to help identify tomorrow’s key technologies: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/>
              <a:t>Change existing business </a:t>
            </a:r>
            <a:r>
              <a:rPr lang="en-GB" sz="2400" dirty="0" smtClean="0"/>
              <a:t>processes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Decide to invest resources in finding out more (e.g. commissioning reports)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Invest in training and development in new areas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Explore ways of deprecating existing services (</a:t>
            </a:r>
            <a:r>
              <a:rPr lang="en-GB" sz="2400" dirty="0" err="1" smtClean="0"/>
              <a:t>cf</a:t>
            </a:r>
            <a:r>
              <a:rPr lang="en-GB" sz="2400" dirty="0" smtClean="0"/>
              <a:t> WH Smith’s decision to stop selling CD singles in 2004)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…</a:t>
            </a:r>
            <a:endParaRPr lang="en-GB" sz="24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5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Audience Participation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2" y="1204687"/>
            <a:ext cx="7446328" cy="2000068"/>
          </a:xfrm>
        </p:spPr>
        <p:txBody>
          <a:bodyPr/>
          <a:lstStyle/>
          <a:p>
            <a:r>
              <a:rPr lang="en-GB" sz="2400" dirty="0" smtClean="0"/>
              <a:t>Provide examples of relevant technological / societal developments which may affect your business:</a:t>
            </a:r>
          </a:p>
          <a:p>
            <a:pPr marL="714375" lvl="1" indent="-257175">
              <a:buFont typeface="Arial" pitchFamily="34" charset="0"/>
              <a:buChar char="•"/>
            </a:pPr>
            <a:r>
              <a:rPr lang="en-GB" sz="2400" dirty="0" smtClean="0"/>
              <a:t>Mainstream areas</a:t>
            </a:r>
            <a:br>
              <a:rPr lang="en-GB" sz="2400" dirty="0" smtClean="0"/>
            </a:br>
            <a:endParaRPr lang="en-GB" sz="2400" dirty="0" smtClean="0"/>
          </a:p>
          <a:p>
            <a:pPr marL="714375" lvl="1" indent="-257175">
              <a:buFont typeface="Arial" pitchFamily="34" charset="0"/>
              <a:buChar char="•"/>
            </a:pPr>
            <a:endParaRPr lang="en-GB" sz="2400" dirty="0"/>
          </a:p>
          <a:p>
            <a:pPr marL="714375" lvl="1" indent="-257175">
              <a:buFont typeface="Arial" pitchFamily="34" charset="0"/>
              <a:buChar char="•"/>
            </a:pPr>
            <a:r>
              <a:rPr lang="en-GB" sz="2400" dirty="0" smtClean="0"/>
              <a:t>Niche areas</a:t>
            </a: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77936" y="2585353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HTML5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471455" y="2585353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EPUB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445432" y="2585353"/>
            <a:ext cx="1800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“Openness”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887687" y="2585352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“BYOD”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099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JISC Observatory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2" y="2110902"/>
            <a:ext cx="7772400" cy="4101213"/>
          </a:xfrm>
        </p:spPr>
        <p:txBody>
          <a:bodyPr/>
          <a:lstStyle/>
          <a:p>
            <a:r>
              <a:rPr lang="en-GB" dirty="0" smtClean="0"/>
              <a:t>JISC Observatory: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JISC-funded </a:t>
            </a:r>
            <a:r>
              <a:rPr lang="en-GB" sz="2400" dirty="0"/>
              <a:t>initiative </a:t>
            </a:r>
            <a:endParaRPr lang="en-GB" sz="24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Systematises processes for anticipating </a:t>
            </a:r>
            <a:r>
              <a:rPr lang="en-GB" sz="2400" dirty="0"/>
              <a:t>and </a:t>
            </a:r>
            <a:r>
              <a:rPr lang="en-GB" sz="2400" dirty="0" smtClean="0"/>
              <a:t>responding </a:t>
            </a:r>
            <a:r>
              <a:rPr lang="en-GB" sz="2400" dirty="0"/>
              <a:t>to projected future trends </a:t>
            </a:r>
            <a:r>
              <a:rPr lang="en-GB" sz="2400" dirty="0" smtClean="0"/>
              <a:t>&amp; scenarios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Provided by JISC Innovation Support Centres at UKOLN and CETIS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See &lt;</a:t>
            </a:r>
            <a:r>
              <a:rPr lang="en-GB" sz="2400" dirty="0"/>
              <a:t>http://</a:t>
            </a:r>
            <a:r>
              <a:rPr lang="en-GB" sz="2400" dirty="0" smtClean="0"/>
              <a:t>blog.observatory.jisc.ac.uk/&gt;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1026" name="Picture 2" descr="http://blog.observatory.jisc.ac.uk/wp-content/uploads/JISCObservatory_HeaderPanel_940x198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3999" cy="192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6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1114425" y="168275"/>
            <a:ext cx="7772400" cy="717550"/>
          </a:xfrm>
        </p:spPr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JIS Observatory process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4818" name="Text Placeholder 2"/>
          <p:cNvSpPr>
            <a:spLocks noGrp="1"/>
          </p:cNvSpPr>
          <p:nvPr>
            <p:ph type="body" idx="1"/>
          </p:nvPr>
        </p:nvSpPr>
        <p:spPr>
          <a:xfrm>
            <a:off x="1157288" y="1204913"/>
            <a:ext cx="7772400" cy="500697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smtClean="0">
                <a:ea typeface="ＭＳ Ｐゴシック" pitchFamily="34" charset="-128"/>
              </a:rPr>
              <a:t>JIS Observatory process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C673169-40B5-4D5B-A78B-D1351759757F}" type="slidenum">
              <a:rPr lang="en-US" sz="1000"/>
              <a:pPr eaLnBrk="1" hangingPunct="1"/>
              <a:t>26</a:t>
            </a:fld>
            <a:endParaRPr lang="en-US" sz="1000"/>
          </a:p>
        </p:txBody>
      </p:sp>
      <p:pic>
        <p:nvPicPr>
          <p:cNvPr id="34820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0"/>
            <a:ext cx="8943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03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Scanning Activities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2" y="1204687"/>
            <a:ext cx="6040726" cy="3639688"/>
          </a:xfrm>
        </p:spPr>
        <p:txBody>
          <a:bodyPr/>
          <a:lstStyle/>
          <a:p>
            <a:pPr marL="361950" lvl="1" indent="-263525">
              <a:buFont typeface="Arial" pitchFamily="34" charset="0"/>
              <a:buChar char="•"/>
            </a:pPr>
            <a:r>
              <a:rPr lang="en-GB" sz="2400" b="1" dirty="0" smtClean="0"/>
              <a:t>Blog </a:t>
            </a:r>
            <a:r>
              <a:rPr lang="en-GB" sz="2400" b="1" dirty="0"/>
              <a:t>posts: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smtClean="0"/>
              <a:t>Posts published on JISC Observatory </a:t>
            </a:r>
            <a:br>
              <a:rPr lang="en-GB" sz="2400" dirty="0" smtClean="0"/>
            </a:br>
            <a:r>
              <a:rPr lang="en-GB" sz="2400" dirty="0" smtClean="0"/>
              <a:t>blog and on existing blogs.</a:t>
            </a:r>
            <a:br>
              <a:rPr lang="en-GB" sz="2400" dirty="0" smtClean="0"/>
            </a:br>
            <a:endParaRPr lang="en-GB" sz="1100" dirty="0"/>
          </a:p>
          <a:p>
            <a:pPr marL="361950" lvl="1" indent="-263525">
              <a:buFont typeface="Arial" pitchFamily="34" charset="0"/>
              <a:buChar char="•"/>
            </a:pPr>
            <a:r>
              <a:rPr lang="en-GB" sz="2400" b="1" dirty="0" smtClean="0"/>
              <a:t>Monitoring </a:t>
            </a:r>
            <a:r>
              <a:rPr lang="en-GB" sz="2400" b="1" dirty="0"/>
              <a:t>trends: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smtClean="0"/>
              <a:t>Monitoring trends in order to:</a:t>
            </a:r>
          </a:p>
          <a:p>
            <a:pPr marL="1073150" lvl="2" indent="-342900">
              <a:buFont typeface="Wingdings" pitchFamily="2" charset="2"/>
              <a:buChar char="v"/>
            </a:pPr>
            <a:r>
              <a:rPr lang="en-GB" sz="2200" dirty="0" smtClean="0"/>
              <a:t>Benchmark current usage patterns</a:t>
            </a:r>
          </a:p>
          <a:p>
            <a:pPr marL="1073150" lvl="2" indent="-342900">
              <a:buFont typeface="Wingdings" pitchFamily="2" charset="2"/>
              <a:buChar char="v"/>
            </a:pPr>
            <a:r>
              <a:rPr lang="en-GB" sz="2200" dirty="0" smtClean="0"/>
              <a:t>Identify trends</a:t>
            </a:r>
          </a:p>
          <a:p>
            <a:pPr marL="1073150" lvl="2" indent="-342900">
              <a:buFont typeface="Wingdings" pitchFamily="2" charset="2"/>
              <a:buChar char="v"/>
            </a:pPr>
            <a:r>
              <a:rPr lang="en-GB" sz="2200" dirty="0" smtClean="0"/>
              <a:t>Identify emerging patterns of usage</a:t>
            </a:r>
            <a:br>
              <a:rPr lang="en-GB" sz="2200" dirty="0" smtClean="0"/>
            </a:br>
            <a:endParaRPr lang="en-GB" sz="2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027" y="1307365"/>
            <a:ext cx="2143424" cy="12860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4" name="Picture 2" descr="http://ukwebfocus.files.wordpress.com/2012/08/google-insights-learning-analytics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2024"/>
            <a:ext cx="430530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59947" y="5423569"/>
            <a:ext cx="4696503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Google searches for “</a:t>
            </a:r>
            <a:r>
              <a:rPr lang="en-GB" sz="2000" i="1" dirty="0" smtClean="0"/>
              <a:t>learning analytics</a:t>
            </a:r>
            <a:r>
              <a:rPr lang="en-GB" sz="2000" dirty="0" smtClean="0"/>
              <a:t>” took off in 2010.</a:t>
            </a:r>
          </a:p>
          <a:p>
            <a:r>
              <a:rPr lang="en-GB" sz="2000" dirty="0" smtClean="0"/>
              <a:t>Possible indicator of relevance across sector &amp; need for further investigation.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4506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Sense-making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1" y="1204686"/>
            <a:ext cx="7888981" cy="5653314"/>
          </a:xfrm>
        </p:spPr>
        <p:txBody>
          <a:bodyPr/>
          <a:lstStyle/>
          <a:p>
            <a:r>
              <a:rPr lang="en-GB" sz="2400" dirty="0" smtClean="0"/>
              <a:t>Need to:</a:t>
            </a:r>
          </a:p>
          <a:p>
            <a:pPr marL="536575" lvl="1" indent="-263525">
              <a:buFont typeface="Arial" pitchFamily="34" charset="0"/>
              <a:buChar char="•"/>
            </a:pPr>
            <a:r>
              <a:rPr lang="en-GB" sz="2400" dirty="0" smtClean="0"/>
              <a:t>Understand limitations of evidence-gathering techniques (including documenting ‘paradata’ so survey findings are reproducible &amp; can be critiqued)</a:t>
            </a:r>
          </a:p>
          <a:p>
            <a:pPr marL="536575" lvl="1" indent="-263525">
              <a:buFont typeface="Arial" pitchFamily="34" charset="0"/>
              <a:buChar char="•"/>
            </a:pPr>
            <a:r>
              <a:rPr lang="en-GB" sz="2400" dirty="0" smtClean="0"/>
              <a:t>Provide suggestions of implications of developments for the sector</a:t>
            </a:r>
          </a:p>
          <a:p>
            <a:pPr>
              <a:spcBef>
                <a:spcPts val="1200"/>
              </a:spcBef>
            </a:pPr>
            <a:r>
              <a:rPr lang="en-GB" sz="2400" dirty="0" smtClean="0"/>
              <a:t>In addition need to encourage feedback on:</a:t>
            </a:r>
          </a:p>
          <a:p>
            <a:pPr marL="536575" lvl="1" indent="-263525">
              <a:buFont typeface="Arial" pitchFamily="34" charset="0"/>
              <a:buChar char="•"/>
            </a:pPr>
            <a:r>
              <a:rPr lang="en-GB" sz="2400" dirty="0" smtClean="0"/>
              <a:t>Evidence-gathering techniques</a:t>
            </a:r>
          </a:p>
          <a:p>
            <a:pPr marL="536575" lvl="1" indent="-263525">
              <a:buFont typeface="Arial" pitchFamily="34" charset="0"/>
              <a:buChar char="•"/>
            </a:pPr>
            <a:r>
              <a:rPr lang="en-GB" sz="2400" dirty="0" smtClean="0"/>
              <a:t>Interpretation of findings</a:t>
            </a:r>
          </a:p>
          <a:p>
            <a:pPr marL="536575" lvl="1" indent="-263525">
              <a:buFont typeface="Arial" pitchFamily="34" charset="0"/>
              <a:buChar char="•"/>
            </a:pPr>
            <a:r>
              <a:rPr lang="en-GB" sz="2400" dirty="0" smtClean="0"/>
              <a:t>Implications of developments</a:t>
            </a:r>
          </a:p>
          <a:p>
            <a:pPr>
              <a:spcBef>
                <a:spcPts val="1200"/>
              </a:spcBef>
            </a:pPr>
            <a:r>
              <a:rPr lang="en-GB" sz="2400" dirty="0" smtClean="0"/>
              <a:t>In order to inform:</a:t>
            </a:r>
          </a:p>
          <a:p>
            <a:pPr marL="534988" lvl="1" indent="-261938">
              <a:buFont typeface="Arial" pitchFamily="34" charset="0"/>
              <a:buChar char="•"/>
            </a:pPr>
            <a:r>
              <a:rPr lang="en-GB" sz="2400" dirty="0" smtClean="0"/>
              <a:t>Further investigation</a:t>
            </a:r>
          </a:p>
          <a:p>
            <a:pPr marL="534988" lvl="1" indent="-261938">
              <a:buFont typeface="Arial" pitchFamily="34" charset="0"/>
              <a:buChar char="•"/>
            </a:pPr>
            <a:r>
              <a:rPr lang="en-GB" sz="2400" dirty="0" smtClean="0"/>
              <a:t>Policy-making, planning and funding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0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Significant Trends: Mobile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" y="1018360"/>
            <a:ext cx="8840434" cy="583964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6496" y="5254173"/>
            <a:ext cx="3544886" cy="965758"/>
          </a:xfrm>
        </p:spPr>
        <p:txBody>
          <a:bodyPr/>
          <a:lstStyle/>
          <a:p>
            <a:r>
              <a:rPr lang="en-GB" dirty="0" smtClean="0"/>
              <a:t>We now know of the importance of Mobile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136839" y="854011"/>
            <a:ext cx="366010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800" dirty="0" err="1" smtClean="0"/>
              <a:t>Tecmark</a:t>
            </a:r>
            <a:r>
              <a:rPr lang="en-GB" sz="1800" dirty="0" smtClean="0"/>
              <a:t> Digital Marketing Agency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55518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smtClean="0">
                <a:ea typeface="ＭＳ Ｐゴシック" pitchFamily="34" charset="-128"/>
              </a:rPr>
              <a:t>About Me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187450" y="1196975"/>
            <a:ext cx="7893797" cy="5661025"/>
          </a:xfrm>
          <a:solidFill>
            <a:schemeClr val="bg1"/>
          </a:solidFill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b="1" dirty="0" smtClean="0">
                <a:ea typeface="ＭＳ Ｐゴシック" pitchFamily="34" charset="-128"/>
              </a:rPr>
              <a:t>Brian Kelly:</a:t>
            </a:r>
          </a:p>
          <a:p>
            <a:pPr marL="625475" lvl="1" eaLnBrk="1" hangingPunct="1"/>
            <a:r>
              <a:rPr lang="en-GB" sz="2400" dirty="0" smtClean="0">
                <a:ea typeface="ＭＳ Ｐゴシック" pitchFamily="34" charset="-128"/>
              </a:rPr>
              <a:t>UK Web Focus: national advisory post to UK HEIs</a:t>
            </a:r>
          </a:p>
          <a:p>
            <a:pPr marL="625475" lvl="1" eaLnBrk="1" hangingPunct="1"/>
            <a:r>
              <a:rPr lang="en-GB" sz="2400" dirty="0" smtClean="0">
                <a:ea typeface="ＭＳ Ｐゴシック" pitchFamily="34" charset="-128"/>
              </a:rPr>
              <a:t>Long-standing Web evangelist (since 1993)</a:t>
            </a:r>
          </a:p>
          <a:p>
            <a:pPr marL="625475" lvl="1" eaLnBrk="1" hangingPunct="1"/>
            <a:r>
              <a:rPr lang="en-GB" sz="2400" dirty="0" smtClean="0">
                <a:ea typeface="ＭＳ Ｐゴシック" pitchFamily="34" charset="-128"/>
              </a:rPr>
              <a:t>Based at UKOLN at the University of Bath</a:t>
            </a:r>
          </a:p>
          <a:p>
            <a:pPr marL="625475" lvl="1" eaLnBrk="1" hangingPunct="1"/>
            <a:r>
              <a:rPr lang="en-GB" sz="2400" dirty="0" smtClean="0">
                <a:ea typeface="ＭＳ Ｐゴシック" pitchFamily="34" charset="-128"/>
              </a:rPr>
              <a:t>Prolific blogger (1,100+ posts since Nov 2006)</a:t>
            </a:r>
          </a:p>
          <a:p>
            <a:pPr marL="625475" lvl="1" eaLnBrk="1" hangingPunct="1"/>
            <a:r>
              <a:rPr lang="en-GB" sz="2400" dirty="0" smtClean="0">
                <a:ea typeface="ＭＳ Ｐゴシック" pitchFamily="34" charset="-128"/>
              </a:rPr>
              <a:t>User of various devices to support professional (and social) activities</a:t>
            </a:r>
          </a:p>
          <a:p>
            <a:pPr marL="625475" lvl="1" eaLnBrk="1" hangingPunct="1"/>
            <a:r>
              <a:rPr lang="en-GB" sz="2400" dirty="0" smtClean="0">
                <a:ea typeface="ＭＳ Ｐゴシック" pitchFamily="34" charset="-128"/>
              </a:rPr>
              <a:t>Prolific speaker (~400 talks from 1996-2012)</a:t>
            </a:r>
          </a:p>
          <a:p>
            <a:pPr marL="625475" lvl="1" eaLnBrk="1" hangingPunct="1"/>
            <a:r>
              <a:rPr lang="en-GB" altLang="ja-JP" sz="2400" dirty="0" smtClean="0">
                <a:ea typeface="ＭＳ Ｐゴシック" pitchFamily="34" charset="-128"/>
              </a:rPr>
              <a:t>Author of peer-reviewed papers on </a:t>
            </a:r>
            <a:r>
              <a:rPr lang="en-GB" altLang="ja-JP" sz="2400" dirty="0" smtClean="0">
                <a:ea typeface="ＭＳ Ｐゴシック" pitchFamily="34" charset="-128"/>
              </a:rPr>
              <a:t>various Web topics</a:t>
            </a:r>
          </a:p>
          <a:p>
            <a:pPr marL="625475" lvl="1" eaLnBrk="1" hangingPunct="1"/>
            <a:r>
              <a:rPr lang="en-GB" altLang="ja-JP" sz="2400" dirty="0" smtClean="0">
                <a:ea typeface="ＭＳ Ｐゴシック" pitchFamily="34" charset="-128"/>
              </a:rPr>
              <a:t>About to start life as a free-lance consultant</a:t>
            </a:r>
            <a:endParaRPr lang="en-GB" altLang="ja-JP" sz="2400" dirty="0" smtClean="0">
              <a:ea typeface="ＭＳ Ｐゴシック" pitchFamily="34" charset="-128"/>
            </a:endParaRPr>
          </a:p>
        </p:txBody>
      </p:sp>
      <p:sp>
        <p:nvSpPr>
          <p:cNvPr id="1945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EEBEBAF-A0B4-4064-ACB2-84FCFF9A2CB0}" type="slidenum">
              <a:rPr lang="en-US" sz="1000"/>
              <a:pPr eaLnBrk="1" hangingPunct="1"/>
              <a:t>3</a:t>
            </a:fld>
            <a:endParaRPr lang="en-US" sz="100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 rot="-5400000">
            <a:off x="-322263" y="1146176"/>
            <a:ext cx="1958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GB" b="1" dirty="0">
                <a:solidFill>
                  <a:schemeClr val="bg1"/>
                </a:solidFill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20088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Significant Trends: Mobile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6496" y="5254173"/>
            <a:ext cx="3544886" cy="965758"/>
          </a:xfrm>
        </p:spPr>
        <p:txBody>
          <a:bodyPr/>
          <a:lstStyle/>
          <a:p>
            <a:r>
              <a:rPr lang="en-GB" dirty="0" smtClean="0"/>
              <a:t>We now know of the importance of Mobile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62" y="1038677"/>
            <a:ext cx="7563906" cy="5658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63307" y="854011"/>
            <a:ext cx="76174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800" dirty="0" smtClean="0"/>
              <a:t>Cisco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13024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Significant Trends: Mobile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409" y="5730828"/>
            <a:ext cx="7714033" cy="965758"/>
          </a:xfrm>
        </p:spPr>
        <p:txBody>
          <a:bodyPr/>
          <a:lstStyle/>
          <a:p>
            <a:r>
              <a:rPr lang="en-GB" dirty="0" smtClean="0"/>
              <a:t>We now know of the importance of Mobile: but did we say the same when WAP came along?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3" y="1385602"/>
            <a:ext cx="9050014" cy="40867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7698" y="1200936"/>
            <a:ext cx="82586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800" dirty="0" smtClean="0"/>
              <a:t>Opera</a:t>
            </a:r>
            <a:endParaRPr lang="en-GB" sz="1800" dirty="0"/>
          </a:p>
        </p:txBody>
      </p:sp>
      <p:sp>
        <p:nvSpPr>
          <p:cNvPr id="5" name="Oval 4"/>
          <p:cNvSpPr/>
          <p:nvPr/>
        </p:nvSpPr>
        <p:spPr>
          <a:xfrm>
            <a:off x="9028914" y="29182"/>
            <a:ext cx="97276" cy="9727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24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198" y="168730"/>
            <a:ext cx="8029802" cy="716642"/>
          </a:xfrm>
        </p:spPr>
        <p:txBody>
          <a:bodyPr/>
          <a:lstStyle/>
          <a:p>
            <a:r>
              <a:rPr lang="en-GB" dirty="0" smtClean="0"/>
              <a:t>Significant Trends: Social Media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8014" y="5486399"/>
            <a:ext cx="7927891" cy="992221"/>
          </a:xfrm>
        </p:spPr>
        <p:txBody>
          <a:bodyPr/>
          <a:lstStyle/>
          <a:p>
            <a:r>
              <a:rPr lang="en-GB" sz="2400" dirty="0"/>
              <a:t> </a:t>
            </a:r>
            <a:r>
              <a:rPr lang="en-GB" sz="2400" dirty="0" smtClean="0"/>
              <a:t>There </a:t>
            </a:r>
            <a:r>
              <a:rPr lang="en-GB" sz="2400" dirty="0"/>
              <a:t>were “</a:t>
            </a:r>
            <a:r>
              <a:rPr lang="en-GB" sz="2400" i="1" dirty="0"/>
              <a:t>more than 150 million Tweets about the Olympics over the past 16 </a:t>
            </a:r>
            <a:r>
              <a:rPr lang="en-GB" sz="2400" i="1" dirty="0" smtClean="0"/>
              <a:t>days</a:t>
            </a:r>
            <a:r>
              <a:rPr lang="en-GB" sz="2400" dirty="0" smtClean="0"/>
              <a:t>”. </a:t>
            </a:r>
            <a:r>
              <a:rPr lang="en-GB" sz="2400" dirty="0"/>
              <a:t> </a:t>
            </a:r>
            <a:r>
              <a:rPr lang="en-GB" sz="2400" dirty="0" smtClean="0"/>
              <a:t>[Twitter blog]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6146" name="Picture 2" descr="http://ukwebfocus.files.wordpress.com/2012/08/olympic_tweets_from_u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0841"/>
            <a:ext cx="92964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7645415" y="5965267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29">
            <a:hlinkClick r:id="rId5"/>
          </p:cNvPr>
          <p:cNvSpPr>
            <a:spLocks noChangeArrowheads="1"/>
          </p:cNvSpPr>
          <p:nvPr/>
        </p:nvSpPr>
        <p:spPr bwMode="auto">
          <a:xfrm>
            <a:off x="1893126" y="1306040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1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Significant Trends: Social Media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001" y="5661497"/>
            <a:ext cx="7506710" cy="677077"/>
          </a:xfrm>
        </p:spPr>
        <p:txBody>
          <a:bodyPr/>
          <a:lstStyle/>
          <a:p>
            <a:r>
              <a:rPr lang="en-GB" sz="2000" dirty="0"/>
              <a:t>Survey in Aug 2012 of institutional use of </a:t>
            </a:r>
            <a:r>
              <a:rPr lang="en-GB" sz="2000" dirty="0" smtClean="0"/>
              <a:t>Facebook across the 24 </a:t>
            </a:r>
            <a:r>
              <a:rPr lang="en-GB" sz="2000" dirty="0"/>
              <a:t>Russell Group universities found </a:t>
            </a:r>
            <a:r>
              <a:rPr lang="en-GB" sz="2000" dirty="0" smtClean="0"/>
              <a:t>&gt;1M ‘Likes’ </a:t>
            </a:r>
            <a:r>
              <a:rPr lang="en-GB" sz="2000" dirty="0"/>
              <a:t>followers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01" y="1005284"/>
            <a:ext cx="7192379" cy="445832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38929" y="4727643"/>
            <a:ext cx="1070042" cy="437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8517662" y="1078336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Behind The Data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2" y="1073882"/>
            <a:ext cx="4973173" cy="1246683"/>
          </a:xfrm>
        </p:spPr>
        <p:txBody>
          <a:bodyPr/>
          <a:lstStyle/>
          <a:p>
            <a:r>
              <a:rPr lang="en-GB" sz="2400" dirty="0" smtClean="0"/>
              <a:t>Trends in </a:t>
            </a:r>
            <a:r>
              <a:rPr lang="en-GB" sz="2400" dirty="0" err="1" smtClean="0"/>
              <a:t>Fb</a:t>
            </a:r>
            <a:r>
              <a:rPr lang="en-GB" sz="2400" dirty="0" smtClean="0"/>
              <a:t> ‘Likes’ for Russell group </a:t>
            </a:r>
            <a:r>
              <a:rPr lang="en-GB" sz="2400" dirty="0" err="1" smtClean="0"/>
              <a:t>Unis</a:t>
            </a:r>
            <a:r>
              <a:rPr lang="en-GB" sz="2400" dirty="0" smtClean="0"/>
              <a:t> since Jan 2011 show steady increase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34263" y="3317241"/>
            <a:ext cx="22878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34988" algn="l"/>
                <a:tab pos="1079500" algn="l"/>
                <a:tab pos="1701800" algn="l"/>
              </a:tabLst>
            </a:pPr>
            <a:r>
              <a:rPr lang="en-GB" sz="1100" dirty="0" smtClean="0"/>
              <a:t>Jan 11	Sep 11	May 12	Jul 12</a:t>
            </a:r>
            <a:endParaRPr lang="en-GB" sz="1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915" y="1021395"/>
            <a:ext cx="2791215" cy="2295846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1176979" y="2320566"/>
            <a:ext cx="4973173" cy="99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8888E2"/>
              </a:buClr>
              <a:buNone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dirty="0" smtClean="0"/>
              <a:t>But note increase in Jul 2012 due to addition of 4 new universities!</a:t>
            </a:r>
            <a:endParaRPr lang="en-GB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060247" y="3990344"/>
            <a:ext cx="7967020" cy="2743201"/>
            <a:chOff x="1060247" y="3990344"/>
            <a:chExt cx="7967020" cy="2743201"/>
          </a:xfrm>
        </p:grpSpPr>
        <p:pic>
          <p:nvPicPr>
            <p:cNvPr id="9218" name="Picture 2" descr="http://ukwebfocus.files.wordpress.com/2012/08/facebook-usage-russell-group-aug-201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247" y="3990344"/>
              <a:ext cx="3467100" cy="2743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 Placeholder 2"/>
            <p:cNvSpPr txBox="1">
              <a:spLocks/>
            </p:cNvSpPr>
            <p:nvPr/>
          </p:nvSpPr>
          <p:spPr bwMode="auto">
            <a:xfrm>
              <a:off x="4527346" y="4182896"/>
              <a:ext cx="4499921" cy="2550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ts val="0"/>
                </a:spcBef>
                <a:spcAft>
                  <a:spcPct val="0"/>
                </a:spcAft>
                <a:buClr>
                  <a:srgbClr val="8888E2"/>
                </a:buClr>
                <a:buNone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4572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888E2"/>
                </a:buClr>
                <a:buNone/>
                <a:defRPr sz="1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9144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888E2"/>
                </a:buClr>
                <a:buNone/>
                <a:defRPr sz="16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3716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888E2"/>
                </a:buClr>
                <a:buNone/>
                <a:defRPr sz="1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18288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888E2"/>
                </a:buClr>
                <a:buNone/>
                <a:defRPr sz="1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286000" indent="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8888E2"/>
                </a:buClr>
                <a:buNone/>
                <a:defRPr sz="1400"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8888E2"/>
                </a:buClr>
                <a:buNone/>
                <a:defRPr sz="140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8888E2"/>
                </a:buClr>
                <a:buNone/>
                <a:defRPr sz="1400"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8888E2"/>
                </a:buClr>
                <a:buNone/>
                <a:defRPr sz="14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en-GB" sz="2400" dirty="0" smtClean="0"/>
                <a:t>But might trends hide a more complex story:</a:t>
              </a:r>
            </a:p>
            <a:p>
              <a:pPr marL="447675" lvl="1" indent="-174625">
                <a:buFont typeface="Arial" pitchFamily="34" charset="0"/>
                <a:buChar char="•"/>
              </a:pPr>
              <a:r>
                <a:rPr lang="en-GB" sz="2400" dirty="0" smtClean="0"/>
                <a:t>Usage &amp; growth dominated by one significant player. </a:t>
              </a:r>
            </a:p>
            <a:p>
              <a:pPr marL="447675" lvl="1" indent="-174625">
                <a:buFont typeface="Arial" pitchFamily="34" charset="0"/>
                <a:buChar char="•"/>
              </a:pPr>
              <a:r>
                <a:rPr lang="en-GB" sz="2400" dirty="0" smtClean="0"/>
                <a:t>More modest usage generally</a:t>
              </a:r>
              <a:endParaRPr lang="en-GB" sz="2400" dirty="0"/>
            </a:p>
          </p:txBody>
        </p:sp>
      </p:grpSp>
      <p:sp>
        <p:nvSpPr>
          <p:cNvPr id="11" name="AutoShape 29">
            <a:hlinkClick r:id="rId5"/>
          </p:cNvPr>
          <p:cNvSpPr>
            <a:spLocks noChangeArrowheads="1"/>
          </p:cNvSpPr>
          <p:nvPr/>
        </p:nvSpPr>
        <p:spPr bwMode="auto">
          <a:xfrm>
            <a:off x="8625268" y="812976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1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197" y="168730"/>
            <a:ext cx="7942253" cy="716642"/>
          </a:xfrm>
        </p:spPr>
        <p:txBody>
          <a:bodyPr/>
          <a:lstStyle/>
          <a:p>
            <a:r>
              <a:rPr lang="en-GB" sz="3600" dirty="0" smtClean="0"/>
              <a:t>Need for Paradata and Discussion</a:t>
            </a: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2" y="2266545"/>
            <a:ext cx="7986258" cy="3945570"/>
          </a:xfrm>
        </p:spPr>
        <p:txBody>
          <a:bodyPr/>
          <a:lstStyle/>
          <a:p>
            <a:r>
              <a:rPr lang="en-GB" sz="2400" dirty="0" smtClean="0"/>
              <a:t>Surveys carried out to monitor usage &amp; trends for:</a:t>
            </a:r>
          </a:p>
          <a:p>
            <a:pPr marL="449263" lvl="1" indent="-274638">
              <a:buFont typeface="Arial" pitchFamily="34" charset="0"/>
              <a:buChar char="•"/>
            </a:pPr>
            <a:r>
              <a:rPr lang="en-GB" sz="2400" dirty="0" smtClean="0"/>
              <a:t>Institutional use of social media</a:t>
            </a:r>
          </a:p>
          <a:p>
            <a:pPr marL="449263" lvl="1" indent="-274638">
              <a:buFont typeface="Arial" pitchFamily="34" charset="0"/>
              <a:buChar char="•"/>
            </a:pPr>
            <a:r>
              <a:rPr lang="en-GB" sz="2400" dirty="0" smtClean="0"/>
              <a:t>Use of researcher profiling services (e.g. Google Scholar, Academia.edu, …) across institutions </a:t>
            </a:r>
          </a:p>
          <a:p>
            <a:r>
              <a:rPr lang="en-GB" sz="2400" dirty="0" smtClean="0"/>
              <a:t>Observations (and feedback):</a:t>
            </a:r>
          </a:p>
          <a:p>
            <a:pPr marL="449263" lvl="1" indent="-274638">
              <a:buFont typeface="Arial" pitchFamily="34" charset="0"/>
              <a:buChar char="•"/>
            </a:pPr>
            <a:r>
              <a:rPr lang="en-GB" sz="2400" dirty="0" smtClean="0"/>
              <a:t>Differing results found if quotes used</a:t>
            </a:r>
          </a:p>
          <a:p>
            <a:pPr marL="449263" lvl="1" indent="-274638">
              <a:buFont typeface="Arial" pitchFamily="34" charset="0"/>
              <a:buChar char="•"/>
            </a:pPr>
            <a:r>
              <a:rPr lang="en-GB" sz="2400" dirty="0" smtClean="0"/>
              <a:t>Possible inclusion of wrong </a:t>
            </a:r>
            <a:r>
              <a:rPr lang="en-GB" sz="2400" dirty="0" err="1" smtClean="0"/>
              <a:t>Unis</a:t>
            </a:r>
            <a:r>
              <a:rPr lang="en-GB" sz="2400" dirty="0" smtClean="0"/>
              <a:t> (e.g. Newcastle University, Australia)</a:t>
            </a:r>
          </a:p>
          <a:p>
            <a:pPr marL="449263" lvl="1" indent="-274638">
              <a:buFont typeface="Arial" pitchFamily="34" charset="0"/>
              <a:buChar char="•"/>
            </a:pPr>
            <a:r>
              <a:rPr lang="en-GB" sz="2400" dirty="0" smtClean="0"/>
              <a:t>Personalised results depending on client environment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715309" y="907326"/>
            <a:ext cx="5830114" cy="1171739"/>
            <a:chOff x="304798" y="1228339"/>
            <a:chExt cx="5830114" cy="117173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98" y="1228339"/>
              <a:ext cx="5830114" cy="117173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Rectangle 5"/>
            <p:cNvSpPr/>
            <p:nvPr/>
          </p:nvSpPr>
          <p:spPr>
            <a:xfrm>
              <a:off x="5437762" y="2237362"/>
              <a:ext cx="697150" cy="1627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7642172" y="883211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66092" y="6048382"/>
            <a:ext cx="734002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Need to provide paradata and encourage feedback on processes and </a:t>
            </a:r>
            <a:r>
              <a:rPr lang="en-GB" dirty="0" err="1" smtClean="0"/>
              <a:t>intrepretation</a:t>
            </a:r>
            <a:r>
              <a:rPr lang="en-GB" dirty="0" smtClean="0"/>
              <a:t> of findings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949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Paradata Example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6085" y="1760864"/>
            <a:ext cx="7615957" cy="1881676"/>
          </a:xfrm>
        </p:spPr>
        <p:txBody>
          <a:bodyPr/>
          <a:lstStyle/>
          <a:p>
            <a:r>
              <a:rPr lang="en-GB" dirty="0" smtClean="0"/>
              <a:t>An example of paradata for a blog post on use of </a:t>
            </a:r>
            <a:r>
              <a:rPr lang="en-GB" dirty="0" err="1" smtClean="0"/>
              <a:t>Blekko</a:t>
            </a:r>
            <a:r>
              <a:rPr lang="en-GB" dirty="0" smtClean="0"/>
              <a:t> for an SEO analysis of Russell Group Universities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83" y="1258010"/>
            <a:ext cx="8478434" cy="31627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1992" y="794865"/>
            <a:ext cx="2323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Dates of survey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233504" y="1149525"/>
            <a:ext cx="1389083" cy="7377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2783" y="4604863"/>
            <a:ext cx="435594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Summary of unexpected findings</a:t>
            </a:r>
            <a:endParaRPr lang="en-GB" sz="20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789889" y="3482659"/>
            <a:ext cx="817124" cy="12354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44375" y="4708625"/>
            <a:ext cx="4153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Limitations of survey methodology</a:t>
            </a:r>
            <a:endParaRPr lang="en-GB" sz="20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4688732" y="4231690"/>
            <a:ext cx="690664" cy="5737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8773699" y="1149525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332783" y="5311874"/>
            <a:ext cx="8811216" cy="1328710"/>
            <a:chOff x="332783" y="5311874"/>
            <a:chExt cx="8811216" cy="132871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83" y="5311874"/>
              <a:ext cx="4953692" cy="13146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4" name="AutoShape 29">
              <a:hlinkClick r:id="rId6"/>
            </p:cNvPr>
            <p:cNvSpPr>
              <a:spLocks noChangeArrowheads="1"/>
            </p:cNvSpPr>
            <p:nvPr/>
          </p:nvSpPr>
          <p:spPr bwMode="auto">
            <a:xfrm>
              <a:off x="4928045" y="5742179"/>
              <a:ext cx="296862" cy="227012"/>
            </a:xfrm>
            <a:prstGeom prst="rightArrow">
              <a:avLst>
                <a:gd name="adj1" fmla="val 50000"/>
                <a:gd name="adj2" fmla="val 37015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286474" y="5624921"/>
              <a:ext cx="385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People in host institution can provide contextual knowledge if open approaches used</a:t>
              </a:r>
              <a:endParaRPr lang="en-GB" sz="2000" dirty="0"/>
            </a:p>
          </p:txBody>
        </p:sp>
      </p:grpSp>
      <p:sp>
        <p:nvSpPr>
          <p:cNvPr id="27" name="Oval 26"/>
          <p:cNvSpPr/>
          <p:nvPr/>
        </p:nvSpPr>
        <p:spPr>
          <a:xfrm>
            <a:off x="8881892" y="9728"/>
            <a:ext cx="242543" cy="21400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27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Lies, Damned Lies and Graphs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91058" y="1204687"/>
            <a:ext cx="4852942" cy="2722880"/>
          </a:xfrm>
        </p:spPr>
        <p:txBody>
          <a:bodyPr/>
          <a:lstStyle/>
          <a:p>
            <a:r>
              <a:rPr lang="en-GB" sz="2400" dirty="0" smtClean="0"/>
              <a:t>“</a:t>
            </a:r>
            <a:r>
              <a:rPr lang="en-GB" sz="2400" i="1" dirty="0" smtClean="0"/>
              <a:t>#</a:t>
            </a:r>
            <a:r>
              <a:rPr lang="en-GB" sz="2400" i="1" dirty="0" err="1"/>
              <a:t>Blekko</a:t>
            </a:r>
            <a:r>
              <a:rPr lang="en-GB" sz="2400" i="1" dirty="0"/>
              <a:t> traffic goes through the roof – for good reason. Try it out</a:t>
            </a:r>
            <a:r>
              <a:rPr lang="en-GB" sz="2400" i="1" dirty="0" smtClean="0"/>
              <a:t>!</a:t>
            </a:r>
            <a:r>
              <a:rPr lang="en-GB" sz="2400" dirty="0" smtClean="0"/>
              <a:t>”</a:t>
            </a:r>
          </a:p>
          <a:p>
            <a:r>
              <a:rPr lang="en-GB" sz="2400" dirty="0" smtClean="0"/>
              <a:t>Based on blog post entitled “</a:t>
            </a:r>
            <a:r>
              <a:rPr lang="en-GB" sz="2400" i="1" dirty="0" err="1" smtClean="0"/>
              <a:t>Blekko’s</a:t>
            </a:r>
            <a:r>
              <a:rPr lang="en-GB" sz="2400" i="1" dirty="0" smtClean="0"/>
              <a:t> </a:t>
            </a:r>
            <a:r>
              <a:rPr lang="en-GB" sz="2400" i="1" dirty="0"/>
              <a:t>Traffic Is Up Almost 400 </a:t>
            </a:r>
            <a:r>
              <a:rPr lang="en-GB" sz="2400" i="1" dirty="0" err="1"/>
              <a:t>Percent</a:t>
            </a:r>
            <a:r>
              <a:rPr lang="en-GB" sz="2400" i="1" dirty="0"/>
              <a:t>; Here Are The CEO’s Five Reasons </a:t>
            </a:r>
            <a:r>
              <a:rPr lang="en-GB" sz="2400" i="1" dirty="0" smtClean="0"/>
              <a:t>Why</a:t>
            </a:r>
            <a:r>
              <a:rPr lang="en-GB" sz="2400" dirty="0" smtClean="0"/>
              <a:t>”  (includes dissatisfaction with Goole)</a:t>
            </a:r>
          </a:p>
          <a:p>
            <a:r>
              <a:rPr lang="en-GB" sz="2400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1026" name="Picture 2" descr="http://ukwebfocus.files.wordpress.com/2012/04/blekko-comscore.gif?w=669&amp;h=4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58" y="1199469"/>
            <a:ext cx="415290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kwebfocus.files.wordpress.com/2012/04/alexa-traffic-google-blekko-duckduck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53" y="3912099"/>
            <a:ext cx="371475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kwebfocus.files.wordpress.com/2012/04/alexa-traffic-blekko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153" y="3973293"/>
            <a:ext cx="379095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3953" y="6211669"/>
            <a:ext cx="877724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800" i="1" dirty="0"/>
              <a:t>Is </a:t>
            </a:r>
            <a:r>
              <a:rPr lang="en-GB" sz="1800" i="1" dirty="0" err="1"/>
              <a:t>Blekko’s</a:t>
            </a:r>
            <a:r>
              <a:rPr lang="en-GB" sz="1800" i="1" dirty="0"/>
              <a:t> Traffic Really Going Through The Roof? Will It Challenge Google</a:t>
            </a:r>
            <a:r>
              <a:rPr lang="en-GB" sz="1800" i="1" dirty="0" smtClean="0"/>
              <a:t>?</a:t>
            </a:r>
            <a:r>
              <a:rPr lang="en-GB" sz="1800" dirty="0" smtClean="0"/>
              <a:t>, </a:t>
            </a:r>
            <a:br>
              <a:rPr lang="en-GB" sz="1800" dirty="0" smtClean="0"/>
            </a:br>
            <a:r>
              <a:rPr lang="en-GB" sz="1800" dirty="0" smtClean="0"/>
              <a:t>UK Web Focus blog, 18 April 2012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48609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Open Sense-making</a:t>
            </a: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1" y="1204687"/>
            <a:ext cx="7881755" cy="2844800"/>
          </a:xfrm>
        </p:spPr>
        <p:txBody>
          <a:bodyPr/>
          <a:lstStyle/>
          <a:p>
            <a:r>
              <a:rPr lang="en-GB" dirty="0" smtClean="0"/>
              <a:t>Importance of open approaches to interpretation of signals: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Evidence-gathering methodologies may have flaws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Incorrect or inappropriate implications may be made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This may lead to wrong decisions being made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80160" y="4537166"/>
            <a:ext cx="741970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Open sense-making approaches may be difficult – your marketing department may wish a consistent, positive message to be made.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451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5572" y="1204686"/>
            <a:ext cx="2838428" cy="5007429"/>
          </a:xfrm>
        </p:spPr>
        <p:txBody>
          <a:bodyPr/>
          <a:lstStyle/>
          <a:p>
            <a:r>
              <a:rPr lang="en-US" sz="2400" dirty="0" smtClean="0"/>
              <a:t>Beware vested interests who may be threatened by implications of predictions</a:t>
            </a:r>
          </a:p>
          <a:p>
            <a:endParaRPr lang="en-US" sz="2400" dirty="0" smtClean="0"/>
          </a:p>
          <a:p>
            <a:r>
              <a:rPr lang="en-US" sz="2400" dirty="0" smtClean="0"/>
              <a:t>Developments may</a:t>
            </a:r>
          </a:p>
          <a:p>
            <a:pPr marL="339725" lvl="1" indent="-222250">
              <a:buFont typeface="Arial" pitchFamily="34" charset="0"/>
              <a:buChar char="•"/>
            </a:pPr>
            <a:r>
              <a:rPr lang="en-US" dirty="0" smtClean="0"/>
              <a:t>Be aligned with current plans</a:t>
            </a:r>
          </a:p>
          <a:p>
            <a:pPr marL="339725" lvl="1" indent="-222250">
              <a:buFont typeface="Arial" pitchFamily="34" charset="0"/>
              <a:buChar char="•"/>
            </a:pPr>
            <a:r>
              <a:rPr lang="en-US" dirty="0" smtClean="0"/>
              <a:t>Challenge current plans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05572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5891161" y="1376537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2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Abstract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2" y="1204686"/>
            <a:ext cx="7846921" cy="5448663"/>
          </a:xfrm>
        </p:spPr>
        <p:txBody>
          <a:bodyPr/>
          <a:lstStyle/>
          <a:p>
            <a:r>
              <a:rPr lang="en-GB" sz="2400" b="1" dirty="0"/>
              <a:t>Abstract</a:t>
            </a:r>
            <a:r>
              <a:rPr lang="en-GB" b="1" dirty="0"/>
              <a:t> </a:t>
            </a:r>
            <a:endParaRPr lang="en-GB" b="1" dirty="0" smtClean="0"/>
          </a:p>
          <a:p>
            <a:pPr lvl="1"/>
            <a:r>
              <a:rPr lang="en-GB" sz="2400" dirty="0" smtClean="0"/>
              <a:t>Brian </a:t>
            </a:r>
            <a:r>
              <a:rPr lang="en-GB" sz="2400" dirty="0"/>
              <a:t>Kelly will describe an evidence-based approach to the prediction of </a:t>
            </a:r>
            <a:r>
              <a:rPr lang="en-GB" sz="2400" dirty="0" smtClean="0"/>
              <a:t>technological </a:t>
            </a:r>
            <a:r>
              <a:rPr lang="en-GB" sz="2400" dirty="0"/>
              <a:t>developments which will be relevant to the higher education sector which is being used by the JISC Observatory</a:t>
            </a:r>
          </a:p>
          <a:p>
            <a:r>
              <a:rPr lang="en-GB" dirty="0" smtClean="0"/>
              <a:t> </a:t>
            </a:r>
          </a:p>
          <a:p>
            <a:r>
              <a:rPr lang="en-GB" sz="2400" b="1" dirty="0" smtClean="0"/>
              <a:t>Note</a:t>
            </a:r>
            <a:endParaRPr lang="en-GB" sz="2400" b="1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The methodology may be of importance to institutions in light of </a:t>
            </a:r>
            <a:r>
              <a:rPr lang="en-GB" sz="2400" dirty="0" err="1" smtClean="0"/>
              <a:t>Jisc</a:t>
            </a:r>
            <a:r>
              <a:rPr lang="en-GB" sz="2400" dirty="0" smtClean="0"/>
              <a:t> changes.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The </a:t>
            </a:r>
            <a:r>
              <a:rPr lang="en-GB" sz="2400" dirty="0"/>
              <a:t>audience will have an opportunity to apply the methodology across a variety of emerging technologies</a:t>
            </a:r>
            <a:r>
              <a:rPr lang="en-GB" sz="24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6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Sense-Making: Social Media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41" y="1204685"/>
            <a:ext cx="7724150" cy="5653315"/>
          </a:xfrm>
        </p:spPr>
        <p:txBody>
          <a:bodyPr/>
          <a:lstStyle/>
          <a:p>
            <a:r>
              <a:rPr lang="en-GB" sz="2400" dirty="0" smtClean="0"/>
              <a:t>Social media</a:t>
            </a:r>
            <a:r>
              <a:rPr lang="en-GB" dirty="0" smtClean="0"/>
              <a:t>:</a:t>
            </a:r>
          </a:p>
          <a:p>
            <a:pPr marL="534988" lvl="1" indent="-261938">
              <a:buFont typeface="Arial" pitchFamily="34" charset="0"/>
              <a:buChar char="•"/>
            </a:pPr>
            <a:r>
              <a:rPr lang="en-GB" sz="2400" dirty="0" smtClean="0"/>
              <a:t>Is about nodes and connections</a:t>
            </a:r>
          </a:p>
          <a:p>
            <a:pPr marL="534988" lvl="1" indent="-261938">
              <a:buFont typeface="Arial" pitchFamily="34" charset="0"/>
              <a:buChar char="•"/>
            </a:pPr>
            <a:r>
              <a:rPr lang="en-GB" sz="2400" dirty="0" smtClean="0"/>
              <a:t>Numbers do matter for effective </a:t>
            </a:r>
            <a:br>
              <a:rPr lang="en-GB" sz="2400" dirty="0" smtClean="0"/>
            </a:br>
            <a:r>
              <a:rPr lang="en-GB" sz="2400" dirty="0" smtClean="0"/>
              <a:t>engagement and disseminations</a:t>
            </a:r>
          </a:p>
          <a:p>
            <a:pPr marL="534988" lvl="1" indent="-261938">
              <a:buFont typeface="Arial" pitchFamily="34" charset="0"/>
              <a:buChar char="•"/>
            </a:pPr>
            <a:r>
              <a:rPr lang="en-GB" sz="2400" dirty="0" smtClean="0"/>
              <a:t>Experiences from other areas: </a:t>
            </a:r>
          </a:p>
          <a:p>
            <a:pPr marL="1073150" lvl="2" indent="-342900">
              <a:buFont typeface="Wingdings" pitchFamily="2" charset="2"/>
              <a:buChar char="ü"/>
            </a:pPr>
            <a:r>
              <a:rPr lang="en-GB" sz="2000" dirty="0" smtClean="0"/>
              <a:t>Nos. of mobile phones</a:t>
            </a:r>
          </a:p>
          <a:p>
            <a:pPr marL="1073150" lvl="2" indent="-342900">
              <a:buFont typeface="Wingdings" pitchFamily="2" charset="2"/>
              <a:buChar char="ü"/>
            </a:pPr>
            <a:r>
              <a:rPr lang="en-GB" sz="2000" dirty="0" smtClean="0"/>
              <a:t>Importance of email</a:t>
            </a:r>
          </a:p>
          <a:p>
            <a:pPr marL="1073150" lvl="2" indent="-342900">
              <a:buFont typeface="Wingdings" pitchFamily="2" charset="2"/>
              <a:buChar char="ü"/>
            </a:pPr>
            <a:r>
              <a:rPr lang="en-GB" sz="2000" dirty="0" smtClean="0"/>
              <a:t>“</a:t>
            </a:r>
            <a:r>
              <a:rPr lang="en-GB" sz="2000" i="1" dirty="0" smtClean="0"/>
              <a:t>All bugs are shallow to many eyes</a:t>
            </a:r>
            <a:r>
              <a:rPr lang="en-GB" sz="2000" dirty="0" smtClean="0"/>
              <a:t>”</a:t>
            </a:r>
          </a:p>
          <a:p>
            <a:pPr indent="-184150"/>
            <a:r>
              <a:rPr lang="en-GB" sz="2400" dirty="0" smtClean="0"/>
              <a:t>Implications:</a:t>
            </a:r>
          </a:p>
          <a:p>
            <a:pPr marL="534988" lvl="1" indent="-261938">
              <a:buFont typeface="Arial" pitchFamily="34" charset="0"/>
              <a:buChar char="•"/>
            </a:pPr>
            <a:r>
              <a:rPr lang="en-GB" sz="2400" dirty="0" smtClean="0"/>
              <a:t>Importance of best practices for popular &amp; well-used channels</a:t>
            </a:r>
          </a:p>
          <a:p>
            <a:pPr marL="534988" lvl="1" indent="-261938">
              <a:buFont typeface="Arial" pitchFamily="34" charset="0"/>
              <a:buChar char="•"/>
            </a:pPr>
            <a:r>
              <a:rPr lang="en-GB" sz="2400" dirty="0" smtClean="0"/>
              <a:t>Difficulties for new entrants e.g. </a:t>
            </a:r>
            <a:r>
              <a:rPr lang="en-GB" sz="2400" b="1" dirty="0" smtClean="0"/>
              <a:t>Diaspora</a:t>
            </a:r>
            <a:r>
              <a:rPr lang="en-GB" sz="2400" dirty="0" smtClean="0"/>
              <a:t> (open alternative to Facebook) and </a:t>
            </a:r>
            <a:r>
              <a:rPr lang="en-GB" sz="2400" b="1" dirty="0" smtClean="0"/>
              <a:t>identi.ca</a:t>
            </a:r>
            <a:r>
              <a:rPr lang="en-GB" sz="2400" dirty="0" smtClean="0"/>
              <a:t> and </a:t>
            </a:r>
            <a:r>
              <a:rPr lang="en-GB" sz="2400" b="1" dirty="0" smtClean="0"/>
              <a:t>app.net</a:t>
            </a:r>
            <a:r>
              <a:rPr lang="en-GB" sz="2400" dirty="0" smtClean="0"/>
              <a:t> (new open alternative to Twitter)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7170" name="Picture 2" descr="http://ukwebfocus.files.wordpress.com/2012/08/small-number-of-nod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141" y="1572402"/>
            <a:ext cx="18097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ukwebfocus.files.wordpress.com/2012/08/large-number-of-nod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666" y="3206143"/>
            <a:ext cx="1800225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8978630" y="0"/>
            <a:ext cx="145915" cy="14591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38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470"/>
          <a:stretch/>
        </p:blipFill>
        <p:spPr>
          <a:xfrm>
            <a:off x="0" y="-43774"/>
            <a:ext cx="5925377" cy="690177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198" y="168730"/>
            <a:ext cx="7601785" cy="716642"/>
          </a:xfrm>
        </p:spPr>
        <p:txBody>
          <a:bodyPr/>
          <a:lstStyle/>
          <a:p>
            <a:pPr algn="r"/>
            <a:r>
              <a:rPr lang="en-GB" dirty="0" smtClean="0"/>
              <a:t>Open Data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8285" y="1204686"/>
            <a:ext cx="3165715" cy="5007429"/>
          </a:xfrm>
        </p:spPr>
        <p:txBody>
          <a:bodyPr/>
          <a:lstStyle/>
          <a:p>
            <a:r>
              <a:rPr lang="en-GB" sz="2400" dirty="0" smtClean="0"/>
              <a:t>“</a:t>
            </a:r>
            <a:r>
              <a:rPr lang="en-GB" sz="2400" i="1" dirty="0" smtClean="0"/>
              <a:t>Is London 2012 a haven for open data?</a:t>
            </a:r>
            <a:r>
              <a:rPr lang="en-GB" sz="2400" dirty="0" smtClean="0"/>
              <a:t>”</a:t>
            </a:r>
          </a:p>
          <a:p>
            <a:r>
              <a:rPr lang="en-GB" sz="2400" dirty="0" smtClean="0"/>
              <a:t>Conclusions:</a:t>
            </a:r>
          </a:p>
          <a:p>
            <a:pPr marL="273050" lvl="1" indent="-185738">
              <a:buFont typeface="Arial" pitchFamily="34" charset="0"/>
              <a:buChar char="•"/>
            </a:pPr>
            <a:r>
              <a:rPr lang="en-GB" sz="2400" dirty="0" smtClean="0"/>
              <a:t>“</a:t>
            </a:r>
            <a:r>
              <a:rPr lang="en-GB" sz="2400" i="1" dirty="0"/>
              <a:t>Not this time</a:t>
            </a:r>
            <a:r>
              <a:rPr lang="en-GB" sz="2400" dirty="0" smtClean="0"/>
              <a:t>”</a:t>
            </a:r>
          </a:p>
          <a:p>
            <a:pPr marL="273050" lvl="1" indent="-185738">
              <a:buFont typeface="Arial" pitchFamily="34" charset="0"/>
              <a:buChar char="•"/>
            </a:pPr>
            <a:r>
              <a:rPr lang="en-GB" sz="2400" dirty="0" smtClean="0"/>
              <a:t>“</a:t>
            </a:r>
            <a:r>
              <a:rPr lang="en-GB" sz="2400" i="1" dirty="0"/>
              <a:t>But it is the first data Olympics</a:t>
            </a:r>
            <a:r>
              <a:rPr lang="en-GB" sz="2400" dirty="0" smtClean="0"/>
              <a:t>”</a:t>
            </a:r>
          </a:p>
          <a:p>
            <a:pPr marL="273050" lvl="1" indent="-185738">
              <a:buFont typeface="Arial" pitchFamily="34" charset="0"/>
              <a:buChar char="•"/>
            </a:pPr>
            <a:r>
              <a:rPr lang="en-GB" sz="2400" dirty="0" smtClean="0"/>
              <a:t>“</a:t>
            </a:r>
            <a:r>
              <a:rPr lang="en-GB" sz="2400" i="1" dirty="0"/>
              <a:t>It's hard to see that by </a:t>
            </a:r>
            <a:r>
              <a:rPr lang="en-GB" sz="2400" i="1" dirty="0" smtClean="0"/>
              <a:t>[Rio] 2016 </a:t>
            </a:r>
            <a:r>
              <a:rPr lang="en-GB" sz="2400" i="1" dirty="0"/>
              <a:t>this won't emerge as data we can all use</a:t>
            </a:r>
            <a:r>
              <a:rPr lang="en-GB" sz="2400" dirty="0" smtClean="0"/>
              <a:t>”</a:t>
            </a:r>
            <a:endParaRPr lang="en-GB" sz="2400" dirty="0"/>
          </a:p>
        </p:txBody>
      </p:sp>
      <p:sp>
        <p:nvSpPr>
          <p:cNvPr id="6" name="Rectangle 5"/>
          <p:cNvSpPr/>
          <p:nvPr/>
        </p:nvSpPr>
        <p:spPr>
          <a:xfrm>
            <a:off x="0" y="6252188"/>
            <a:ext cx="4367719" cy="5058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5554326" y="926847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23363" y="9728"/>
            <a:ext cx="1030964" cy="7490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33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198" y="168730"/>
            <a:ext cx="7601785" cy="716642"/>
          </a:xfrm>
        </p:spPr>
        <p:txBody>
          <a:bodyPr/>
          <a:lstStyle/>
          <a:p>
            <a:pPr algn="r"/>
            <a:r>
              <a:rPr lang="en-GB" dirty="0" smtClean="0"/>
              <a:t>Open Data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8285" y="1204686"/>
            <a:ext cx="3058711" cy="5007429"/>
          </a:xfrm>
        </p:spPr>
        <p:txBody>
          <a:bodyPr/>
          <a:lstStyle/>
          <a:p>
            <a:r>
              <a:rPr lang="en-GB" sz="2400" dirty="0" smtClean="0"/>
              <a:t>“</a:t>
            </a:r>
            <a:r>
              <a:rPr lang="en-GB" sz="2400" i="1" dirty="0" smtClean="0"/>
              <a:t>Manchester </a:t>
            </a:r>
            <a:r>
              <a:rPr lang="en-GB" sz="2400" i="1" dirty="0"/>
              <a:t>City to open the archive on player data and </a:t>
            </a:r>
            <a:r>
              <a:rPr lang="en-GB" sz="2400" i="1" dirty="0" smtClean="0"/>
              <a:t>statistics</a:t>
            </a:r>
            <a:r>
              <a:rPr lang="en-GB" sz="2400" dirty="0" smtClean="0"/>
              <a:t>”</a:t>
            </a:r>
          </a:p>
          <a:p>
            <a:r>
              <a:rPr lang="en-GB" sz="2400" dirty="0" smtClean="0"/>
              <a:t>Example of:</a:t>
            </a:r>
          </a:p>
          <a:p>
            <a:pPr marL="273050" lvl="1" indent="-185738">
              <a:buFont typeface="Arial" pitchFamily="34" charset="0"/>
              <a:buChar char="•"/>
            </a:pPr>
            <a:r>
              <a:rPr lang="en-GB" sz="2400" dirty="0" smtClean="0"/>
              <a:t>Public interest in open data</a:t>
            </a:r>
          </a:p>
          <a:p>
            <a:pPr marL="273050" lvl="1" indent="-185738">
              <a:buFont typeface="Arial" pitchFamily="34" charset="0"/>
              <a:buChar char="•"/>
            </a:pPr>
            <a:r>
              <a:rPr lang="en-GB" sz="2400" dirty="0" smtClean="0"/>
              <a:t>Interest from commercial sector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78285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352162"/>
            <a:ext cx="4367719" cy="5058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73932" y="6731541"/>
            <a:ext cx="3715966" cy="116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523363" y="0"/>
            <a:ext cx="1030964" cy="7490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29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43"/>
            <a:ext cx="8968902" cy="60959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of Open Data in Libraries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4451" y="1010134"/>
            <a:ext cx="4659549" cy="779756"/>
          </a:xfrm>
        </p:spPr>
        <p:txBody>
          <a:bodyPr/>
          <a:lstStyle/>
          <a:p>
            <a:r>
              <a:rPr lang="en-GB" sz="2000" dirty="0" smtClean="0"/>
              <a:t>Trends in reusing Library usage data, e.g. JISC’s Library Impact Data Project</a:t>
            </a:r>
          </a:p>
          <a:p>
            <a:endParaRPr lang="en-GB" sz="2000" dirty="0" smtClean="0"/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726330" y="5126477"/>
            <a:ext cx="6131670" cy="70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8888E2"/>
              </a:buClr>
              <a:buNone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000" dirty="0" smtClean="0"/>
              <a:t>A</a:t>
            </a:r>
            <a:r>
              <a:rPr lang="en-GB" sz="2000" dirty="0"/>
              <a:t>verage number of </a:t>
            </a:r>
            <a:r>
              <a:rPr lang="en-GB" sz="2000" dirty="0">
                <a:solidFill>
                  <a:schemeClr val="accent2"/>
                </a:solidFill>
              </a:rPr>
              <a:t>books borrowed</a:t>
            </a:r>
            <a:r>
              <a:rPr lang="en-GB" sz="2000" dirty="0"/>
              <a:t> </a:t>
            </a:r>
            <a:r>
              <a:rPr lang="en-GB" sz="2000" dirty="0" smtClean="0"/>
              <a:t>and </a:t>
            </a:r>
            <a:r>
              <a:rPr lang="en-GB" sz="2000" dirty="0">
                <a:solidFill>
                  <a:srgbClr val="C00000"/>
                </a:solidFill>
              </a:rPr>
              <a:t>e-resource logins</a:t>
            </a:r>
            <a:r>
              <a:rPr lang="en-GB" sz="2000" dirty="0"/>
              <a:t> </a:t>
            </a:r>
            <a:r>
              <a:rPr lang="en-GB" sz="2000" dirty="0" smtClean="0"/>
              <a:t>for ~33,000 </a:t>
            </a:r>
            <a:r>
              <a:rPr lang="en-GB" sz="2000" dirty="0"/>
              <a:t>students in </a:t>
            </a:r>
            <a:r>
              <a:rPr lang="en-GB" sz="2000" dirty="0" smtClean="0"/>
              <a:t>final </a:t>
            </a:r>
            <a:r>
              <a:rPr lang="en-GB" sz="2000" dirty="0"/>
              <a:t>year of studies</a:t>
            </a:r>
            <a:endParaRPr lang="en-GB" sz="2000" dirty="0" smtClean="0"/>
          </a:p>
          <a:p>
            <a:endParaRPr lang="en-GB" sz="20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818984" y="5180537"/>
            <a:ext cx="2052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Image </a:t>
            </a:r>
            <a:r>
              <a:rPr lang="en-GB" sz="1200" dirty="0"/>
              <a:t>&amp; data provided by Dave Pattern under a CC BY-NC-SA </a:t>
            </a:r>
            <a:r>
              <a:rPr lang="en-GB" sz="1200" dirty="0" smtClean="0"/>
              <a:t>licence</a:t>
            </a:r>
            <a:endParaRPr lang="en-GB" sz="1200" dirty="0"/>
          </a:p>
        </p:txBody>
      </p:sp>
      <p:sp>
        <p:nvSpPr>
          <p:cNvPr id="14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8196475" y="5626919"/>
            <a:ext cx="148431" cy="113506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881892" y="9728"/>
            <a:ext cx="242543" cy="21400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83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80" b="-1"/>
          <a:stretch/>
        </p:blipFill>
        <p:spPr>
          <a:xfrm>
            <a:off x="0" y="0"/>
            <a:ext cx="599206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198" y="168730"/>
            <a:ext cx="8029802" cy="716642"/>
          </a:xfrm>
        </p:spPr>
        <p:txBody>
          <a:bodyPr/>
          <a:lstStyle/>
          <a:p>
            <a:pPr algn="r"/>
            <a:r>
              <a:rPr lang="en-GB" sz="3600" dirty="0" smtClean="0"/>
              <a:t>Early Signals?</a:t>
            </a:r>
            <a:endParaRPr lang="en-GB" sz="3600" dirty="0"/>
          </a:p>
        </p:txBody>
      </p:sp>
      <p:sp>
        <p:nvSpPr>
          <p:cNvPr id="6" name="Oval 5"/>
          <p:cNvSpPr/>
          <p:nvPr/>
        </p:nvSpPr>
        <p:spPr>
          <a:xfrm>
            <a:off x="2996031" y="622570"/>
            <a:ext cx="1430054" cy="3210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4620470" y="1118174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26868" y="1204686"/>
            <a:ext cx="3239311" cy="4417901"/>
          </a:xfrm>
          <a:solidFill>
            <a:schemeClr val="bg1"/>
          </a:solidFill>
        </p:spPr>
        <p:txBody>
          <a:bodyPr/>
          <a:lstStyle/>
          <a:p>
            <a:r>
              <a:rPr lang="en-GB" sz="2400" dirty="0" smtClean="0"/>
              <a:t>News stories (Aug 2012) about plans for privatisation at London Metropolitan University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2777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04689" y="1204686"/>
            <a:ext cx="3161489" cy="3445135"/>
          </a:xfrm>
        </p:spPr>
        <p:txBody>
          <a:bodyPr/>
          <a:lstStyle/>
          <a:p>
            <a:r>
              <a:rPr lang="en-GB" sz="2400" dirty="0" smtClean="0"/>
              <a:t>Follow-up comment (20 Aug 2012):</a:t>
            </a:r>
          </a:p>
          <a:p>
            <a:r>
              <a:rPr lang="en-GB" sz="2400" dirty="0" smtClean="0"/>
              <a:t>“</a:t>
            </a:r>
            <a:r>
              <a:rPr lang="en-GB" sz="2400" i="1" dirty="0" smtClean="0"/>
              <a:t>VC </a:t>
            </a:r>
            <a:r>
              <a:rPr lang="en-GB" sz="2400" i="1" dirty="0"/>
              <a:t>should be applauded for the classic business move of getting the university to concentrate on its core activity</a:t>
            </a:r>
            <a:r>
              <a:rPr lang="en-GB" sz="2400" dirty="0" smtClean="0"/>
              <a:t>”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198" y="168730"/>
            <a:ext cx="8029802" cy="716642"/>
          </a:xfrm>
        </p:spPr>
        <p:txBody>
          <a:bodyPr/>
          <a:lstStyle/>
          <a:p>
            <a:pPr algn="r"/>
            <a:r>
              <a:rPr lang="en-GB" sz="3600" dirty="0" smtClean="0"/>
              <a:t>Early Signals?</a:t>
            </a:r>
            <a:endParaRPr lang="en-GB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" y="0"/>
            <a:ext cx="5724144" cy="6858000"/>
          </a:xfrm>
          <a:prstGeom prst="rect">
            <a:avLst/>
          </a:prstGeom>
        </p:spPr>
      </p:pic>
      <p:sp>
        <p:nvSpPr>
          <p:cNvPr id="8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4542649" y="1040353"/>
            <a:ext cx="296862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33289" y="5454347"/>
            <a:ext cx="2857791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Carl </a:t>
            </a:r>
            <a:r>
              <a:rPr lang="en-GB" sz="1600" dirty="0" err="1" smtClean="0"/>
              <a:t>Lygo</a:t>
            </a:r>
            <a:r>
              <a:rPr lang="en-GB" sz="1600" dirty="0" smtClean="0"/>
              <a:t> is </a:t>
            </a:r>
            <a:r>
              <a:rPr lang="en-GB" sz="1600" dirty="0"/>
              <a:t> chief executive of the 'for profit' BPP Professional Education group and principal of BPP University College</a:t>
            </a:r>
          </a:p>
        </p:txBody>
      </p:sp>
    </p:spTree>
    <p:extLst>
      <p:ext uri="{BB962C8B-B14F-4D97-AF65-F5344CB8AC3E}">
        <p14:creationId xmlns:p14="http://schemas.microsoft.com/office/powerpoint/2010/main" val="174316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Recap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 smtClean="0"/>
              <a:t>Within your organisation / sector there is a need to have mechanisms for identifying technological developments which may have an impact on the business: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000" dirty="0" smtClean="0"/>
              <a:t>Observing trends and signals</a:t>
            </a:r>
            <a:endParaRPr lang="en-GB" sz="20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000" dirty="0" smtClean="0"/>
              <a:t>Observing signals from diversity of sources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000" dirty="0" smtClean="0"/>
              <a:t>Interpreting the implications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000" dirty="0" smtClean="0"/>
              <a:t>Identifying changes which may be needed within the organisation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000" dirty="0" smtClean="0"/>
              <a:t>Inviting feedback and critiques  of the evidence-gathering processes and the interpretations of the findings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9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Revisiting Your Key Areas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How might we apply the methodology:</a:t>
            </a:r>
          </a:p>
          <a:p>
            <a:pPr marL="714375" lvl="1" indent="-257175">
              <a:buFont typeface="Arial" pitchFamily="34" charset="0"/>
              <a:buChar char="•"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1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 For Librarians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2358" y="1204686"/>
            <a:ext cx="4331642" cy="5653314"/>
          </a:xfrm>
        </p:spPr>
        <p:txBody>
          <a:bodyPr/>
          <a:lstStyle/>
          <a:p>
            <a:r>
              <a:rPr lang="en-GB" dirty="0" smtClean="0"/>
              <a:t>In time of uncertain futures:</a:t>
            </a:r>
          </a:p>
          <a:p>
            <a:pPr marL="442913" lvl="1" indent="-285750">
              <a:buFont typeface="Arial" pitchFamily="34" charset="0"/>
              <a:buChar char="•"/>
            </a:pPr>
            <a:r>
              <a:rPr lang="en-GB" sz="2400" dirty="0" smtClean="0"/>
              <a:t>Use evidence-based approaches to understanding the future</a:t>
            </a:r>
          </a:p>
          <a:p>
            <a:pPr marL="442913" lvl="1" indent="-285750">
              <a:buFont typeface="Arial" pitchFamily="34" charset="0"/>
              <a:buChar char="•"/>
            </a:pPr>
            <a:r>
              <a:rPr lang="en-GB" sz="2400" dirty="0" smtClean="0"/>
              <a:t>Understand the changing environment</a:t>
            </a:r>
          </a:p>
          <a:p>
            <a:pPr marL="442913" lvl="1" indent="-285750">
              <a:buFont typeface="Arial" pitchFamily="34" charset="0"/>
              <a:buChar char="•"/>
            </a:pPr>
            <a:r>
              <a:rPr lang="en-GB" sz="2400" dirty="0" smtClean="0"/>
              <a:t>Engage with opportunities in areas of growth and institutional importance</a:t>
            </a:r>
          </a:p>
          <a:p>
            <a:pPr marL="442913" lvl="1" indent="-285750">
              <a:buFont typeface="Arial" pitchFamily="34" charset="0"/>
              <a:buChar char="•"/>
            </a:pPr>
            <a:r>
              <a:rPr lang="en-GB" sz="2400" dirty="0" smtClean="0"/>
              <a:t>Be open and encourage discussion on analysis &amp; interpretation of findings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5" name="Picture 4" descr="Copyright Shutterstock. used under licence. shutterstock_6067606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65" y="1313884"/>
            <a:ext cx="4501493" cy="301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9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Serenity prayer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0357" y="1379784"/>
            <a:ext cx="3492380" cy="5007429"/>
          </a:xfrm>
        </p:spPr>
        <p:txBody>
          <a:bodyPr/>
          <a:lstStyle/>
          <a:p>
            <a:r>
              <a:rPr lang="en-GB" dirty="0" smtClean="0"/>
              <a:t>Serenity prayer:</a:t>
            </a:r>
          </a:p>
          <a:p>
            <a:r>
              <a:rPr lang="en-GB" dirty="0"/>
              <a:t>God, grant me the serenity to accept the things I cannot change,</a:t>
            </a:r>
            <a:br>
              <a:rPr lang="en-GB" dirty="0"/>
            </a:br>
            <a:r>
              <a:rPr lang="en-GB" dirty="0"/>
              <a:t>Courage to change the things I can,</a:t>
            </a:r>
            <a:br>
              <a:rPr lang="en-GB" dirty="0"/>
            </a:br>
            <a:r>
              <a:rPr lang="en-GB" dirty="0"/>
              <a:t>And wisdom to know the difference.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1026" name="Picture 2" descr="http://www.aunicorntshirt.com/images/UNITSH_119A_SerenityPrayer2.gif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352" r="1"/>
          <a:stretch/>
        </p:blipFill>
        <p:spPr bwMode="auto">
          <a:xfrm>
            <a:off x="0" y="1717"/>
            <a:ext cx="6371617" cy="6856283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5" name="TextBox 4"/>
          <p:cNvSpPr txBox="1"/>
          <p:nvPr/>
        </p:nvSpPr>
        <p:spPr>
          <a:xfrm>
            <a:off x="6559970" y="5480307"/>
            <a:ext cx="2453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Tim Berners-Lee didn’t accept the evidence of the popularity of Gopher!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85553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01" y="168730"/>
            <a:ext cx="5960740" cy="716642"/>
          </a:xfrm>
          <a:solidFill>
            <a:schemeClr val="tx1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In the Future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001" y="2266545"/>
            <a:ext cx="7062131" cy="116245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Data will be Big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4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167469" y="2208179"/>
            <a:ext cx="7700906" cy="2645923"/>
          </a:xfrm>
        </p:spPr>
        <p:txBody>
          <a:bodyPr/>
          <a:lstStyle/>
          <a:p>
            <a:r>
              <a:rPr lang="en-GB" sz="2400" dirty="0" smtClean="0">
                <a:solidFill>
                  <a:schemeClr val="bg1"/>
                </a:solidFill>
              </a:rPr>
              <a:t>The Data will be Big, but our users will continue to use Facebook and Twitter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But research data will grow in importance as will use of mobiles.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According to the evidence the future isn’t quite what I expected. But it has helped to identify our business strategies.</a:t>
            </a:r>
          </a:p>
          <a:p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Conclusions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9" y="1909550"/>
            <a:ext cx="8611802" cy="30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72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01" y="168730"/>
            <a:ext cx="5960740" cy="716642"/>
          </a:xfrm>
          <a:solidFill>
            <a:schemeClr val="tx1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In the Future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001" y="2266545"/>
            <a:ext cx="7062131" cy="116245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Content and services will be open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9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01" y="168730"/>
            <a:ext cx="5960740" cy="716642"/>
          </a:xfrm>
          <a:solidFill>
            <a:schemeClr val="tx1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In the Future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001" y="2266545"/>
            <a:ext cx="7704156" cy="116245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We will own our services and content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2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01" y="168730"/>
            <a:ext cx="5960740" cy="716642"/>
          </a:xfrm>
          <a:solidFill>
            <a:schemeClr val="tx1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In the Future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001" y="2266545"/>
            <a:ext cx="7704156" cy="116245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We will see a growth in use of online services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7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00" y="168730"/>
            <a:ext cx="5960740" cy="716642"/>
          </a:xfrm>
          <a:solidFill>
            <a:schemeClr val="tx1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In the Future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000" y="2266545"/>
            <a:ext cx="8132173" cy="116245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We will see the importance of </a:t>
            </a:r>
            <a:r>
              <a:rPr lang="en-GB" dirty="0" smtClean="0">
                <a:solidFill>
                  <a:schemeClr val="bg1"/>
                </a:solidFill>
              </a:rPr>
              <a:t>librarians and information professionals </a:t>
            </a:r>
            <a:r>
              <a:rPr lang="en-GB" dirty="0">
                <a:solidFill>
                  <a:schemeClr val="bg1"/>
                </a:solidFill>
              </a:rPr>
              <a:t>acknowledged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B8294-793F-C24F-AF62-A2180A3A15A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9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KOLN-standard-slide-2004">
  <a:themeElements>
    <a:clrScheme name="UKOLN-standard-slide-2004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KOLN-standard-slide-200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KOLN-standard-slide-2004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KOLN-standard-slide-2004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OLN-standard-slide-2004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OLN-standard-slide-2004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OLN-standard-slide-2004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OLN-standard-slide-2004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OLN-standard-slide-2004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16371</TotalTime>
  <Words>1791</Words>
  <Application>Microsoft Office PowerPoint</Application>
  <PresentationFormat>On-screen Show (4:3)</PresentationFormat>
  <Paragraphs>361</Paragraphs>
  <Slides>50</Slides>
  <Notes>50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UKOLN-standard-slide-2004</vt:lpstr>
      <vt:lpstr>Making Sense of the Future</vt:lpstr>
      <vt:lpstr>Reflecting on Yesterday, Understanding Today,  Planning for Tomorrow</vt:lpstr>
      <vt:lpstr>About Me</vt:lpstr>
      <vt:lpstr>Abstract</vt:lpstr>
      <vt:lpstr>In the Future</vt:lpstr>
      <vt:lpstr>In the Future</vt:lpstr>
      <vt:lpstr>In the Future</vt:lpstr>
      <vt:lpstr>In the Future</vt:lpstr>
      <vt:lpstr>In the Future</vt:lpstr>
      <vt:lpstr>In the Future</vt:lpstr>
      <vt:lpstr>In the Future</vt:lpstr>
      <vt:lpstr>What I expected in the future</vt:lpstr>
      <vt:lpstr>In the Future</vt:lpstr>
      <vt:lpstr>Has the Future Arrived? </vt:lpstr>
      <vt:lpstr>Shush!</vt:lpstr>
      <vt:lpstr>What Can We Conclude?</vt:lpstr>
      <vt:lpstr>The Context</vt:lpstr>
      <vt:lpstr>Accompanying Paper</vt:lpstr>
      <vt:lpstr>Time of Growth </vt:lpstr>
      <vt:lpstr>Time of Growth is Over </vt:lpstr>
      <vt:lpstr>Lessons From The Past</vt:lpstr>
      <vt:lpstr>Why Future-Watch?</vt:lpstr>
      <vt:lpstr>Why Future-Watch?</vt:lpstr>
      <vt:lpstr>Audience Participation </vt:lpstr>
      <vt:lpstr>JISC Observatory</vt:lpstr>
      <vt:lpstr>JIS Observatory process</vt:lpstr>
      <vt:lpstr>Scanning Activities </vt:lpstr>
      <vt:lpstr>Sense-making</vt:lpstr>
      <vt:lpstr>Significant Trends: Mobile</vt:lpstr>
      <vt:lpstr>Significant Trends: Mobile</vt:lpstr>
      <vt:lpstr>Significant Trends: Mobile</vt:lpstr>
      <vt:lpstr>Significant Trends: Social Media</vt:lpstr>
      <vt:lpstr>Significant Trends: Social Media</vt:lpstr>
      <vt:lpstr>Behind The Data</vt:lpstr>
      <vt:lpstr>Need for Paradata and Discussion</vt:lpstr>
      <vt:lpstr>Paradata Example</vt:lpstr>
      <vt:lpstr>Lies, Damned Lies and Graphs</vt:lpstr>
      <vt:lpstr>Open Sense-making</vt:lpstr>
      <vt:lpstr>PowerPoint Presentation</vt:lpstr>
      <vt:lpstr>Sense-Making: Social Media</vt:lpstr>
      <vt:lpstr>Open Data</vt:lpstr>
      <vt:lpstr>Open Data</vt:lpstr>
      <vt:lpstr>Use of Open Data in Libraries</vt:lpstr>
      <vt:lpstr>Early Signals?</vt:lpstr>
      <vt:lpstr>Early Signals?</vt:lpstr>
      <vt:lpstr>Recap</vt:lpstr>
      <vt:lpstr>Revisiting Your Key Areas</vt:lpstr>
      <vt:lpstr>Challenge For Librarians</vt:lpstr>
      <vt:lpstr>Serenity prayer</vt:lpstr>
      <vt:lpstr>Conclusions</vt:lpstr>
    </vt:vector>
  </TitlesOfParts>
  <Company>UKOLN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Sense of the Future</dc:title>
  <dc:creator>Brian Kelly</dc:creator>
  <cp:lastModifiedBy>ulpc-bk</cp:lastModifiedBy>
  <cp:revision>609</cp:revision>
  <cp:lastPrinted>2013-06-30T09:39:48Z</cp:lastPrinted>
  <dcterms:created xsi:type="dcterms:W3CDTF">2005-06-06T15:31:10Z</dcterms:created>
  <dcterms:modified xsi:type="dcterms:W3CDTF">2013-06-30T11:45:45Z</dcterms:modified>
</cp:coreProperties>
</file>