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handoutMasterIdLst>
    <p:handoutMasterId r:id="rId52"/>
  </p:handoutMasterIdLst>
  <p:sldIdLst>
    <p:sldId id="262" r:id="rId2"/>
    <p:sldId id="256" r:id="rId3"/>
    <p:sldId id="311" r:id="rId4"/>
    <p:sldId id="257" r:id="rId5"/>
    <p:sldId id="296" r:id="rId6"/>
    <p:sldId id="308" r:id="rId7"/>
    <p:sldId id="298" r:id="rId8"/>
    <p:sldId id="307" r:id="rId9"/>
    <p:sldId id="300" r:id="rId10"/>
    <p:sldId id="302" r:id="rId11"/>
    <p:sldId id="304" r:id="rId12"/>
    <p:sldId id="303" r:id="rId13"/>
    <p:sldId id="305" r:id="rId14"/>
    <p:sldId id="309" r:id="rId15"/>
    <p:sldId id="312" r:id="rId16"/>
    <p:sldId id="306" r:id="rId17"/>
    <p:sldId id="310" r:id="rId18"/>
    <p:sldId id="265" r:id="rId19"/>
    <p:sldId id="266" r:id="rId20"/>
    <p:sldId id="313" r:id="rId21"/>
    <p:sldId id="314" r:id="rId22"/>
    <p:sldId id="315" r:id="rId23"/>
    <p:sldId id="316" r:id="rId24"/>
    <p:sldId id="264" r:id="rId25"/>
    <p:sldId id="268" r:id="rId26"/>
    <p:sldId id="269" r:id="rId27"/>
    <p:sldId id="270" r:id="rId28"/>
    <p:sldId id="273" r:id="rId29"/>
    <p:sldId id="274" r:id="rId30"/>
    <p:sldId id="275" r:id="rId31"/>
    <p:sldId id="271" r:id="rId32"/>
    <p:sldId id="276" r:id="rId33"/>
    <p:sldId id="288" r:id="rId34"/>
    <p:sldId id="289" r:id="rId35"/>
    <p:sldId id="290" r:id="rId36"/>
    <p:sldId id="317" r:id="rId37"/>
    <p:sldId id="318" r:id="rId38"/>
    <p:sldId id="321" r:id="rId39"/>
    <p:sldId id="278" r:id="rId40"/>
    <p:sldId id="285" r:id="rId41"/>
    <p:sldId id="284" r:id="rId42"/>
    <p:sldId id="272" r:id="rId43"/>
    <p:sldId id="279" r:id="rId44"/>
    <p:sldId id="280" r:id="rId45"/>
    <p:sldId id="320" r:id="rId46"/>
    <p:sldId id="319" r:id="rId47"/>
    <p:sldId id="292" r:id="rId48"/>
    <p:sldId id="293" r:id="rId49"/>
    <p:sldId id="261" r:id="rId50"/>
  </p:sldIdLst>
  <p:sldSz cx="9144000" cy="6858000" type="screen4x3"/>
  <p:notesSz cx="6811963" cy="9942513"/>
  <p:defaultTextStyle>
    <a:defPPr>
      <a:defRPr lang="en-GB"/>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8A7"/>
    <a:srgbClr val="005392"/>
    <a:srgbClr val="FF0000"/>
    <a:srgbClr val="CCECFF"/>
    <a:srgbClr val="99CCFF"/>
    <a:srgbClr val="0066CC"/>
    <a:srgbClr val="FF0066"/>
    <a:srgbClr val="23238F"/>
    <a:srgbClr val="8888E2"/>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9" d="100"/>
          <a:sy n="109" d="100"/>
        </p:scale>
        <p:origin x="-1542" y="-72"/>
      </p:cViewPr>
      <p:guideLst>
        <p:guide orient="horz" pos="2160"/>
        <p:guide pos="2880"/>
      </p:guideLst>
    </p:cSldViewPr>
  </p:slideViewPr>
  <p:outlineViewPr>
    <p:cViewPr>
      <p:scale>
        <a:sx n="33" d="100"/>
        <a:sy n="33" d="100"/>
      </p:scale>
      <p:origin x="0" y="11796"/>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75" d="100"/>
          <a:sy n="75" d="100"/>
        </p:scale>
        <p:origin x="-2640" y="-108"/>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814388" y="0"/>
            <a:ext cx="5784850" cy="738188"/>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defRPr sz="2800" b="1" i="1">
                <a:ea typeface="+mn-ea"/>
                <a:cs typeface="+mn-cs"/>
              </a:defRPr>
            </a:lvl1pPr>
          </a:lstStyle>
          <a:p>
            <a:pPr>
              <a:defRPr/>
            </a:pPr>
            <a:r>
              <a:rPr lang="en-GB" sz="3200" i="0" dirty="0"/>
              <a:t>Spotting Tomorrow's Key Technologies</a:t>
            </a:r>
            <a:endParaRPr lang="en-GB" sz="3200" dirty="0"/>
          </a:p>
        </p:txBody>
      </p:sp>
      <p:sp>
        <p:nvSpPr>
          <p:cNvPr id="20483" name="Rectangle 3"/>
          <p:cNvSpPr>
            <a:spLocks noGrp="1" noChangeArrowheads="1"/>
          </p:cNvSpPr>
          <p:nvPr>
            <p:ph type="dt" sz="quarter" idx="1"/>
          </p:nvPr>
        </p:nvSpPr>
        <p:spPr bwMode="auto">
          <a:xfrm>
            <a:off x="5837238" y="350838"/>
            <a:ext cx="974725" cy="236537"/>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a:defRPr sz="1200">
                <a:ea typeface="+mn-ea"/>
                <a:cs typeface="+mn-cs"/>
              </a:defRPr>
            </a:lvl1pPr>
          </a:lstStyle>
          <a:p>
            <a:pPr>
              <a:defRPr/>
            </a:pPr>
            <a:endParaRPr lang="en-GB"/>
          </a:p>
        </p:txBody>
      </p:sp>
      <p:sp>
        <p:nvSpPr>
          <p:cNvPr id="20484" name="Rectangle 4"/>
          <p:cNvSpPr>
            <a:spLocks noGrp="1" noChangeArrowheads="1"/>
          </p:cNvSpPr>
          <p:nvPr>
            <p:ph type="ftr" sz="quarter" idx="2"/>
          </p:nvPr>
        </p:nvSpPr>
        <p:spPr bwMode="auto">
          <a:xfrm>
            <a:off x="227013" y="9442450"/>
            <a:ext cx="6383337" cy="277813"/>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ctr">
              <a:defRPr sz="1200">
                <a:ea typeface="+mn-ea"/>
                <a:cs typeface="+mn-cs"/>
              </a:defRPr>
            </a:lvl1pPr>
          </a:lstStyle>
          <a:p>
            <a:pPr marL="0" lvl="1" algn="ctr">
              <a:defRPr/>
            </a:pPr>
            <a:r>
              <a:rPr lang="en-GB" sz="1600" dirty="0" smtClean="0"/>
              <a:t>&lt;http</a:t>
            </a:r>
            <a:r>
              <a:rPr lang="en-GB" sz="1600" dirty="0"/>
              <a:t>://</a:t>
            </a:r>
            <a:r>
              <a:rPr lang="en-GB" sz="1600" dirty="0" smtClean="0"/>
              <a:t>www.ukoln.ac.uk/web-focus/events/conferences/uksg-2013/&gt;</a:t>
            </a:r>
            <a:endParaRPr lang="en-GB" sz="1600" dirty="0"/>
          </a:p>
        </p:txBody>
      </p:sp>
      <p:sp>
        <p:nvSpPr>
          <p:cNvPr id="20485" name="Rectangle 5"/>
          <p:cNvSpPr>
            <a:spLocks noGrp="1" noChangeArrowheads="1"/>
          </p:cNvSpPr>
          <p:nvPr>
            <p:ph type="sldNum" sz="quarter" idx="3"/>
          </p:nvPr>
        </p:nvSpPr>
        <p:spPr bwMode="auto">
          <a:xfrm>
            <a:off x="3119438" y="9007475"/>
            <a:ext cx="471487" cy="271463"/>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a:defRPr sz="1200" smtClean="0">
                <a:cs typeface="+mn-cs"/>
              </a:defRPr>
            </a:lvl1pPr>
          </a:lstStyle>
          <a:p>
            <a:pPr>
              <a:defRPr/>
            </a:pPr>
            <a:fld id="{94835358-E5EC-0245-803F-4388B19E9020}" type="slidenum">
              <a:rPr lang="en-GB"/>
              <a:pPr>
                <a:defRPr/>
              </a:pPr>
              <a:t>‹#›</a:t>
            </a:fld>
            <a:endParaRPr lang="en-GB"/>
          </a:p>
        </p:txBody>
      </p:sp>
      <p:pic>
        <p:nvPicPr>
          <p:cNvPr id="13318" name="Picture 7" descr="Creative Commons lic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9413" y="9024938"/>
            <a:ext cx="8556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8" descr="UKOLN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5575" y="0"/>
            <a:ext cx="658813"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758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974725" y="273050"/>
            <a:ext cx="4433888" cy="496888"/>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GB"/>
          </a:p>
        </p:txBody>
      </p:sp>
      <p:sp>
        <p:nvSpPr>
          <p:cNvPr id="26627" name="Rectangle 3"/>
          <p:cNvSpPr>
            <a:spLocks noGrp="1" noChangeArrowheads="1"/>
          </p:cNvSpPr>
          <p:nvPr>
            <p:ph type="dt" idx="1"/>
          </p:nvPr>
        </p:nvSpPr>
        <p:spPr bwMode="auto">
          <a:xfrm>
            <a:off x="5837238" y="0"/>
            <a:ext cx="973137" cy="42862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GB"/>
          </a:p>
        </p:txBody>
      </p:sp>
      <p:sp>
        <p:nvSpPr>
          <p:cNvPr id="14340" name="Rectangle 4"/>
          <p:cNvSpPr>
            <a:spLocks noGrp="1" noRot="1" noChangeAspect="1" noChangeArrowheads="1" noTextEdit="1"/>
          </p:cNvSpPr>
          <p:nvPr>
            <p:ph type="sldImg" idx="2"/>
          </p:nvPr>
        </p:nvSpPr>
        <p:spPr bwMode="auto">
          <a:xfrm>
            <a:off x="919163" y="746125"/>
            <a:ext cx="4973637"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9" name="Rectangle 5"/>
          <p:cNvSpPr>
            <a:spLocks noGrp="1" noChangeArrowheads="1"/>
          </p:cNvSpPr>
          <p:nvPr>
            <p:ph type="body" sz="quarter" idx="3"/>
          </p:nvPr>
        </p:nvSpPr>
        <p:spPr bwMode="auto">
          <a:xfrm>
            <a:off x="681038" y="4722813"/>
            <a:ext cx="5449887" cy="44735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6630" name="Rectangle 6"/>
          <p:cNvSpPr>
            <a:spLocks noGrp="1" noChangeArrowheads="1"/>
          </p:cNvSpPr>
          <p:nvPr>
            <p:ph type="ftr" sz="quarter" idx="4"/>
          </p:nvPr>
        </p:nvSpPr>
        <p:spPr bwMode="auto">
          <a:xfrm>
            <a:off x="615950" y="9591675"/>
            <a:ext cx="5580063" cy="350838"/>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GB"/>
          </a:p>
        </p:txBody>
      </p:sp>
      <p:sp>
        <p:nvSpPr>
          <p:cNvPr id="26631" name="Rectangle 7"/>
          <p:cNvSpPr>
            <a:spLocks noGrp="1" noChangeArrowheads="1"/>
          </p:cNvSpPr>
          <p:nvPr>
            <p:ph type="sldNum" sz="quarter" idx="5"/>
          </p:nvPr>
        </p:nvSpPr>
        <p:spPr bwMode="auto">
          <a:xfrm>
            <a:off x="2832100" y="9277350"/>
            <a:ext cx="406400" cy="265113"/>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a:defRPr sz="1200" smtClean="0">
                <a:latin typeface="Times New Roman" charset="0"/>
                <a:cs typeface="+mn-cs"/>
              </a:defRPr>
            </a:lvl1pPr>
          </a:lstStyle>
          <a:p>
            <a:pPr>
              <a:defRPr/>
            </a:pPr>
            <a:fld id="{ABCCBB48-F4CB-244C-A901-1F30FED1FB46}" type="slidenum">
              <a:rPr lang="en-GB"/>
              <a:pPr>
                <a:defRPr/>
              </a:pPr>
              <a:t>‹#›</a:t>
            </a:fld>
            <a:endParaRPr lang="en-GB"/>
          </a:p>
        </p:txBody>
      </p:sp>
      <p:pic>
        <p:nvPicPr>
          <p:cNvPr id="14344" name="Picture 8" descr="logo-new-ju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25" y="0"/>
            <a:ext cx="766763"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0279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1</a:t>
            </a:fld>
            <a:endParaRPr lang="en-GB"/>
          </a:p>
        </p:txBody>
      </p:sp>
    </p:spTree>
    <p:extLst>
      <p:ext uri="{BB962C8B-B14F-4D97-AF65-F5344CB8AC3E}">
        <p14:creationId xmlns:p14="http://schemas.microsoft.com/office/powerpoint/2010/main" val="255461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10</a:t>
            </a:fld>
            <a:endParaRPr lang="en-GB"/>
          </a:p>
        </p:txBody>
      </p:sp>
    </p:spTree>
    <p:extLst>
      <p:ext uri="{BB962C8B-B14F-4D97-AF65-F5344CB8AC3E}">
        <p14:creationId xmlns:p14="http://schemas.microsoft.com/office/powerpoint/2010/main" val="712376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11</a:t>
            </a:fld>
            <a:endParaRPr lang="en-GB"/>
          </a:p>
        </p:txBody>
      </p:sp>
    </p:spTree>
    <p:extLst>
      <p:ext uri="{BB962C8B-B14F-4D97-AF65-F5344CB8AC3E}">
        <p14:creationId xmlns:p14="http://schemas.microsoft.com/office/powerpoint/2010/main" val="3580879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12</a:t>
            </a:fld>
            <a:endParaRPr lang="en-GB"/>
          </a:p>
        </p:txBody>
      </p:sp>
    </p:spTree>
    <p:extLst>
      <p:ext uri="{BB962C8B-B14F-4D97-AF65-F5344CB8AC3E}">
        <p14:creationId xmlns:p14="http://schemas.microsoft.com/office/powerpoint/2010/main" val="712376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13</a:t>
            </a:fld>
            <a:endParaRPr lang="en-GB"/>
          </a:p>
        </p:txBody>
      </p:sp>
    </p:spTree>
    <p:extLst>
      <p:ext uri="{BB962C8B-B14F-4D97-AF65-F5344CB8AC3E}">
        <p14:creationId xmlns:p14="http://schemas.microsoft.com/office/powerpoint/2010/main" val="2313385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14</a:t>
            </a:fld>
            <a:endParaRPr lang="en-GB"/>
          </a:p>
        </p:txBody>
      </p:sp>
    </p:spTree>
    <p:extLst>
      <p:ext uri="{BB962C8B-B14F-4D97-AF65-F5344CB8AC3E}">
        <p14:creationId xmlns:p14="http://schemas.microsoft.com/office/powerpoint/2010/main" val="1131151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15</a:t>
            </a:fld>
            <a:endParaRPr lang="en-GB"/>
          </a:p>
        </p:txBody>
      </p:sp>
    </p:spTree>
    <p:extLst>
      <p:ext uri="{BB962C8B-B14F-4D97-AF65-F5344CB8AC3E}">
        <p14:creationId xmlns:p14="http://schemas.microsoft.com/office/powerpoint/2010/main" val="2337235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16</a:t>
            </a:fld>
            <a:endParaRPr lang="en-GB"/>
          </a:p>
        </p:txBody>
      </p:sp>
    </p:spTree>
    <p:extLst>
      <p:ext uri="{BB962C8B-B14F-4D97-AF65-F5344CB8AC3E}">
        <p14:creationId xmlns:p14="http://schemas.microsoft.com/office/powerpoint/2010/main" val="712376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17</a:t>
            </a:fld>
            <a:endParaRPr lang="en-GB"/>
          </a:p>
        </p:txBody>
      </p:sp>
    </p:spTree>
    <p:extLst>
      <p:ext uri="{BB962C8B-B14F-4D97-AF65-F5344CB8AC3E}">
        <p14:creationId xmlns:p14="http://schemas.microsoft.com/office/powerpoint/2010/main" val="3996474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18</a:t>
            </a:fld>
            <a:endParaRPr lang="en-GB"/>
          </a:p>
        </p:txBody>
      </p:sp>
    </p:spTree>
    <p:extLst>
      <p:ext uri="{BB962C8B-B14F-4D97-AF65-F5344CB8AC3E}">
        <p14:creationId xmlns:p14="http://schemas.microsoft.com/office/powerpoint/2010/main" val="2045520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19</a:t>
            </a:fld>
            <a:endParaRPr lang="en-GB"/>
          </a:p>
        </p:txBody>
      </p:sp>
    </p:spTree>
    <p:extLst>
      <p:ext uri="{BB962C8B-B14F-4D97-AF65-F5344CB8AC3E}">
        <p14:creationId xmlns:p14="http://schemas.microsoft.com/office/powerpoint/2010/main" val="2045520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803F6DC-DFB4-A941-BFB0-845A661A08DD}" type="slidenum">
              <a:rPr lang="en-GB" sz="1200">
                <a:latin typeface="Times New Roman" charset="0"/>
              </a:rPr>
              <a:pPr eaLnBrk="1" hangingPunct="1"/>
              <a:t>2</a:t>
            </a:fld>
            <a:endParaRPr lang="en-GB" sz="1200">
              <a:latin typeface="Times New Roman"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20</a:t>
            </a:fld>
            <a:endParaRPr lang="en-GB"/>
          </a:p>
        </p:txBody>
      </p:sp>
    </p:spTree>
    <p:extLst>
      <p:ext uri="{BB962C8B-B14F-4D97-AF65-F5344CB8AC3E}">
        <p14:creationId xmlns:p14="http://schemas.microsoft.com/office/powerpoint/2010/main" val="3860809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21</a:t>
            </a:fld>
            <a:endParaRPr lang="en-GB"/>
          </a:p>
        </p:txBody>
      </p:sp>
    </p:spTree>
    <p:extLst>
      <p:ext uri="{BB962C8B-B14F-4D97-AF65-F5344CB8AC3E}">
        <p14:creationId xmlns:p14="http://schemas.microsoft.com/office/powerpoint/2010/main" val="3342298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22</a:t>
            </a:fld>
            <a:endParaRPr lang="en-GB"/>
          </a:p>
        </p:txBody>
      </p:sp>
    </p:spTree>
    <p:extLst>
      <p:ext uri="{BB962C8B-B14F-4D97-AF65-F5344CB8AC3E}">
        <p14:creationId xmlns:p14="http://schemas.microsoft.com/office/powerpoint/2010/main" val="2304045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23</a:t>
            </a:fld>
            <a:endParaRPr lang="en-GB"/>
          </a:p>
        </p:txBody>
      </p:sp>
    </p:spTree>
    <p:extLst>
      <p:ext uri="{BB962C8B-B14F-4D97-AF65-F5344CB8AC3E}">
        <p14:creationId xmlns:p14="http://schemas.microsoft.com/office/powerpoint/2010/main" val="3760942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24</a:t>
            </a:fld>
            <a:endParaRPr lang="en-GB"/>
          </a:p>
        </p:txBody>
      </p:sp>
    </p:spTree>
    <p:extLst>
      <p:ext uri="{BB962C8B-B14F-4D97-AF65-F5344CB8AC3E}">
        <p14:creationId xmlns:p14="http://schemas.microsoft.com/office/powerpoint/2010/main" val="178341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358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64B1316-ED31-4A68-809C-B512FAE502DB}" type="slidenum">
              <a:rPr lang="en-GB" sz="1200">
                <a:latin typeface="Times New Roman" pitchFamily="18" charset="0"/>
              </a:rPr>
              <a:pPr eaLnBrk="1" hangingPunct="1"/>
              <a:t>25</a:t>
            </a:fld>
            <a:endParaRPr lang="en-GB" sz="120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26</a:t>
            </a:fld>
            <a:endParaRPr lang="en-GB"/>
          </a:p>
        </p:txBody>
      </p:sp>
    </p:spTree>
    <p:extLst>
      <p:ext uri="{BB962C8B-B14F-4D97-AF65-F5344CB8AC3E}">
        <p14:creationId xmlns:p14="http://schemas.microsoft.com/office/powerpoint/2010/main" val="6714786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27</a:t>
            </a:fld>
            <a:endParaRPr lang="en-GB"/>
          </a:p>
        </p:txBody>
      </p:sp>
    </p:spTree>
    <p:extLst>
      <p:ext uri="{BB962C8B-B14F-4D97-AF65-F5344CB8AC3E}">
        <p14:creationId xmlns:p14="http://schemas.microsoft.com/office/powerpoint/2010/main" val="14425821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28</a:t>
            </a:fld>
            <a:endParaRPr lang="en-GB"/>
          </a:p>
        </p:txBody>
      </p:sp>
    </p:spTree>
    <p:extLst>
      <p:ext uri="{BB962C8B-B14F-4D97-AF65-F5344CB8AC3E}">
        <p14:creationId xmlns:p14="http://schemas.microsoft.com/office/powerpoint/2010/main" val="36301555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29</a:t>
            </a:fld>
            <a:endParaRPr lang="en-GB"/>
          </a:p>
        </p:txBody>
      </p:sp>
    </p:spTree>
    <p:extLst>
      <p:ext uri="{BB962C8B-B14F-4D97-AF65-F5344CB8AC3E}">
        <p14:creationId xmlns:p14="http://schemas.microsoft.com/office/powerpoint/2010/main" val="3630155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3</a:t>
            </a:fld>
            <a:endParaRPr lang="en-GB"/>
          </a:p>
        </p:txBody>
      </p:sp>
    </p:spTree>
    <p:extLst>
      <p:ext uri="{BB962C8B-B14F-4D97-AF65-F5344CB8AC3E}">
        <p14:creationId xmlns:p14="http://schemas.microsoft.com/office/powerpoint/2010/main" val="38027836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30</a:t>
            </a:fld>
            <a:endParaRPr lang="en-GB"/>
          </a:p>
        </p:txBody>
      </p:sp>
    </p:spTree>
    <p:extLst>
      <p:ext uri="{BB962C8B-B14F-4D97-AF65-F5344CB8AC3E}">
        <p14:creationId xmlns:p14="http://schemas.microsoft.com/office/powerpoint/2010/main" val="3630155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31</a:t>
            </a:fld>
            <a:endParaRPr lang="en-GB"/>
          </a:p>
        </p:txBody>
      </p:sp>
    </p:spTree>
    <p:extLst>
      <p:ext uri="{BB962C8B-B14F-4D97-AF65-F5344CB8AC3E}">
        <p14:creationId xmlns:p14="http://schemas.microsoft.com/office/powerpoint/2010/main" val="36301555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32</a:t>
            </a:fld>
            <a:endParaRPr lang="en-GB"/>
          </a:p>
        </p:txBody>
      </p:sp>
    </p:spTree>
    <p:extLst>
      <p:ext uri="{BB962C8B-B14F-4D97-AF65-F5344CB8AC3E}">
        <p14:creationId xmlns:p14="http://schemas.microsoft.com/office/powerpoint/2010/main" val="18627837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33</a:t>
            </a:fld>
            <a:endParaRPr lang="en-GB"/>
          </a:p>
        </p:txBody>
      </p:sp>
    </p:spTree>
    <p:extLst>
      <p:ext uri="{BB962C8B-B14F-4D97-AF65-F5344CB8AC3E}">
        <p14:creationId xmlns:p14="http://schemas.microsoft.com/office/powerpoint/2010/main" val="6474524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34</a:t>
            </a:fld>
            <a:endParaRPr lang="en-GB"/>
          </a:p>
        </p:txBody>
      </p:sp>
    </p:spTree>
    <p:extLst>
      <p:ext uri="{BB962C8B-B14F-4D97-AF65-F5344CB8AC3E}">
        <p14:creationId xmlns:p14="http://schemas.microsoft.com/office/powerpoint/2010/main" val="11375267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35</a:t>
            </a:fld>
            <a:endParaRPr lang="en-GB"/>
          </a:p>
        </p:txBody>
      </p:sp>
    </p:spTree>
    <p:extLst>
      <p:ext uri="{BB962C8B-B14F-4D97-AF65-F5344CB8AC3E}">
        <p14:creationId xmlns:p14="http://schemas.microsoft.com/office/powerpoint/2010/main" val="21239908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36</a:t>
            </a:fld>
            <a:endParaRPr lang="en-GB"/>
          </a:p>
        </p:txBody>
      </p:sp>
    </p:spTree>
    <p:extLst>
      <p:ext uri="{BB962C8B-B14F-4D97-AF65-F5344CB8AC3E}">
        <p14:creationId xmlns:p14="http://schemas.microsoft.com/office/powerpoint/2010/main" val="25210255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37</a:t>
            </a:fld>
            <a:endParaRPr lang="en-GB"/>
          </a:p>
        </p:txBody>
      </p:sp>
    </p:spTree>
    <p:extLst>
      <p:ext uri="{BB962C8B-B14F-4D97-AF65-F5344CB8AC3E}">
        <p14:creationId xmlns:p14="http://schemas.microsoft.com/office/powerpoint/2010/main" val="3040077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39</a:t>
            </a:fld>
            <a:endParaRPr lang="en-GB"/>
          </a:p>
        </p:txBody>
      </p:sp>
    </p:spTree>
    <p:extLst>
      <p:ext uri="{BB962C8B-B14F-4D97-AF65-F5344CB8AC3E}">
        <p14:creationId xmlns:p14="http://schemas.microsoft.com/office/powerpoint/2010/main" val="11407275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40</a:t>
            </a:fld>
            <a:endParaRPr lang="en-GB"/>
          </a:p>
        </p:txBody>
      </p:sp>
    </p:spTree>
    <p:extLst>
      <p:ext uri="{BB962C8B-B14F-4D97-AF65-F5344CB8AC3E}">
        <p14:creationId xmlns:p14="http://schemas.microsoft.com/office/powerpoint/2010/main" val="3273997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4</a:t>
            </a:fld>
            <a:endParaRPr lang="en-GB"/>
          </a:p>
        </p:txBody>
      </p:sp>
    </p:spTree>
    <p:extLst>
      <p:ext uri="{BB962C8B-B14F-4D97-AF65-F5344CB8AC3E}">
        <p14:creationId xmlns:p14="http://schemas.microsoft.com/office/powerpoint/2010/main" val="7123767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41</a:t>
            </a:fld>
            <a:endParaRPr lang="en-GB"/>
          </a:p>
        </p:txBody>
      </p:sp>
    </p:spTree>
    <p:extLst>
      <p:ext uri="{BB962C8B-B14F-4D97-AF65-F5344CB8AC3E}">
        <p14:creationId xmlns:p14="http://schemas.microsoft.com/office/powerpoint/2010/main" val="32739974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42</a:t>
            </a:fld>
            <a:endParaRPr lang="en-GB"/>
          </a:p>
        </p:txBody>
      </p:sp>
    </p:spTree>
    <p:extLst>
      <p:ext uri="{BB962C8B-B14F-4D97-AF65-F5344CB8AC3E}">
        <p14:creationId xmlns:p14="http://schemas.microsoft.com/office/powerpoint/2010/main" val="36301555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43</a:t>
            </a:fld>
            <a:endParaRPr lang="en-GB"/>
          </a:p>
        </p:txBody>
      </p:sp>
    </p:spTree>
    <p:extLst>
      <p:ext uri="{BB962C8B-B14F-4D97-AF65-F5344CB8AC3E}">
        <p14:creationId xmlns:p14="http://schemas.microsoft.com/office/powerpoint/2010/main" val="5597486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44</a:t>
            </a:fld>
            <a:endParaRPr lang="en-GB"/>
          </a:p>
        </p:txBody>
      </p:sp>
    </p:spTree>
    <p:extLst>
      <p:ext uri="{BB962C8B-B14F-4D97-AF65-F5344CB8AC3E}">
        <p14:creationId xmlns:p14="http://schemas.microsoft.com/office/powerpoint/2010/main" val="5597486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45</a:t>
            </a:fld>
            <a:endParaRPr lang="en-GB"/>
          </a:p>
        </p:txBody>
      </p:sp>
    </p:spTree>
    <p:extLst>
      <p:ext uri="{BB962C8B-B14F-4D97-AF65-F5344CB8AC3E}">
        <p14:creationId xmlns:p14="http://schemas.microsoft.com/office/powerpoint/2010/main" val="19493068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46</a:t>
            </a:fld>
            <a:endParaRPr lang="en-GB"/>
          </a:p>
        </p:txBody>
      </p:sp>
    </p:spTree>
    <p:extLst>
      <p:ext uri="{BB962C8B-B14F-4D97-AF65-F5344CB8AC3E}">
        <p14:creationId xmlns:p14="http://schemas.microsoft.com/office/powerpoint/2010/main" val="39549984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47</a:t>
            </a:fld>
            <a:endParaRPr lang="en-GB"/>
          </a:p>
        </p:txBody>
      </p:sp>
    </p:spTree>
    <p:extLst>
      <p:ext uri="{BB962C8B-B14F-4D97-AF65-F5344CB8AC3E}">
        <p14:creationId xmlns:p14="http://schemas.microsoft.com/office/powerpoint/2010/main" val="22841672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48</a:t>
            </a:fld>
            <a:endParaRPr lang="en-GB"/>
          </a:p>
        </p:txBody>
      </p:sp>
    </p:spTree>
    <p:extLst>
      <p:ext uri="{BB962C8B-B14F-4D97-AF65-F5344CB8AC3E}">
        <p14:creationId xmlns:p14="http://schemas.microsoft.com/office/powerpoint/2010/main" val="40010749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49</a:t>
            </a:fld>
            <a:endParaRPr lang="en-GB"/>
          </a:p>
        </p:txBody>
      </p:sp>
    </p:spTree>
    <p:extLst>
      <p:ext uri="{BB962C8B-B14F-4D97-AF65-F5344CB8AC3E}">
        <p14:creationId xmlns:p14="http://schemas.microsoft.com/office/powerpoint/2010/main" val="1297108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5</a:t>
            </a:fld>
            <a:endParaRPr lang="en-GB"/>
          </a:p>
        </p:txBody>
      </p:sp>
    </p:spTree>
    <p:extLst>
      <p:ext uri="{BB962C8B-B14F-4D97-AF65-F5344CB8AC3E}">
        <p14:creationId xmlns:p14="http://schemas.microsoft.com/office/powerpoint/2010/main" val="712376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6</a:t>
            </a:fld>
            <a:endParaRPr lang="en-GB"/>
          </a:p>
        </p:txBody>
      </p:sp>
    </p:spTree>
    <p:extLst>
      <p:ext uri="{BB962C8B-B14F-4D97-AF65-F5344CB8AC3E}">
        <p14:creationId xmlns:p14="http://schemas.microsoft.com/office/powerpoint/2010/main" val="712376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7</a:t>
            </a:fld>
            <a:endParaRPr lang="en-GB"/>
          </a:p>
        </p:txBody>
      </p:sp>
    </p:spTree>
    <p:extLst>
      <p:ext uri="{BB962C8B-B14F-4D97-AF65-F5344CB8AC3E}">
        <p14:creationId xmlns:p14="http://schemas.microsoft.com/office/powerpoint/2010/main" val="712376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8</a:t>
            </a:fld>
            <a:endParaRPr lang="en-GB"/>
          </a:p>
        </p:txBody>
      </p:sp>
    </p:spTree>
    <p:extLst>
      <p:ext uri="{BB962C8B-B14F-4D97-AF65-F5344CB8AC3E}">
        <p14:creationId xmlns:p14="http://schemas.microsoft.com/office/powerpoint/2010/main" val="712376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9</a:t>
            </a:fld>
            <a:endParaRPr lang="en-GB"/>
          </a:p>
        </p:txBody>
      </p:sp>
    </p:spTree>
    <p:extLst>
      <p:ext uri="{BB962C8B-B14F-4D97-AF65-F5344CB8AC3E}">
        <p14:creationId xmlns:p14="http://schemas.microsoft.com/office/powerpoint/2010/main" val="712376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28"/>
          <p:cNvSpPr>
            <a:spLocks noGrp="1" noChangeArrowheads="1"/>
          </p:cNvSpPr>
          <p:nvPr>
            <p:ph type="sldNum" sz="quarter" idx="10"/>
          </p:nvPr>
        </p:nvSpPr>
        <p:spPr>
          <a:ln/>
        </p:spPr>
        <p:txBody>
          <a:bodyPr/>
          <a:lstStyle>
            <a:lvl1pPr>
              <a:defRPr/>
            </a:lvl1pPr>
          </a:lstStyle>
          <a:p>
            <a:pPr>
              <a:defRPr/>
            </a:pPr>
            <a:fld id="{7890FCE6-20BC-D84B-8CD3-5D0C38E174F7}" type="slidenum">
              <a:rPr lang="en-US"/>
              <a:pPr>
                <a:defRPr/>
              </a:pPr>
              <a:t>‹#›</a:t>
            </a:fld>
            <a:endParaRPr lang="en-US"/>
          </a:p>
        </p:txBody>
      </p:sp>
    </p:spTree>
    <p:extLst>
      <p:ext uri="{BB962C8B-B14F-4D97-AF65-F5344CB8AC3E}">
        <p14:creationId xmlns:p14="http://schemas.microsoft.com/office/powerpoint/2010/main" val="2848544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1975" y="260350"/>
            <a:ext cx="1908175" cy="59880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187450" y="260350"/>
            <a:ext cx="5572125" cy="5988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8"/>
          <p:cNvSpPr>
            <a:spLocks noGrp="1" noChangeArrowheads="1"/>
          </p:cNvSpPr>
          <p:nvPr>
            <p:ph type="sldNum" sz="quarter" idx="10"/>
          </p:nvPr>
        </p:nvSpPr>
        <p:spPr>
          <a:ln/>
        </p:spPr>
        <p:txBody>
          <a:bodyPr/>
          <a:lstStyle>
            <a:lvl1pPr>
              <a:defRPr/>
            </a:lvl1pPr>
          </a:lstStyle>
          <a:p>
            <a:pPr>
              <a:defRPr/>
            </a:pPr>
            <a:fld id="{5236A5B8-5095-0F46-B66C-8C926DDAB686}" type="slidenum">
              <a:rPr lang="en-US"/>
              <a:pPr>
                <a:defRPr/>
              </a:pPr>
              <a:t>‹#›</a:t>
            </a:fld>
            <a:endParaRPr lang="en-US"/>
          </a:p>
        </p:txBody>
      </p:sp>
    </p:spTree>
    <p:extLst>
      <p:ext uri="{BB962C8B-B14F-4D97-AF65-F5344CB8AC3E}">
        <p14:creationId xmlns:p14="http://schemas.microsoft.com/office/powerpoint/2010/main" val="16393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4198" y="168730"/>
            <a:ext cx="7772400" cy="716642"/>
          </a:xfrm>
        </p:spPr>
        <p:txBody>
          <a:bodyPr anchor="t"/>
          <a:lstStyle>
            <a:lvl1pPr algn="l">
              <a:defRPr sz="4000" b="1" cap="none" baseline="0"/>
            </a:lvl1pPr>
          </a:lstStyle>
          <a:p>
            <a:r>
              <a:rPr lang="en-US" dirty="0" smtClean="0"/>
              <a:t>Click to edit Master title style</a:t>
            </a:r>
            <a:endParaRPr lang="en-GB" dirty="0"/>
          </a:p>
        </p:txBody>
      </p:sp>
      <p:sp>
        <p:nvSpPr>
          <p:cNvPr id="3" name="Text Placeholder 2"/>
          <p:cNvSpPr>
            <a:spLocks noGrp="1"/>
          </p:cNvSpPr>
          <p:nvPr>
            <p:ph type="body" idx="1"/>
          </p:nvPr>
        </p:nvSpPr>
        <p:spPr>
          <a:xfrm>
            <a:off x="1157742" y="1204686"/>
            <a:ext cx="7772400" cy="5007429"/>
          </a:xfrm>
        </p:spPr>
        <p:txBody>
          <a:bodyPr/>
          <a:lstStyle>
            <a:lvl1pPr marL="0" indent="0">
              <a:spcBef>
                <a:spcPts val="0"/>
              </a:spcBef>
              <a:buNone/>
              <a:defRPr sz="2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28"/>
          <p:cNvSpPr>
            <a:spLocks noGrp="1" noChangeArrowheads="1"/>
          </p:cNvSpPr>
          <p:nvPr>
            <p:ph type="sldNum" sz="quarter" idx="10"/>
          </p:nvPr>
        </p:nvSpPr>
        <p:spPr>
          <a:ln/>
        </p:spPr>
        <p:txBody>
          <a:bodyPr/>
          <a:lstStyle>
            <a:lvl1pPr>
              <a:defRPr/>
            </a:lvl1pPr>
          </a:lstStyle>
          <a:p>
            <a:pPr>
              <a:defRPr/>
            </a:pPr>
            <a:fld id="{F03B8294-793F-C24F-AF62-A2180A3A15AC}" type="slidenum">
              <a:rPr lang="en-US"/>
              <a:pPr>
                <a:defRPr/>
              </a:pPr>
              <a:t>‹#›</a:t>
            </a:fld>
            <a:endParaRPr lang="en-US"/>
          </a:p>
        </p:txBody>
      </p:sp>
      <p:sp>
        <p:nvSpPr>
          <p:cNvPr id="5" name="Rectangle 4"/>
          <p:cNvSpPr/>
          <p:nvPr userDrawn="1"/>
        </p:nvSpPr>
        <p:spPr>
          <a:xfrm>
            <a:off x="334758" y="0"/>
            <a:ext cx="697337" cy="5739896"/>
          </a:xfrm>
          <a:prstGeom prst="rect">
            <a:avLst/>
          </a:prstGeom>
          <a:solidFill>
            <a:srgbClr val="005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4758" y="5739896"/>
            <a:ext cx="697337" cy="1118103"/>
          </a:xfrm>
          <a:prstGeom prst="rect">
            <a:avLst/>
          </a:prstGeom>
        </p:spPr>
      </p:pic>
    </p:spTree>
    <p:extLst>
      <p:ext uri="{BB962C8B-B14F-4D97-AF65-F5344CB8AC3E}">
        <p14:creationId xmlns:p14="http://schemas.microsoft.com/office/powerpoint/2010/main" val="122329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87450" y="1196975"/>
            <a:ext cx="3740150" cy="5051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80000" y="1196975"/>
            <a:ext cx="3740150" cy="5051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8"/>
          <p:cNvSpPr>
            <a:spLocks noGrp="1" noChangeArrowheads="1"/>
          </p:cNvSpPr>
          <p:nvPr>
            <p:ph type="sldNum" sz="quarter" idx="10"/>
          </p:nvPr>
        </p:nvSpPr>
        <p:spPr>
          <a:ln/>
        </p:spPr>
        <p:txBody>
          <a:bodyPr/>
          <a:lstStyle>
            <a:lvl1pPr>
              <a:defRPr/>
            </a:lvl1pPr>
          </a:lstStyle>
          <a:p>
            <a:pPr>
              <a:defRPr/>
            </a:pPr>
            <a:fld id="{1452F727-E8EB-7046-B453-CC93063D17B3}" type="slidenum">
              <a:rPr lang="en-US"/>
              <a:pPr>
                <a:defRPr/>
              </a:pPr>
              <a:t>‹#›</a:t>
            </a:fld>
            <a:endParaRPr lang="en-US"/>
          </a:p>
        </p:txBody>
      </p:sp>
    </p:spTree>
    <p:extLst>
      <p:ext uri="{BB962C8B-B14F-4D97-AF65-F5344CB8AC3E}">
        <p14:creationId xmlns:p14="http://schemas.microsoft.com/office/powerpoint/2010/main" val="1712387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8"/>
          <p:cNvSpPr>
            <a:spLocks noGrp="1" noChangeArrowheads="1"/>
          </p:cNvSpPr>
          <p:nvPr>
            <p:ph type="sldNum" sz="quarter" idx="10"/>
          </p:nvPr>
        </p:nvSpPr>
        <p:spPr>
          <a:ln/>
        </p:spPr>
        <p:txBody>
          <a:bodyPr/>
          <a:lstStyle>
            <a:lvl1pPr>
              <a:defRPr/>
            </a:lvl1pPr>
          </a:lstStyle>
          <a:p>
            <a:pPr>
              <a:defRPr/>
            </a:pPr>
            <a:fld id="{5AE45D22-22EA-AE49-AFF6-9C1A6EFCE1DC}" type="slidenum">
              <a:rPr lang="en-US"/>
              <a:pPr>
                <a:defRPr/>
              </a:pPr>
              <a:t>‹#›</a:t>
            </a:fld>
            <a:endParaRPr lang="en-US"/>
          </a:p>
        </p:txBody>
      </p:sp>
    </p:spTree>
    <p:extLst>
      <p:ext uri="{BB962C8B-B14F-4D97-AF65-F5344CB8AC3E}">
        <p14:creationId xmlns:p14="http://schemas.microsoft.com/office/powerpoint/2010/main" val="1551889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8"/>
          <p:cNvSpPr>
            <a:spLocks noGrp="1" noChangeArrowheads="1"/>
          </p:cNvSpPr>
          <p:nvPr>
            <p:ph type="sldNum" sz="quarter" idx="10"/>
          </p:nvPr>
        </p:nvSpPr>
        <p:spPr>
          <a:ln/>
        </p:spPr>
        <p:txBody>
          <a:bodyPr/>
          <a:lstStyle>
            <a:lvl1pPr>
              <a:defRPr/>
            </a:lvl1pPr>
          </a:lstStyle>
          <a:p>
            <a:pPr>
              <a:defRPr/>
            </a:pPr>
            <a:fld id="{F84AA79D-2C96-EE46-902F-EFD6C3F6FA4F}" type="slidenum">
              <a:rPr lang="en-US"/>
              <a:pPr>
                <a:defRPr/>
              </a:pPr>
              <a:t>‹#›</a:t>
            </a:fld>
            <a:endParaRPr lang="en-US"/>
          </a:p>
        </p:txBody>
      </p:sp>
    </p:spTree>
    <p:extLst>
      <p:ext uri="{BB962C8B-B14F-4D97-AF65-F5344CB8AC3E}">
        <p14:creationId xmlns:p14="http://schemas.microsoft.com/office/powerpoint/2010/main" val="2587506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
          <p:cNvSpPr>
            <a:spLocks noGrp="1" noChangeArrowheads="1"/>
          </p:cNvSpPr>
          <p:nvPr>
            <p:ph type="sldNum" sz="quarter" idx="10"/>
          </p:nvPr>
        </p:nvSpPr>
        <p:spPr>
          <a:ln/>
        </p:spPr>
        <p:txBody>
          <a:bodyPr/>
          <a:lstStyle>
            <a:lvl1pPr>
              <a:defRPr/>
            </a:lvl1pPr>
          </a:lstStyle>
          <a:p>
            <a:pPr>
              <a:defRPr/>
            </a:pPr>
            <a:fld id="{5314135E-8A32-684C-B412-C6908A28ACBA}" type="slidenum">
              <a:rPr lang="en-US"/>
              <a:pPr>
                <a:defRPr/>
              </a:pPr>
              <a:t>‹#›</a:t>
            </a:fld>
            <a:endParaRPr lang="en-US"/>
          </a:p>
        </p:txBody>
      </p:sp>
    </p:spTree>
    <p:extLst>
      <p:ext uri="{BB962C8B-B14F-4D97-AF65-F5344CB8AC3E}">
        <p14:creationId xmlns:p14="http://schemas.microsoft.com/office/powerpoint/2010/main" val="3855525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pPr>
              <a:defRPr/>
            </a:pPr>
            <a:fld id="{C01D2D1F-23D4-7549-9F02-0C8E966CD0A1}" type="slidenum">
              <a:rPr lang="en-US"/>
              <a:pPr>
                <a:defRPr/>
              </a:pPr>
              <a:t>‹#›</a:t>
            </a:fld>
            <a:endParaRPr lang="en-US"/>
          </a:p>
        </p:txBody>
      </p:sp>
    </p:spTree>
    <p:extLst>
      <p:ext uri="{BB962C8B-B14F-4D97-AF65-F5344CB8AC3E}">
        <p14:creationId xmlns:p14="http://schemas.microsoft.com/office/powerpoint/2010/main" val="1211611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pPr>
              <a:defRPr/>
            </a:pPr>
            <a:fld id="{D8FA04A6-3AB2-E244-863A-223E8D66D266}" type="slidenum">
              <a:rPr lang="en-US"/>
              <a:pPr>
                <a:defRPr/>
              </a:pPr>
              <a:t>‹#›</a:t>
            </a:fld>
            <a:endParaRPr lang="en-US"/>
          </a:p>
        </p:txBody>
      </p:sp>
    </p:spTree>
    <p:extLst>
      <p:ext uri="{BB962C8B-B14F-4D97-AF65-F5344CB8AC3E}">
        <p14:creationId xmlns:p14="http://schemas.microsoft.com/office/powerpoint/2010/main" val="493306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8"/>
          <p:cNvSpPr>
            <a:spLocks noGrp="1" noChangeArrowheads="1"/>
          </p:cNvSpPr>
          <p:nvPr>
            <p:ph type="sldNum" sz="quarter" idx="10"/>
          </p:nvPr>
        </p:nvSpPr>
        <p:spPr>
          <a:ln/>
        </p:spPr>
        <p:txBody>
          <a:bodyPr/>
          <a:lstStyle>
            <a:lvl1pPr>
              <a:defRPr/>
            </a:lvl1pPr>
          </a:lstStyle>
          <a:p>
            <a:pPr>
              <a:defRPr/>
            </a:pPr>
            <a:fld id="{E0EC7A5C-1B01-2B4A-BA4C-54D83071C96B}" type="slidenum">
              <a:rPr lang="en-US"/>
              <a:pPr>
                <a:defRPr/>
              </a:pPr>
              <a:t>‹#›</a:t>
            </a:fld>
            <a:endParaRPr lang="en-US"/>
          </a:p>
        </p:txBody>
      </p:sp>
    </p:spTree>
    <p:extLst>
      <p:ext uri="{BB962C8B-B14F-4D97-AF65-F5344CB8AC3E}">
        <p14:creationId xmlns:p14="http://schemas.microsoft.com/office/powerpoint/2010/main" val="1999417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87450" y="260350"/>
            <a:ext cx="76327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Heading</a:t>
            </a:r>
          </a:p>
        </p:txBody>
      </p:sp>
      <p:sp>
        <p:nvSpPr>
          <p:cNvPr id="1027" name="Rectangle 3"/>
          <p:cNvSpPr>
            <a:spLocks noGrp="1" noChangeArrowheads="1"/>
          </p:cNvSpPr>
          <p:nvPr>
            <p:ph type="body" idx="1"/>
          </p:nvPr>
        </p:nvSpPr>
        <p:spPr bwMode="auto">
          <a:xfrm>
            <a:off x="1187450" y="1196975"/>
            <a:ext cx="7632700"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9"/>
          <p:cNvSpPr>
            <a:spLocks noChangeArrowheads="1"/>
          </p:cNvSpPr>
          <p:nvPr/>
        </p:nvSpPr>
        <p:spPr bwMode="auto">
          <a:xfrm>
            <a:off x="304800" y="0"/>
            <a:ext cx="717550" cy="5632450"/>
          </a:xfrm>
          <a:prstGeom prst="rect">
            <a:avLst/>
          </a:prstGeom>
          <a:gradFill rotWithShape="0">
            <a:gsLst>
              <a:gs pos="0">
                <a:srgbClr val="2F9FEB"/>
              </a:gs>
              <a:gs pos="100000">
                <a:srgbClr val="016CA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9" name="Text Box 25"/>
          <p:cNvSpPr txBox="1">
            <a:spLocks noChangeArrowheads="1"/>
          </p:cNvSpPr>
          <p:nvPr/>
        </p:nvSpPr>
        <p:spPr bwMode="auto">
          <a:xfrm>
            <a:off x="1187450" y="6407150"/>
            <a:ext cx="7632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7534275" algn="r"/>
              </a:tabLst>
              <a:defRPr sz="2400">
                <a:solidFill>
                  <a:schemeClr val="tx1"/>
                </a:solidFill>
                <a:latin typeface="Arial" charset="0"/>
              </a:defRPr>
            </a:lvl1pPr>
            <a:lvl2pPr marL="742950" indent="-285750" eaLnBrk="0" hangingPunct="0">
              <a:tabLst>
                <a:tab pos="7534275" algn="r"/>
              </a:tabLst>
              <a:defRPr sz="2400">
                <a:solidFill>
                  <a:schemeClr val="tx1"/>
                </a:solidFill>
                <a:latin typeface="Arial" charset="0"/>
              </a:defRPr>
            </a:lvl2pPr>
            <a:lvl3pPr marL="1143000" indent="-228600" eaLnBrk="0" hangingPunct="0">
              <a:tabLst>
                <a:tab pos="7534275" algn="r"/>
              </a:tabLst>
              <a:defRPr sz="2400">
                <a:solidFill>
                  <a:schemeClr val="tx1"/>
                </a:solidFill>
                <a:latin typeface="Arial" charset="0"/>
              </a:defRPr>
            </a:lvl3pPr>
            <a:lvl4pPr marL="1600200" indent="-228600" eaLnBrk="0" hangingPunct="0">
              <a:tabLst>
                <a:tab pos="7534275" algn="r"/>
              </a:tabLst>
              <a:defRPr sz="2400">
                <a:solidFill>
                  <a:schemeClr val="tx1"/>
                </a:solidFill>
                <a:latin typeface="Arial" charset="0"/>
              </a:defRPr>
            </a:lvl4pPr>
            <a:lvl5pPr marL="2057400" indent="-228600" eaLnBrk="0" hangingPunct="0">
              <a:tabLst>
                <a:tab pos="7534275" algn="r"/>
              </a:tabLst>
              <a:defRPr sz="2400">
                <a:solidFill>
                  <a:schemeClr val="tx1"/>
                </a:solidFill>
                <a:latin typeface="Arial" charset="0"/>
              </a:defRPr>
            </a:lvl5pPr>
            <a:lvl6pPr marL="2514600" indent="-228600" eaLnBrk="0" fontAlgn="base" hangingPunct="0">
              <a:spcBef>
                <a:spcPct val="0"/>
              </a:spcBef>
              <a:spcAft>
                <a:spcPct val="0"/>
              </a:spcAft>
              <a:tabLst>
                <a:tab pos="7534275" algn="r"/>
              </a:tabLst>
              <a:defRPr sz="2400">
                <a:solidFill>
                  <a:schemeClr val="tx1"/>
                </a:solidFill>
                <a:latin typeface="Arial" charset="0"/>
              </a:defRPr>
            </a:lvl6pPr>
            <a:lvl7pPr marL="2971800" indent="-228600" eaLnBrk="0" fontAlgn="base" hangingPunct="0">
              <a:spcBef>
                <a:spcPct val="0"/>
              </a:spcBef>
              <a:spcAft>
                <a:spcPct val="0"/>
              </a:spcAft>
              <a:tabLst>
                <a:tab pos="7534275" algn="r"/>
              </a:tabLst>
              <a:defRPr sz="2400">
                <a:solidFill>
                  <a:schemeClr val="tx1"/>
                </a:solidFill>
                <a:latin typeface="Arial" charset="0"/>
              </a:defRPr>
            </a:lvl7pPr>
            <a:lvl8pPr marL="3429000" indent="-228600" eaLnBrk="0" fontAlgn="base" hangingPunct="0">
              <a:spcBef>
                <a:spcPct val="0"/>
              </a:spcBef>
              <a:spcAft>
                <a:spcPct val="0"/>
              </a:spcAft>
              <a:tabLst>
                <a:tab pos="7534275" algn="r"/>
              </a:tabLst>
              <a:defRPr sz="2400">
                <a:solidFill>
                  <a:schemeClr val="tx1"/>
                </a:solidFill>
                <a:latin typeface="Arial" charset="0"/>
              </a:defRPr>
            </a:lvl8pPr>
            <a:lvl9pPr marL="3886200" indent="-228600" eaLnBrk="0" fontAlgn="base" hangingPunct="0">
              <a:spcBef>
                <a:spcPct val="0"/>
              </a:spcBef>
              <a:spcAft>
                <a:spcPct val="0"/>
              </a:spcAft>
              <a:tabLst>
                <a:tab pos="7534275" algn="r"/>
              </a:tabLst>
              <a:defRPr sz="2400">
                <a:solidFill>
                  <a:schemeClr val="tx1"/>
                </a:solidFill>
                <a:latin typeface="Arial" charset="0"/>
              </a:defRPr>
            </a:lvl9pPr>
          </a:lstStyle>
          <a:p>
            <a:pPr eaLnBrk="1" hangingPunct="1">
              <a:defRPr/>
            </a:pPr>
            <a:r>
              <a:rPr lang="en-GB" sz="1400" smtClean="0">
                <a:ea typeface="+mn-ea"/>
                <a:cs typeface="+mn-cs"/>
              </a:rPr>
              <a:t>A centre of expertise in digital information management	</a:t>
            </a:r>
            <a:r>
              <a:rPr lang="en-GB" sz="1400" b="1" smtClean="0">
                <a:solidFill>
                  <a:srgbClr val="0066CC"/>
                </a:solidFill>
                <a:ea typeface="+mn-ea"/>
                <a:cs typeface="+mn-cs"/>
              </a:rPr>
              <a:t>www.ukoln.ac.uk </a:t>
            </a:r>
          </a:p>
        </p:txBody>
      </p:sp>
      <p:sp>
        <p:nvSpPr>
          <p:cNvPr id="1052" name="Rectangle 28"/>
          <p:cNvSpPr>
            <a:spLocks noGrp="1" noChangeArrowheads="1"/>
          </p:cNvSpPr>
          <p:nvPr>
            <p:ph type="sldNum" sz="quarter" idx="4"/>
          </p:nvPr>
        </p:nvSpPr>
        <p:spPr bwMode="auto">
          <a:xfrm>
            <a:off x="0" y="6616700"/>
            <a:ext cx="360363" cy="241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smtClean="0">
                <a:cs typeface="+mn-cs"/>
              </a:defRPr>
            </a:lvl1pPr>
          </a:lstStyle>
          <a:p>
            <a:pPr>
              <a:defRPr/>
            </a:pPr>
            <a:fld id="{B1329BEF-11A0-7147-983C-1BFC36A85341}" type="slidenum">
              <a:rPr lang="en-US"/>
              <a:pPr>
                <a:defRPr/>
              </a:pPr>
              <a:t>‹#›</a:t>
            </a:fld>
            <a:endParaRPr lang="en-US"/>
          </a:p>
        </p:txBody>
      </p:sp>
      <p:pic>
        <p:nvPicPr>
          <p:cNvPr id="1031" name="Picture 29" descr="UKOLN logo"/>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304800" y="5661025"/>
            <a:ext cx="7191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hf hdr="0" ftr="0" dt="0"/>
  <p:txStyles>
    <p:titleStyle>
      <a:lvl1pPr algn="l" rtl="0" eaLnBrk="0" fontAlgn="base" hangingPunct="0">
        <a:spcBef>
          <a:spcPct val="0"/>
        </a:spcBef>
        <a:spcAft>
          <a:spcPct val="0"/>
        </a:spcAft>
        <a:defRPr sz="4400" b="1">
          <a:solidFill>
            <a:srgbClr val="23238F"/>
          </a:solidFill>
          <a:latin typeface="+mj-lt"/>
          <a:ea typeface="ＭＳ Ｐゴシック" charset="0"/>
          <a:cs typeface="ＭＳ Ｐゴシック" charset="0"/>
        </a:defRPr>
      </a:lvl1pPr>
      <a:lvl2pPr algn="l" rtl="0" eaLnBrk="0" fontAlgn="base" hangingPunct="0">
        <a:spcBef>
          <a:spcPct val="0"/>
        </a:spcBef>
        <a:spcAft>
          <a:spcPct val="0"/>
        </a:spcAft>
        <a:defRPr sz="4400" b="1">
          <a:solidFill>
            <a:srgbClr val="23238F"/>
          </a:solidFill>
          <a:latin typeface="Arial" charset="0"/>
          <a:ea typeface="ＭＳ Ｐゴシック" charset="0"/>
          <a:cs typeface="ＭＳ Ｐゴシック" charset="0"/>
        </a:defRPr>
      </a:lvl2pPr>
      <a:lvl3pPr algn="l" rtl="0" eaLnBrk="0" fontAlgn="base" hangingPunct="0">
        <a:spcBef>
          <a:spcPct val="0"/>
        </a:spcBef>
        <a:spcAft>
          <a:spcPct val="0"/>
        </a:spcAft>
        <a:defRPr sz="4400" b="1">
          <a:solidFill>
            <a:srgbClr val="23238F"/>
          </a:solidFill>
          <a:latin typeface="Arial" charset="0"/>
          <a:ea typeface="ＭＳ Ｐゴシック" charset="0"/>
          <a:cs typeface="ＭＳ Ｐゴシック" charset="0"/>
        </a:defRPr>
      </a:lvl3pPr>
      <a:lvl4pPr algn="l" rtl="0" eaLnBrk="0" fontAlgn="base" hangingPunct="0">
        <a:spcBef>
          <a:spcPct val="0"/>
        </a:spcBef>
        <a:spcAft>
          <a:spcPct val="0"/>
        </a:spcAft>
        <a:defRPr sz="4400" b="1">
          <a:solidFill>
            <a:srgbClr val="23238F"/>
          </a:solidFill>
          <a:latin typeface="Arial" charset="0"/>
          <a:ea typeface="ＭＳ Ｐゴシック" charset="0"/>
          <a:cs typeface="ＭＳ Ｐゴシック" charset="0"/>
        </a:defRPr>
      </a:lvl4pPr>
      <a:lvl5pPr algn="l" rtl="0" eaLnBrk="0" fontAlgn="base" hangingPunct="0">
        <a:spcBef>
          <a:spcPct val="0"/>
        </a:spcBef>
        <a:spcAft>
          <a:spcPct val="0"/>
        </a:spcAft>
        <a:defRPr sz="4400" b="1">
          <a:solidFill>
            <a:srgbClr val="23238F"/>
          </a:solidFill>
          <a:latin typeface="Arial" charset="0"/>
          <a:ea typeface="ＭＳ Ｐゴシック" charset="0"/>
          <a:cs typeface="ＭＳ Ｐゴシック" charset="0"/>
        </a:defRPr>
      </a:lvl5pPr>
      <a:lvl6pPr marL="457200" algn="l" rtl="0" fontAlgn="base">
        <a:spcBef>
          <a:spcPct val="0"/>
        </a:spcBef>
        <a:spcAft>
          <a:spcPct val="0"/>
        </a:spcAft>
        <a:defRPr sz="4400" b="1">
          <a:solidFill>
            <a:srgbClr val="23238F"/>
          </a:solidFill>
          <a:latin typeface="Arial" charset="0"/>
        </a:defRPr>
      </a:lvl6pPr>
      <a:lvl7pPr marL="914400" algn="l" rtl="0" fontAlgn="base">
        <a:spcBef>
          <a:spcPct val="0"/>
        </a:spcBef>
        <a:spcAft>
          <a:spcPct val="0"/>
        </a:spcAft>
        <a:defRPr sz="4400" b="1">
          <a:solidFill>
            <a:srgbClr val="23238F"/>
          </a:solidFill>
          <a:latin typeface="Arial" charset="0"/>
        </a:defRPr>
      </a:lvl7pPr>
      <a:lvl8pPr marL="1371600" algn="l" rtl="0" fontAlgn="base">
        <a:spcBef>
          <a:spcPct val="0"/>
        </a:spcBef>
        <a:spcAft>
          <a:spcPct val="0"/>
        </a:spcAft>
        <a:defRPr sz="4400" b="1">
          <a:solidFill>
            <a:srgbClr val="23238F"/>
          </a:solidFill>
          <a:latin typeface="Arial" charset="0"/>
        </a:defRPr>
      </a:lvl8pPr>
      <a:lvl9pPr marL="1828800" algn="l" rtl="0" fontAlgn="base">
        <a:spcBef>
          <a:spcPct val="0"/>
        </a:spcBef>
        <a:spcAft>
          <a:spcPct val="0"/>
        </a:spcAft>
        <a:defRPr sz="4400" b="1">
          <a:solidFill>
            <a:srgbClr val="23238F"/>
          </a:solidFill>
          <a:latin typeface="Arial" charset="0"/>
        </a:defRPr>
      </a:lvl9pPr>
    </p:titleStyle>
    <p:bodyStyle>
      <a:lvl1pPr marL="342900" indent="-342900" algn="l" rtl="0" eaLnBrk="0" fontAlgn="base" hangingPunct="0">
        <a:spcBef>
          <a:spcPct val="20000"/>
        </a:spcBef>
        <a:spcAft>
          <a:spcPct val="0"/>
        </a:spcAft>
        <a:buClr>
          <a:srgbClr val="8888E2"/>
        </a:buClr>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8888E2"/>
        </a:buClr>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rgbClr val="8888E2"/>
        </a:buClr>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lr>
          <a:srgbClr val="8888E2"/>
        </a:buClr>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rgbClr val="8888E2"/>
        </a:buClr>
        <a:buChar char="»"/>
        <a:defRPr sz="2000">
          <a:solidFill>
            <a:schemeClr val="tx1"/>
          </a:solidFill>
          <a:latin typeface="+mn-lt"/>
          <a:ea typeface="ＭＳ Ｐゴシック" charset="0"/>
        </a:defRPr>
      </a:lvl5pPr>
      <a:lvl6pPr marL="2514600" indent="-228600" algn="l" rtl="0" fontAlgn="base">
        <a:spcBef>
          <a:spcPct val="20000"/>
        </a:spcBef>
        <a:spcAft>
          <a:spcPct val="0"/>
        </a:spcAft>
        <a:buClr>
          <a:srgbClr val="8888E2"/>
        </a:buClr>
        <a:buChar char="»"/>
        <a:defRPr sz="2000">
          <a:solidFill>
            <a:schemeClr val="tx1"/>
          </a:solidFill>
          <a:latin typeface="+mn-lt"/>
        </a:defRPr>
      </a:lvl6pPr>
      <a:lvl7pPr marL="2971800" indent="-228600" algn="l" rtl="0" fontAlgn="base">
        <a:spcBef>
          <a:spcPct val="20000"/>
        </a:spcBef>
        <a:spcAft>
          <a:spcPct val="0"/>
        </a:spcAft>
        <a:buClr>
          <a:srgbClr val="8888E2"/>
        </a:buClr>
        <a:buChar char="»"/>
        <a:defRPr sz="2000">
          <a:solidFill>
            <a:schemeClr val="tx1"/>
          </a:solidFill>
          <a:latin typeface="+mn-lt"/>
        </a:defRPr>
      </a:lvl7pPr>
      <a:lvl8pPr marL="3429000" indent="-228600" algn="l" rtl="0" fontAlgn="base">
        <a:spcBef>
          <a:spcPct val="20000"/>
        </a:spcBef>
        <a:spcAft>
          <a:spcPct val="0"/>
        </a:spcAft>
        <a:buClr>
          <a:srgbClr val="8888E2"/>
        </a:buClr>
        <a:buChar char="»"/>
        <a:defRPr sz="2000">
          <a:solidFill>
            <a:schemeClr val="tx1"/>
          </a:solidFill>
          <a:latin typeface="+mn-lt"/>
        </a:defRPr>
      </a:lvl8pPr>
      <a:lvl9pPr marL="3886200" indent="-228600" algn="l" rtl="0" fontAlgn="base">
        <a:spcBef>
          <a:spcPct val="20000"/>
        </a:spcBef>
        <a:spcAft>
          <a:spcPct val="0"/>
        </a:spcAft>
        <a:buClr>
          <a:srgbClr val="8888E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ukoln.ac.uk/web-focus/events/conferences/uksg-2013/" TargetMode="External"/><Relationship Id="rId7" Type="http://schemas.openxmlformats.org/officeDocument/2006/relationships/hyperlink" Target="http://www.ukoln.ac.uk/web-focus/events/resources/standard/cc-licence/"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creativecommons.org/licenses/by-nc/2.0/uk/"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www.bbc.co.uk/news/technology-19191788" TargetMode="External"/><Relationship Id="rId4" Type="http://schemas.openxmlformats.org/officeDocument/2006/relationships/hyperlink" Target="http://blog.twitter.com/2012/08/olympic-and-twitter-records.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www.facebook.com/the.university.of.oxford"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ukwebfocus.wordpress.com/2012/08/02/over-one-million-likes-of-facebook-pages-for-the-24-russell-group-universities/" TargetMode="Externa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en.wikipedia.org/wiki/Paradata"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ukwebfocus.wordpress.com/2012/08/02/over-one-million-likes-of-facebook-pages-for-the-24-russell-group-universities/" TargetMode="External"/><Relationship Id="rId5" Type="http://schemas.openxmlformats.org/officeDocument/2006/relationships/image" Target="../media/image31.png"/><Relationship Id="rId4" Type="http://schemas.openxmlformats.org/officeDocument/2006/relationships/hyperlink" Target="http://ukwebfocus.wordpress.com/2012/01/25/seo-analysis-of-uk-russell-group-university-home-pages-using-blekko/"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readwrite.com/2013/04/05/gartner-may-be-too-scared-to-say-it-but-the-pc-is-dead"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www.guardian.co.uk/commentisfree/2012/aug/03/london-2012-olympics-open-data"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www.flickr.com/photos/davepattern/7839022376/"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www.guardian.co.uk/education/2012/aug/14/london-metropolitan-university-outsourcing-plan"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www.guardian.co.uk/education/2012/aug/20/london-metropolitan-university-outsourcing-services"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4138"/>
            <a:r>
              <a:rPr lang="en-GB" sz="2800" b="1" dirty="0"/>
              <a:t>Spotting Tomorrow's Key Technologies</a:t>
            </a:r>
            <a:endParaRPr lang="en-GB" sz="2800" b="1" dirty="0">
              <a:solidFill>
                <a:schemeClr val="bg1"/>
              </a:solidFill>
            </a:endParaRPr>
          </a:p>
        </p:txBody>
      </p:sp>
      <p:sp>
        <p:nvSpPr>
          <p:cNvPr id="2" name="Title 1"/>
          <p:cNvSpPr>
            <a:spLocks noGrp="1"/>
          </p:cNvSpPr>
          <p:nvPr>
            <p:ph type="title"/>
          </p:nvPr>
        </p:nvSpPr>
        <p:spPr>
          <a:xfrm>
            <a:off x="1114198" y="168730"/>
            <a:ext cx="7767155" cy="716642"/>
          </a:xfrm>
          <a:solidFill>
            <a:schemeClr val="tx1"/>
          </a:solidFill>
        </p:spPr>
        <p:txBody>
          <a:bodyPr/>
          <a:lstStyle/>
          <a:p>
            <a:r>
              <a:rPr lang="en-GB" dirty="0">
                <a:solidFill>
                  <a:schemeClr val="bg1"/>
                </a:solidFill>
              </a:rPr>
              <a:t>M</a:t>
            </a:r>
            <a:r>
              <a:rPr lang="en-GB" dirty="0" smtClean="0">
                <a:solidFill>
                  <a:schemeClr val="bg1"/>
                </a:solidFill>
              </a:rPr>
              <a:t>aking Sense of the Future</a:t>
            </a:r>
            <a:endParaRPr lang="en-GB" dirty="0">
              <a:solidFill>
                <a:schemeClr val="bg1"/>
              </a:solidFill>
            </a:endParaRPr>
          </a:p>
        </p:txBody>
      </p:sp>
      <p:sp>
        <p:nvSpPr>
          <p:cNvPr id="3" name="Text Placeholder 2"/>
          <p:cNvSpPr>
            <a:spLocks noGrp="1"/>
          </p:cNvSpPr>
          <p:nvPr>
            <p:ph type="body" idx="1"/>
          </p:nvPr>
        </p:nvSpPr>
        <p:spPr>
          <a:xfrm>
            <a:off x="1157742" y="5274801"/>
            <a:ext cx="7237228" cy="937314"/>
          </a:xfrm>
        </p:spPr>
        <p:txBody>
          <a:bodyPr/>
          <a:lstStyle/>
          <a:p>
            <a:r>
              <a:rPr lang="en-GB" sz="2400" dirty="0" smtClean="0">
                <a:solidFill>
                  <a:schemeClr val="bg1"/>
                </a:solidFill>
              </a:rPr>
              <a:t>Presentation by Brian Kelly, UKOLN at the ILI 2012 conference</a:t>
            </a:r>
            <a:endParaRPr lang="en-GB" sz="2400" dirty="0">
              <a:solidFill>
                <a:schemeClr val="bg1"/>
              </a:solidFill>
            </a:endParaRPr>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1</a:t>
            </a:fld>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623" t="6495" r="336" b="1010"/>
          <a:stretch/>
        </p:blipFill>
        <p:spPr>
          <a:xfrm>
            <a:off x="145916" y="3767137"/>
            <a:ext cx="8863783" cy="2950899"/>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464" t="6646" r="1190" b="1706"/>
          <a:stretch/>
        </p:blipFill>
        <p:spPr>
          <a:xfrm>
            <a:off x="145917" y="211122"/>
            <a:ext cx="8863783" cy="2932507"/>
          </a:xfrm>
          <a:prstGeom prst="rect">
            <a:avLst/>
          </a:prstGeom>
        </p:spPr>
      </p:pic>
      <p:sp>
        <p:nvSpPr>
          <p:cNvPr id="11" name="TextBox 10"/>
          <p:cNvSpPr txBox="1"/>
          <p:nvPr/>
        </p:nvSpPr>
        <p:spPr>
          <a:xfrm>
            <a:off x="6950258" y="3244334"/>
            <a:ext cx="2193742" cy="369332"/>
          </a:xfrm>
          <a:prstGeom prst="rect">
            <a:avLst/>
          </a:prstGeom>
          <a:noFill/>
        </p:spPr>
        <p:txBody>
          <a:bodyPr wrap="none" rtlCol="0">
            <a:spAutoFit/>
          </a:bodyPr>
          <a:lstStyle/>
          <a:p>
            <a:r>
              <a:rPr lang="en-GB" sz="1800" dirty="0" smtClean="0">
                <a:solidFill>
                  <a:schemeClr val="bg1"/>
                </a:solidFill>
              </a:rPr>
              <a:t>Brian Kelly, UKOLN</a:t>
            </a:r>
            <a:endParaRPr lang="en-GB" sz="1800" dirty="0">
              <a:solidFill>
                <a:schemeClr val="bg1"/>
              </a:solidFill>
            </a:endParaRPr>
          </a:p>
        </p:txBody>
      </p:sp>
    </p:spTree>
    <p:extLst>
      <p:ext uri="{BB962C8B-B14F-4D97-AF65-F5344CB8AC3E}">
        <p14:creationId xmlns:p14="http://schemas.microsoft.com/office/powerpoint/2010/main" val="694101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27000" y="168730"/>
            <a:ext cx="5960740" cy="716642"/>
          </a:xfrm>
          <a:solidFill>
            <a:schemeClr val="tx1"/>
          </a:solidFill>
        </p:spPr>
        <p:txBody>
          <a:bodyPr/>
          <a:lstStyle/>
          <a:p>
            <a:r>
              <a:rPr lang="en-GB" dirty="0" smtClean="0">
                <a:solidFill>
                  <a:schemeClr val="bg1"/>
                </a:solidFill>
              </a:rPr>
              <a:t>In the Future</a:t>
            </a:r>
            <a:endParaRPr lang="en-GB" dirty="0">
              <a:solidFill>
                <a:schemeClr val="bg1"/>
              </a:solidFill>
            </a:endParaRPr>
          </a:p>
        </p:txBody>
      </p:sp>
      <p:sp>
        <p:nvSpPr>
          <p:cNvPr id="3" name="Text Placeholder 2"/>
          <p:cNvSpPr>
            <a:spLocks noGrp="1"/>
          </p:cNvSpPr>
          <p:nvPr>
            <p:ph type="body" idx="1"/>
          </p:nvPr>
        </p:nvSpPr>
        <p:spPr>
          <a:xfrm>
            <a:off x="827000" y="2266545"/>
            <a:ext cx="8132173" cy="1162455"/>
          </a:xfrm>
        </p:spPr>
        <p:txBody>
          <a:bodyPr/>
          <a:lstStyle/>
          <a:p>
            <a:r>
              <a:rPr lang="en-GB" dirty="0" smtClean="0">
                <a:solidFill>
                  <a:schemeClr val="bg1"/>
                </a:solidFill>
              </a:rPr>
              <a:t>We will travel to work by monorail</a:t>
            </a:r>
            <a:endParaRPr lang="en-GB" dirty="0">
              <a:solidFill>
                <a:schemeClr val="bg1"/>
              </a:solidFill>
            </a:endParaRPr>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10</a:t>
            </a:fld>
            <a:endParaRPr lang="en-US"/>
          </a:p>
        </p:txBody>
      </p:sp>
    </p:spTree>
    <p:extLst>
      <p:ext uri="{BB962C8B-B14F-4D97-AF65-F5344CB8AC3E}">
        <p14:creationId xmlns:p14="http://schemas.microsoft.com/office/powerpoint/2010/main" val="3632589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GB" dirty="0" smtClean="0"/>
              <a:t>Monorails</a:t>
            </a:r>
            <a:endParaRPr lang="en-GB"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11</a:t>
            </a:fld>
            <a:endParaRPr lang="en-US"/>
          </a:p>
        </p:txBody>
      </p:sp>
      <p:sp>
        <p:nvSpPr>
          <p:cNvPr id="2" name="Title 1"/>
          <p:cNvSpPr>
            <a:spLocks noGrp="1"/>
          </p:cNvSpPr>
          <p:nvPr>
            <p:ph type="title"/>
          </p:nvPr>
        </p:nvSpPr>
        <p:spPr/>
        <p:txBody>
          <a:bodyPr/>
          <a:lstStyle/>
          <a:p>
            <a:r>
              <a:rPr lang="en-GB" dirty="0" smtClean="0"/>
              <a:t>What I expected in the future</a:t>
            </a:r>
            <a:endParaRPr lang="en-GB"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t="-21688" b="-16336"/>
          <a:stretch/>
        </p:blipFill>
        <p:spPr>
          <a:xfrm>
            <a:off x="0" y="0"/>
            <a:ext cx="9144000" cy="7134727"/>
          </a:xfrm>
          <a:prstGeom prst="rect">
            <a:avLst/>
          </a:prstGeom>
          <a:solidFill>
            <a:schemeClr val="bg1"/>
          </a:solidFill>
        </p:spPr>
      </p:pic>
    </p:spTree>
    <p:extLst>
      <p:ext uri="{BB962C8B-B14F-4D97-AF65-F5344CB8AC3E}">
        <p14:creationId xmlns:p14="http://schemas.microsoft.com/office/powerpoint/2010/main" val="38545491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27000" y="168730"/>
            <a:ext cx="5960740" cy="716642"/>
          </a:xfrm>
          <a:solidFill>
            <a:schemeClr val="tx1"/>
          </a:solidFill>
        </p:spPr>
        <p:txBody>
          <a:bodyPr/>
          <a:lstStyle/>
          <a:p>
            <a:r>
              <a:rPr lang="en-GB" dirty="0" smtClean="0">
                <a:solidFill>
                  <a:schemeClr val="bg1"/>
                </a:solidFill>
              </a:rPr>
              <a:t>In the Future</a:t>
            </a:r>
            <a:endParaRPr lang="en-GB" dirty="0">
              <a:solidFill>
                <a:schemeClr val="bg1"/>
              </a:solidFill>
            </a:endParaRPr>
          </a:p>
        </p:txBody>
      </p:sp>
      <p:sp>
        <p:nvSpPr>
          <p:cNvPr id="3" name="Text Placeholder 2"/>
          <p:cNvSpPr>
            <a:spLocks noGrp="1"/>
          </p:cNvSpPr>
          <p:nvPr>
            <p:ph type="body" idx="1"/>
          </p:nvPr>
        </p:nvSpPr>
        <p:spPr>
          <a:xfrm>
            <a:off x="827000" y="2266545"/>
            <a:ext cx="8132173" cy="1162455"/>
          </a:xfrm>
        </p:spPr>
        <p:txBody>
          <a:bodyPr/>
          <a:lstStyle/>
          <a:p>
            <a:r>
              <a:rPr lang="en-GB" dirty="0" smtClean="0">
                <a:solidFill>
                  <a:schemeClr val="bg1"/>
                </a:solidFill>
              </a:rPr>
              <a:t>We will use jetpacks at weekends</a:t>
            </a:r>
            <a:endParaRPr lang="en-GB" dirty="0">
              <a:solidFill>
                <a:schemeClr val="bg1"/>
              </a:solidFill>
            </a:endParaRPr>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12</a:t>
            </a:fld>
            <a:endParaRPr lang="en-US"/>
          </a:p>
        </p:txBody>
      </p:sp>
    </p:spTree>
    <p:extLst>
      <p:ext uri="{BB962C8B-B14F-4D97-AF65-F5344CB8AC3E}">
        <p14:creationId xmlns:p14="http://schemas.microsoft.com/office/powerpoint/2010/main" val="2094905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Has the Future Arrived? </a:t>
            </a:r>
            <a:endParaRPr lang="en-GB" dirty="0"/>
          </a:p>
        </p:txBody>
      </p:sp>
      <p:sp>
        <p:nvSpPr>
          <p:cNvPr id="3" name="Text Placeholder 2"/>
          <p:cNvSpPr>
            <a:spLocks noGrp="1"/>
          </p:cNvSpPr>
          <p:nvPr>
            <p:ph type="body" idx="1"/>
          </p:nvPr>
        </p:nvSpPr>
        <p:spPr/>
        <p:txBody>
          <a:bodyPr/>
          <a:lstStyle/>
          <a:p>
            <a:r>
              <a:rPr lang="en-GB" dirty="0" err="1" smtClean="0"/>
              <a:t>Hoverpacks</a:t>
            </a:r>
            <a:r>
              <a:rPr lang="en-GB" dirty="0" smtClean="0"/>
              <a:t> </a:t>
            </a:r>
            <a:r>
              <a:rPr lang="en-GB" dirty="0"/>
              <a:t>d</a:t>
            </a:r>
            <a:r>
              <a:rPr lang="en-GB" dirty="0" smtClean="0"/>
              <a:t>o exist</a:t>
            </a:r>
            <a:endParaRPr lang="en-GB"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13</a:t>
            </a:fld>
            <a:endParaRPr lang="en-US"/>
          </a:p>
        </p:txBody>
      </p:sp>
      <p:pic>
        <p:nvPicPr>
          <p:cNvPr id="6" name="Picture 5" descr="http://flickrhivemind.net/Tags/jetpackman/Interesting"/>
          <p:cNvPicPr>
            <a:picLocks noChangeAspect="1"/>
          </p:cNvPicPr>
          <p:nvPr/>
        </p:nvPicPr>
        <p:blipFill rotWithShape="1">
          <a:blip r:embed="rId3" cstate="email">
            <a:extLst>
              <a:ext uri="{28A0092B-C50C-407E-A947-70E740481C1C}">
                <a14:useLocalDpi xmlns:a14="http://schemas.microsoft.com/office/drawing/2010/main" val="0"/>
              </a:ext>
            </a:extLst>
          </a:blip>
          <a:srcRect t="-11919" b="1"/>
          <a:stretch/>
        </p:blipFill>
        <p:spPr>
          <a:xfrm>
            <a:off x="0" y="0"/>
            <a:ext cx="9144000" cy="6858000"/>
          </a:xfrm>
          <a:prstGeom prst="rect">
            <a:avLst/>
          </a:prstGeom>
          <a:solidFill>
            <a:schemeClr val="bg1"/>
          </a:solidFill>
        </p:spPr>
      </p:pic>
    </p:spTree>
    <p:extLst>
      <p:ext uri="{BB962C8B-B14F-4D97-AF65-F5344CB8AC3E}">
        <p14:creationId xmlns:p14="http://schemas.microsoft.com/office/powerpoint/2010/main" val="3908031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198" y="168730"/>
            <a:ext cx="3792013" cy="716642"/>
          </a:xfrm>
        </p:spPr>
        <p:txBody>
          <a:bodyPr/>
          <a:lstStyle/>
          <a:p>
            <a:r>
              <a:rPr lang="en-US" dirty="0" smtClean="0"/>
              <a:t>Shush!</a:t>
            </a:r>
            <a:endParaRPr lang="en-US"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14</a:t>
            </a:fld>
            <a:endParaRPr lang="en-US"/>
          </a:p>
        </p:txBody>
      </p:sp>
      <p:pic>
        <p:nvPicPr>
          <p:cNvPr id="5" name="Picture 4"/>
          <p:cNvPicPr>
            <a:picLocks noChangeAspect="1"/>
          </p:cNvPicPr>
          <p:nvPr/>
        </p:nvPicPr>
        <p:blipFill>
          <a:blip r:embed="rId3"/>
          <a:stretch>
            <a:fillRect/>
          </a:stretch>
        </p:blipFill>
        <p:spPr>
          <a:xfrm>
            <a:off x="0" y="0"/>
            <a:ext cx="5119852" cy="6858000"/>
          </a:xfrm>
          <a:prstGeom prst="rect">
            <a:avLst/>
          </a:prstGeom>
        </p:spPr>
      </p:pic>
      <p:sp>
        <p:nvSpPr>
          <p:cNvPr id="6" name="Oval 5"/>
          <p:cNvSpPr/>
          <p:nvPr/>
        </p:nvSpPr>
        <p:spPr>
          <a:xfrm>
            <a:off x="8980396" y="129580"/>
            <a:ext cx="163604" cy="194369"/>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2005264" y="170980"/>
            <a:ext cx="6777790" cy="1058916"/>
          </a:xfrm>
        </p:spPr>
        <p:txBody>
          <a:bodyPr/>
          <a:lstStyle/>
          <a:p>
            <a:r>
              <a:rPr lang="en-US" dirty="0" smtClean="0"/>
              <a:t>Librarians will appropriate technological developments to support their activities!</a:t>
            </a:r>
            <a:endParaRPr lang="en-US" dirty="0"/>
          </a:p>
        </p:txBody>
      </p:sp>
      <p:sp>
        <p:nvSpPr>
          <p:cNvPr id="7" name="TextBox 6"/>
          <p:cNvSpPr txBox="1"/>
          <p:nvPr/>
        </p:nvSpPr>
        <p:spPr>
          <a:xfrm>
            <a:off x="5272002" y="6211669"/>
            <a:ext cx="3871998" cy="646331"/>
          </a:xfrm>
          <a:prstGeom prst="rect">
            <a:avLst/>
          </a:prstGeom>
          <a:noFill/>
        </p:spPr>
        <p:txBody>
          <a:bodyPr wrap="square" rtlCol="0">
            <a:spAutoFit/>
          </a:bodyPr>
          <a:lstStyle/>
          <a:p>
            <a:r>
              <a:rPr lang="en-US" sz="1800" dirty="0" smtClean="0"/>
              <a:t>Acknowledgements to </a:t>
            </a:r>
            <a:r>
              <a:rPr lang="en-US" sz="1800" dirty="0"/>
              <a:t>Patrick </a:t>
            </a:r>
            <a:r>
              <a:rPr lang="en-US" sz="1800" dirty="0" err="1" smtClean="0"/>
              <a:t>Hochstenbach</a:t>
            </a:r>
            <a:r>
              <a:rPr lang="en-US" sz="1800" dirty="0"/>
              <a:t> (@</a:t>
            </a:r>
            <a:r>
              <a:rPr lang="en-US" sz="1800" dirty="0" err="1"/>
              <a:t>hochstenbach</a:t>
            </a:r>
            <a:r>
              <a:rPr lang="en-US" sz="1800" dirty="0"/>
              <a:t>) </a:t>
            </a:r>
          </a:p>
        </p:txBody>
      </p:sp>
    </p:spTree>
    <p:extLst>
      <p:ext uri="{BB962C8B-B14F-4D97-AF65-F5344CB8AC3E}">
        <p14:creationId xmlns:p14="http://schemas.microsoft.com/office/powerpoint/2010/main" val="38678730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Can We Conclude?</a:t>
            </a:r>
            <a:endParaRPr lang="en-GB" dirty="0"/>
          </a:p>
        </p:txBody>
      </p:sp>
      <p:sp>
        <p:nvSpPr>
          <p:cNvPr id="3" name="Text Placeholder 2"/>
          <p:cNvSpPr>
            <a:spLocks noGrp="1"/>
          </p:cNvSpPr>
          <p:nvPr>
            <p:ph type="body" idx="1"/>
          </p:nvPr>
        </p:nvSpPr>
        <p:spPr/>
        <p:txBody>
          <a:bodyPr/>
          <a:lstStyle/>
          <a:p>
            <a:r>
              <a:rPr lang="en-GB" sz="2600" dirty="0" smtClean="0"/>
              <a:t>There is a need to:</a:t>
            </a:r>
          </a:p>
          <a:p>
            <a:pPr marL="809625" lvl="1" indent="-352425">
              <a:buFont typeface="Arial" pitchFamily="34" charset="0"/>
              <a:buChar char="•"/>
            </a:pPr>
            <a:r>
              <a:rPr lang="en-GB" sz="2600" dirty="0" smtClean="0"/>
              <a:t>Be wary of predictions which:</a:t>
            </a:r>
          </a:p>
          <a:p>
            <a:pPr marL="1371600" lvl="2" indent="-457200">
              <a:buFont typeface="Wingdings" pitchFamily="2" charset="2"/>
              <a:buChar char="§"/>
            </a:pPr>
            <a:r>
              <a:rPr lang="en-GB" sz="2600" dirty="0" smtClean="0"/>
              <a:t>Simply justify our organisation’s current approaches (cf. music industry)</a:t>
            </a:r>
          </a:p>
          <a:p>
            <a:pPr marL="1371600" lvl="2" indent="-457200">
              <a:buFont typeface="Wingdings" pitchFamily="2" charset="2"/>
              <a:buChar char="§"/>
            </a:pPr>
            <a:r>
              <a:rPr lang="en-GB" sz="2600" dirty="0" smtClean="0"/>
              <a:t>Reflect personal beliefs</a:t>
            </a:r>
          </a:p>
          <a:p>
            <a:pPr marL="809625" lvl="1" indent="-352425">
              <a:buFont typeface="Arial" pitchFamily="34" charset="0"/>
              <a:buChar char="•"/>
            </a:pPr>
            <a:r>
              <a:rPr lang="en-GB" sz="2600" dirty="0" smtClean="0"/>
              <a:t>Base predictions on evidence</a:t>
            </a:r>
          </a:p>
          <a:p>
            <a:pPr marL="809625" lvl="1" indent="-352425">
              <a:buFont typeface="Arial" pitchFamily="34" charset="0"/>
              <a:buChar char="•"/>
            </a:pPr>
            <a:r>
              <a:rPr lang="en-GB" sz="2600" dirty="0" smtClean="0"/>
              <a:t>Acknowledge that evidence may challenge organisational or personal beliefs / prejudices</a:t>
            </a:r>
            <a:endParaRPr lang="en-GB" sz="2600"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15</a:t>
            </a:fld>
            <a:endParaRPr lang="en-US"/>
          </a:p>
        </p:txBody>
      </p:sp>
    </p:spTree>
    <p:extLst>
      <p:ext uri="{BB962C8B-B14F-4D97-AF65-F5344CB8AC3E}">
        <p14:creationId xmlns:p14="http://schemas.microsoft.com/office/powerpoint/2010/main" val="41325308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18088" y="168730"/>
            <a:ext cx="5722031" cy="716642"/>
          </a:xfrm>
          <a:solidFill>
            <a:schemeClr val="tx1"/>
          </a:solidFill>
        </p:spPr>
        <p:txBody>
          <a:bodyPr/>
          <a:lstStyle/>
          <a:p>
            <a:r>
              <a:rPr lang="en-GB" dirty="0" smtClean="0">
                <a:solidFill>
                  <a:schemeClr val="bg1"/>
                </a:solidFill>
              </a:rPr>
              <a:t>The Context</a:t>
            </a:r>
            <a:endParaRPr lang="en-GB" dirty="0">
              <a:solidFill>
                <a:schemeClr val="bg1"/>
              </a:solidFill>
            </a:endParaRPr>
          </a:p>
        </p:txBody>
      </p:sp>
      <p:sp>
        <p:nvSpPr>
          <p:cNvPr id="3" name="Text Placeholder 2"/>
          <p:cNvSpPr>
            <a:spLocks noGrp="1"/>
          </p:cNvSpPr>
          <p:nvPr>
            <p:ph type="body" idx="1"/>
          </p:nvPr>
        </p:nvSpPr>
        <p:spPr>
          <a:xfrm>
            <a:off x="797818" y="2777246"/>
            <a:ext cx="7995986" cy="1162455"/>
          </a:xfrm>
        </p:spPr>
        <p:txBody>
          <a:bodyPr/>
          <a:lstStyle/>
          <a:p>
            <a:r>
              <a:rPr lang="en-GB" dirty="0" smtClean="0">
                <a:solidFill>
                  <a:schemeClr val="bg1"/>
                </a:solidFill>
              </a:rPr>
              <a:t>In the future mobiles will be smaller &amp; faster; Data will be Big and content and services will be open. Lots of opportunities for librarians </a:t>
            </a:r>
            <a:r>
              <a:rPr lang="en-GB" dirty="0" smtClean="0">
                <a:solidFill>
                  <a:schemeClr val="bg1"/>
                </a:solidFill>
                <a:sym typeface="Wingdings" pitchFamily="2" charset="2"/>
              </a:rPr>
              <a:t></a:t>
            </a:r>
            <a:endParaRPr lang="en-GB" dirty="0">
              <a:solidFill>
                <a:schemeClr val="bg1"/>
              </a:solidFill>
            </a:endParaRPr>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16</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809" y="1895261"/>
            <a:ext cx="8640381" cy="3067478"/>
          </a:xfrm>
          <a:prstGeom prst="rect">
            <a:avLst/>
          </a:prstGeom>
        </p:spPr>
      </p:pic>
    </p:spTree>
    <p:extLst>
      <p:ext uri="{BB962C8B-B14F-4D97-AF65-F5344CB8AC3E}">
        <p14:creationId xmlns:p14="http://schemas.microsoft.com/office/powerpoint/2010/main" val="7280005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50233" y="1204686"/>
            <a:ext cx="3979908" cy="5007429"/>
          </a:xfrm>
        </p:spPr>
        <p:txBody>
          <a:bodyPr/>
          <a:lstStyle/>
          <a:p>
            <a:r>
              <a:rPr lang="en-US" dirty="0" smtClean="0"/>
              <a:t>Ideas described in paper presented at EMTACL (Emerging Technologies in Academic Libraries) conference</a:t>
            </a:r>
          </a:p>
          <a:p>
            <a:endParaRPr lang="en-US" dirty="0" smtClean="0"/>
          </a:p>
          <a:p>
            <a:r>
              <a:rPr lang="en-US" dirty="0" smtClean="0"/>
              <a:t>See </a:t>
            </a:r>
            <a:r>
              <a:rPr lang="en-US" b="1" dirty="0" err="1" smtClean="0"/>
              <a:t>bit.ly</a:t>
            </a:r>
            <a:r>
              <a:rPr lang="en-US" b="1" dirty="0" smtClean="0"/>
              <a:t>/emtacl12-kelly</a:t>
            </a:r>
          </a:p>
          <a:p>
            <a:endParaRPr lang="en-US"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17</a:t>
            </a:fld>
            <a:endParaRPr lang="en-US"/>
          </a:p>
        </p:txBody>
      </p:sp>
      <p:pic>
        <p:nvPicPr>
          <p:cNvPr id="6" name="Picture 5" descr="emtacl-pap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833784" cy="6858000"/>
          </a:xfrm>
          <a:prstGeom prst="rect">
            <a:avLst/>
          </a:prstGeom>
          <a:ln>
            <a:solidFill>
              <a:schemeClr val="tx1"/>
            </a:solidFill>
          </a:ln>
        </p:spPr>
      </p:pic>
      <p:sp>
        <p:nvSpPr>
          <p:cNvPr id="2" name="Title 1"/>
          <p:cNvSpPr>
            <a:spLocks noGrp="1"/>
          </p:cNvSpPr>
          <p:nvPr>
            <p:ph type="title"/>
          </p:nvPr>
        </p:nvSpPr>
        <p:spPr>
          <a:xfrm>
            <a:off x="4768810" y="168730"/>
            <a:ext cx="4263419" cy="716642"/>
          </a:xfrm>
        </p:spPr>
        <p:txBody>
          <a:bodyPr/>
          <a:lstStyle/>
          <a:p>
            <a:pPr algn="r"/>
            <a:r>
              <a:rPr lang="en-US" sz="3000" dirty="0" smtClean="0"/>
              <a:t>Accompanying Paper</a:t>
            </a:r>
            <a:endParaRPr lang="en-US" sz="3000" dirty="0"/>
          </a:p>
        </p:txBody>
      </p:sp>
    </p:spTree>
    <p:extLst>
      <p:ext uri="{BB962C8B-B14F-4D97-AF65-F5344CB8AC3E}">
        <p14:creationId xmlns:p14="http://schemas.microsoft.com/office/powerpoint/2010/main" val="4182235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 of Growth </a:t>
            </a:r>
            <a:r>
              <a:rPr lang="en-GB" dirty="0" smtClean="0">
                <a:sym typeface="Wingdings" pitchFamily="2" charset="2"/>
              </a:rPr>
              <a:t></a:t>
            </a:r>
            <a:endParaRPr lang="en-GB" dirty="0"/>
          </a:p>
        </p:txBody>
      </p:sp>
      <p:sp>
        <p:nvSpPr>
          <p:cNvPr id="3" name="Text Placeholder 2"/>
          <p:cNvSpPr>
            <a:spLocks noGrp="1"/>
          </p:cNvSpPr>
          <p:nvPr>
            <p:ph type="body" idx="1"/>
          </p:nvPr>
        </p:nvSpPr>
        <p:spPr>
          <a:xfrm>
            <a:off x="1157742" y="1204686"/>
            <a:ext cx="4542667" cy="5007429"/>
          </a:xfrm>
        </p:spPr>
        <p:txBody>
          <a:bodyPr/>
          <a:lstStyle/>
          <a:p>
            <a:r>
              <a:rPr lang="en-GB" dirty="0" smtClean="0"/>
              <a:t>1990s &amp; early 2000s saw:</a:t>
            </a:r>
          </a:p>
          <a:p>
            <a:pPr marL="536575" lvl="1" indent="-285750">
              <a:buFont typeface="Arial" pitchFamily="34" charset="0"/>
              <a:buChar char="•"/>
            </a:pPr>
            <a:r>
              <a:rPr lang="en-GB" sz="2400" dirty="0" smtClean="0"/>
              <a:t>Increased funding across education sector</a:t>
            </a:r>
          </a:p>
          <a:p>
            <a:pPr marL="536575" lvl="1" indent="-285750">
              <a:buFont typeface="Arial" pitchFamily="34" charset="0"/>
              <a:buChar char="•"/>
            </a:pPr>
            <a:r>
              <a:rPr lang="en-GB" sz="2400" dirty="0" smtClean="0"/>
              <a:t>Significant developments in IT sector</a:t>
            </a:r>
          </a:p>
          <a:p>
            <a:pPr marL="536575" lvl="1" indent="-285750">
              <a:buFont typeface="Arial" pitchFamily="34" charset="0"/>
              <a:buChar char="•"/>
            </a:pPr>
            <a:r>
              <a:rPr lang="en-GB" sz="2400" dirty="0" smtClean="0"/>
              <a:t>Willingness by senior managers &amp; funding bodies to invest in innovative IT developments (e.g. JISC development programmes)</a:t>
            </a:r>
          </a:p>
          <a:p>
            <a:pPr marL="742950" lvl="1" indent="-285750">
              <a:buFont typeface="Arial" pitchFamily="34" charset="0"/>
              <a:buChar char="•"/>
            </a:pPr>
            <a:endParaRPr lang="en-GB" sz="2400"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18</a:t>
            </a:fld>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22588" y="1361547"/>
            <a:ext cx="3219854" cy="4837339"/>
          </a:xfrm>
          <a:prstGeom prst="rect">
            <a:avLst/>
          </a:prstGeom>
        </p:spPr>
      </p:pic>
      <p:sp>
        <p:nvSpPr>
          <p:cNvPr id="7" name="TextBox 6"/>
          <p:cNvSpPr txBox="1"/>
          <p:nvPr/>
        </p:nvSpPr>
        <p:spPr>
          <a:xfrm>
            <a:off x="5622588" y="6198886"/>
            <a:ext cx="3262432" cy="369332"/>
          </a:xfrm>
          <a:prstGeom prst="rect">
            <a:avLst/>
          </a:prstGeom>
          <a:noFill/>
        </p:spPr>
        <p:txBody>
          <a:bodyPr wrap="none" rtlCol="0">
            <a:spAutoFit/>
          </a:bodyPr>
          <a:lstStyle/>
          <a:p>
            <a:r>
              <a:rPr lang="en-GB" sz="1800" dirty="0" smtClean="0"/>
              <a:t>“</a:t>
            </a:r>
            <a:r>
              <a:rPr lang="en-GB" sz="1800" i="1" dirty="0" smtClean="0"/>
              <a:t>Great proposal – we’ll fund it</a:t>
            </a:r>
            <a:r>
              <a:rPr lang="en-GB" sz="1800" dirty="0" smtClean="0"/>
              <a:t>”</a:t>
            </a:r>
            <a:endParaRPr lang="en-GB" sz="1800" dirty="0"/>
          </a:p>
        </p:txBody>
      </p:sp>
      <p:sp>
        <p:nvSpPr>
          <p:cNvPr id="8" name="TextBox 7"/>
          <p:cNvSpPr txBox="1"/>
          <p:nvPr/>
        </p:nvSpPr>
        <p:spPr>
          <a:xfrm>
            <a:off x="1157591" y="6427113"/>
            <a:ext cx="4100803" cy="430887"/>
          </a:xfrm>
          <a:prstGeom prst="rect">
            <a:avLst/>
          </a:prstGeom>
          <a:noFill/>
        </p:spPr>
        <p:txBody>
          <a:bodyPr wrap="none" rtlCol="0">
            <a:spAutoFit/>
          </a:bodyPr>
          <a:lstStyle/>
          <a:p>
            <a:r>
              <a:rPr lang="en-GB" sz="1100" dirty="0" smtClean="0"/>
              <a:t>Image from Flickr. CC BT-NC-SA licence: </a:t>
            </a:r>
            <a:br>
              <a:rPr lang="en-GB" sz="1100" dirty="0" smtClean="0"/>
            </a:br>
            <a:r>
              <a:rPr lang="en-GB" sz="1100" dirty="0" smtClean="0"/>
              <a:t>http</a:t>
            </a:r>
            <a:r>
              <a:rPr lang="en-GB" sz="1100" dirty="0"/>
              <a:t>://www.flickr.com/photos/inlinguamanchester/5036313154/</a:t>
            </a:r>
            <a:r>
              <a:rPr lang="en-GB" sz="1100" dirty="0" smtClean="0"/>
              <a:t> </a:t>
            </a:r>
            <a:endParaRPr lang="en-GB" sz="1100" dirty="0"/>
          </a:p>
        </p:txBody>
      </p:sp>
    </p:spTree>
    <p:extLst>
      <p:ext uri="{BB962C8B-B14F-4D97-AF65-F5344CB8AC3E}">
        <p14:creationId xmlns:p14="http://schemas.microsoft.com/office/powerpoint/2010/main" val="34600600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 of Growth is Over </a:t>
            </a:r>
            <a:r>
              <a:rPr lang="en-GB" dirty="0" smtClean="0">
                <a:sym typeface="Wingdings" pitchFamily="2" charset="2"/>
              </a:rPr>
              <a:t></a:t>
            </a:r>
            <a:endParaRPr lang="en-GB" dirty="0"/>
          </a:p>
        </p:txBody>
      </p:sp>
      <p:sp>
        <p:nvSpPr>
          <p:cNvPr id="3" name="Text Placeholder 2"/>
          <p:cNvSpPr>
            <a:spLocks noGrp="1"/>
          </p:cNvSpPr>
          <p:nvPr>
            <p:ph type="body" idx="1"/>
          </p:nvPr>
        </p:nvSpPr>
        <p:spPr>
          <a:xfrm>
            <a:off x="1157742" y="1204686"/>
            <a:ext cx="4542667" cy="5007429"/>
          </a:xfrm>
        </p:spPr>
        <p:txBody>
          <a:bodyPr/>
          <a:lstStyle/>
          <a:p>
            <a:r>
              <a:rPr lang="en-GB" dirty="0" smtClean="0"/>
              <a:t>Late 2000s and beyond:</a:t>
            </a:r>
          </a:p>
          <a:p>
            <a:pPr marL="539750" lvl="1" indent="-285750">
              <a:buFont typeface="Arial" pitchFamily="34" charset="0"/>
              <a:buChar char="•"/>
            </a:pPr>
            <a:r>
              <a:rPr lang="en-GB" sz="2400" dirty="0" smtClean="0"/>
              <a:t>Decreased funding across education &amp; public sector</a:t>
            </a:r>
          </a:p>
          <a:p>
            <a:pPr marL="539750" lvl="1" indent="-285750">
              <a:buFont typeface="Arial" pitchFamily="34" charset="0"/>
              <a:buChar char="•"/>
            </a:pPr>
            <a:r>
              <a:rPr lang="en-GB" sz="2400" dirty="0" smtClean="0"/>
              <a:t>Acknowledgements that innovation can provide growth and cost savings</a:t>
            </a:r>
          </a:p>
          <a:p>
            <a:pPr marL="539750" lvl="1" indent="-285750">
              <a:buFont typeface="Arial" pitchFamily="34" charset="0"/>
              <a:buChar char="•"/>
            </a:pPr>
            <a:r>
              <a:rPr lang="en-GB" sz="2400" dirty="0" smtClean="0"/>
              <a:t>Significant developments continue in IT sector</a:t>
            </a:r>
          </a:p>
          <a:p>
            <a:pPr marL="539750" lvl="1" indent="-285750">
              <a:buFont typeface="Arial" pitchFamily="34" charset="0"/>
              <a:buChar char="•"/>
            </a:pPr>
            <a:r>
              <a:rPr lang="en-GB" sz="2400" dirty="0" smtClean="0"/>
              <a:t>Investment in innovative IT developments need to be based on evidence of benefits &amp; </a:t>
            </a:r>
            <a:r>
              <a:rPr lang="en-GB" sz="2400" dirty="0" err="1" smtClean="0"/>
              <a:t>likleyhood</a:t>
            </a:r>
            <a:r>
              <a:rPr lang="en-GB" sz="2400" dirty="0" smtClean="0"/>
              <a:t> of success</a:t>
            </a:r>
            <a:endParaRPr lang="en-GB" sz="2400"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19</a:t>
            </a:fld>
            <a:endParaRPr lang="en-US"/>
          </a:p>
        </p:txBody>
      </p:sp>
      <p:sp>
        <p:nvSpPr>
          <p:cNvPr id="8" name="TextBox 7"/>
          <p:cNvSpPr txBox="1"/>
          <p:nvPr/>
        </p:nvSpPr>
        <p:spPr>
          <a:xfrm>
            <a:off x="1157591" y="6427113"/>
            <a:ext cx="3550972" cy="430887"/>
          </a:xfrm>
          <a:prstGeom prst="rect">
            <a:avLst/>
          </a:prstGeom>
          <a:noFill/>
        </p:spPr>
        <p:txBody>
          <a:bodyPr wrap="none" rtlCol="0">
            <a:spAutoFit/>
          </a:bodyPr>
          <a:lstStyle/>
          <a:p>
            <a:r>
              <a:rPr lang="en-GB" sz="1100" dirty="0" smtClean="0"/>
              <a:t>Image from Flickr. CC BY-NC-ND licence: </a:t>
            </a:r>
            <a:br>
              <a:rPr lang="en-GB" sz="1100" dirty="0" smtClean="0"/>
            </a:br>
            <a:r>
              <a:rPr lang="en-GB" sz="1100" dirty="0"/>
              <a:t>http://</a:t>
            </a:r>
            <a:r>
              <a:rPr lang="en-GB" sz="1100" dirty="0" smtClean="0"/>
              <a:t>www.flickr.com/photos/drewleavy/339489258// </a:t>
            </a:r>
            <a:endParaRPr lang="en-GB" sz="11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7302" y="1372636"/>
            <a:ext cx="3173003" cy="4755789"/>
          </a:xfrm>
          <a:prstGeom prst="rect">
            <a:avLst/>
          </a:prstGeom>
        </p:spPr>
      </p:pic>
      <p:sp>
        <p:nvSpPr>
          <p:cNvPr id="7" name="TextBox 6"/>
          <p:cNvSpPr txBox="1"/>
          <p:nvPr/>
        </p:nvSpPr>
        <p:spPr>
          <a:xfrm>
            <a:off x="5603003" y="5965448"/>
            <a:ext cx="3301599" cy="923330"/>
          </a:xfrm>
          <a:prstGeom prst="rect">
            <a:avLst/>
          </a:prstGeom>
          <a:solidFill>
            <a:schemeClr val="bg1"/>
          </a:solidFill>
        </p:spPr>
        <p:txBody>
          <a:bodyPr wrap="square" rtlCol="0">
            <a:spAutoFit/>
          </a:bodyPr>
          <a:lstStyle/>
          <a:p>
            <a:pPr marL="87313" indent="-87313"/>
            <a:r>
              <a:rPr lang="en-GB" sz="1800" dirty="0" smtClean="0"/>
              <a:t>“</a:t>
            </a:r>
            <a:r>
              <a:rPr lang="en-GB" sz="1800" i="1" dirty="0" smtClean="0"/>
              <a:t>You want how much? And no evidence it will work! You’re crazy!</a:t>
            </a:r>
            <a:r>
              <a:rPr lang="en-GB" sz="1800" dirty="0" smtClean="0"/>
              <a:t>”</a:t>
            </a:r>
            <a:endParaRPr lang="en-GB" sz="1800" dirty="0"/>
          </a:p>
        </p:txBody>
      </p:sp>
    </p:spTree>
    <p:extLst>
      <p:ext uri="{BB962C8B-B14F-4D97-AF65-F5344CB8AC3E}">
        <p14:creationId xmlns:p14="http://schemas.microsoft.com/office/powerpoint/2010/main" val="3666185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5">
            <a:hlinkClick r:id="rId3"/>
          </p:cNvPr>
          <p:cNvSpPr>
            <a:spLocks noChangeArrowheads="1"/>
          </p:cNvSpPr>
          <p:nvPr/>
        </p:nvSpPr>
        <p:spPr bwMode="auto">
          <a:xfrm>
            <a:off x="2339975" y="0"/>
            <a:ext cx="6804024" cy="369332"/>
          </a:xfrm>
          <a:prstGeom prst="rect">
            <a:avLst/>
          </a:prstGeom>
          <a:solidFill>
            <a:schemeClr val="bg1"/>
          </a:solidFill>
          <a:ln w="9525">
            <a:solidFill>
              <a:schemeClr val="tx1"/>
            </a:solidFill>
            <a:miter lim="800000"/>
            <a:headEnd/>
            <a:tailEnd/>
          </a:ln>
          <a:effectLst>
            <a:outerShdw blurRad="63500" dist="107763" dir="8100000" algn="ctr" rotWithShape="0">
              <a:schemeClr val="bg2">
                <a:alpha val="50000"/>
              </a:schemeClr>
            </a:outerShdw>
          </a:effectLst>
        </p:spPr>
        <p:txBody>
          <a:bodyPr wrap="square">
            <a:spAutoFit/>
          </a:bodyPr>
          <a:lstStyle/>
          <a:p>
            <a:pPr algn="r">
              <a:defRPr/>
            </a:pPr>
            <a:r>
              <a:rPr lang="en-GB" sz="1800" dirty="0"/>
              <a:t>http://</a:t>
            </a:r>
            <a:r>
              <a:rPr lang="en-GB" sz="1800" dirty="0" smtClean="0"/>
              <a:t>www.ukoln.ac.uk/web-focus/events/conferences/uksg-2013/</a:t>
            </a:r>
            <a:endParaRPr lang="en-GB" sz="1800" dirty="0">
              <a:cs typeface="+mn-cs"/>
            </a:endParaRPr>
          </a:p>
        </p:txBody>
      </p:sp>
      <p:sp>
        <p:nvSpPr>
          <p:cNvPr id="15362" name="TextBox 16"/>
          <p:cNvSpPr txBox="1">
            <a:spLocks noChangeArrowheads="1"/>
          </p:cNvSpPr>
          <p:nvPr/>
        </p:nvSpPr>
        <p:spPr bwMode="auto">
          <a:xfrm>
            <a:off x="0" y="0"/>
            <a:ext cx="1357313"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600" b="1" dirty="0"/>
              <a:t>Twitter:</a:t>
            </a:r>
          </a:p>
          <a:p>
            <a:pPr algn="ctr" eaLnBrk="1" hangingPunct="1"/>
            <a:r>
              <a:rPr lang="en-GB" sz="1600" dirty="0" smtClean="0"/>
              <a:t>#</a:t>
            </a:r>
            <a:r>
              <a:rPr lang="en-GB" sz="1600" dirty="0" err="1" smtClean="0"/>
              <a:t>uksglive</a:t>
            </a:r>
            <a:endParaRPr lang="en-GB" sz="1600" dirty="0"/>
          </a:p>
        </p:txBody>
      </p:sp>
      <p:sp>
        <p:nvSpPr>
          <p:cNvPr id="15363" name="Rectangle 2"/>
          <p:cNvSpPr>
            <a:spLocks noGrp="1" noChangeArrowheads="1"/>
          </p:cNvSpPr>
          <p:nvPr>
            <p:ph type="ctrTitle"/>
          </p:nvPr>
        </p:nvSpPr>
        <p:spPr>
          <a:xfrm>
            <a:off x="1141413" y="497689"/>
            <a:ext cx="7897812" cy="1741488"/>
          </a:xfrm>
        </p:spPr>
        <p:txBody>
          <a:bodyPr/>
          <a:lstStyle/>
          <a:p>
            <a:pPr algn="ctr" eaLnBrk="1" hangingPunct="1"/>
            <a:r>
              <a:rPr lang="en-GB" sz="2400" dirty="0" smtClean="0">
                <a:latin typeface="Arial" charset="0"/>
              </a:rPr>
              <a:t>UKSG 2013</a:t>
            </a:r>
            <a:r>
              <a:rPr lang="en-GB" sz="3400" dirty="0">
                <a:latin typeface="Arial" charset="0"/>
              </a:rPr>
              <a:t/>
            </a:r>
            <a:br>
              <a:rPr lang="en-GB" sz="3400" dirty="0">
                <a:latin typeface="Arial" charset="0"/>
              </a:rPr>
            </a:br>
            <a:r>
              <a:rPr lang="en-GB" dirty="0"/>
              <a:t>Spotting Tomorrow's </a:t>
            </a:r>
            <a:r>
              <a:rPr lang="en-GB" dirty="0" smtClean="0"/>
              <a:t/>
            </a:r>
            <a:br>
              <a:rPr lang="en-GB" dirty="0" smtClean="0"/>
            </a:br>
            <a:r>
              <a:rPr lang="en-GB" dirty="0" smtClean="0"/>
              <a:t>Key </a:t>
            </a:r>
            <a:r>
              <a:rPr lang="en-GB" dirty="0"/>
              <a:t>Technologies</a:t>
            </a:r>
            <a:endParaRPr lang="en-GB" sz="9600" dirty="0">
              <a:latin typeface="Arial" charset="0"/>
            </a:endParaRPr>
          </a:p>
        </p:txBody>
      </p:sp>
      <p:sp>
        <p:nvSpPr>
          <p:cNvPr id="15364" name="Rectangle 3"/>
          <p:cNvSpPr txBox="1">
            <a:spLocks noChangeArrowheads="1"/>
          </p:cNvSpPr>
          <p:nvPr/>
        </p:nvSpPr>
        <p:spPr bwMode="auto">
          <a:xfrm>
            <a:off x="1090613" y="2346326"/>
            <a:ext cx="3552825"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spcBef>
                <a:spcPct val="20000"/>
              </a:spcBef>
              <a:buClr>
                <a:srgbClr val="8888E2"/>
              </a:buClr>
            </a:pPr>
            <a:r>
              <a:rPr lang="en-GB" sz="2200" dirty="0"/>
              <a:t>Brian Kelly</a:t>
            </a:r>
          </a:p>
          <a:p>
            <a:pPr eaLnBrk="1" hangingPunct="1">
              <a:lnSpc>
                <a:spcPct val="80000"/>
              </a:lnSpc>
              <a:spcBef>
                <a:spcPct val="20000"/>
              </a:spcBef>
              <a:buClr>
                <a:srgbClr val="8888E2"/>
              </a:buClr>
            </a:pPr>
            <a:r>
              <a:rPr lang="en-GB" sz="2200" dirty="0"/>
              <a:t>UKOLN</a:t>
            </a:r>
          </a:p>
          <a:p>
            <a:pPr eaLnBrk="1" hangingPunct="1">
              <a:lnSpc>
                <a:spcPct val="80000"/>
              </a:lnSpc>
              <a:spcBef>
                <a:spcPct val="20000"/>
              </a:spcBef>
              <a:buClr>
                <a:srgbClr val="8888E2"/>
              </a:buClr>
            </a:pPr>
            <a:r>
              <a:rPr lang="en-GB" sz="2200" dirty="0"/>
              <a:t>University of </a:t>
            </a:r>
            <a:r>
              <a:rPr lang="en-GB" sz="2200" dirty="0" smtClean="0"/>
              <a:t>Bath</a:t>
            </a:r>
          </a:p>
          <a:p>
            <a:pPr eaLnBrk="1" hangingPunct="1">
              <a:lnSpc>
                <a:spcPct val="80000"/>
              </a:lnSpc>
              <a:spcBef>
                <a:spcPct val="20000"/>
              </a:spcBef>
              <a:buClr>
                <a:srgbClr val="8888E2"/>
              </a:buClr>
            </a:pPr>
            <a:r>
              <a:rPr lang="en-GB" sz="2200" dirty="0" smtClean="0"/>
              <a:t>Bath, UK</a:t>
            </a:r>
            <a:endParaRPr lang="en-GB" sz="2200" dirty="0"/>
          </a:p>
        </p:txBody>
      </p:sp>
      <p:sp>
        <p:nvSpPr>
          <p:cNvPr id="15365" name="Line 11"/>
          <p:cNvSpPr>
            <a:spLocks noChangeShapeType="1"/>
          </p:cNvSpPr>
          <p:nvPr/>
        </p:nvSpPr>
        <p:spPr bwMode="auto">
          <a:xfrm flipV="1">
            <a:off x="1141413" y="5607050"/>
            <a:ext cx="7793037" cy="1588"/>
          </a:xfrm>
          <a:prstGeom prst="line">
            <a:avLst/>
          </a:prstGeom>
          <a:noFill/>
          <a:ln w="57150" cmpd="thinThick">
            <a:solidFill>
              <a:srgbClr val="330099"/>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366" name="Text Box 10"/>
          <p:cNvSpPr txBox="1">
            <a:spLocks noChangeArrowheads="1"/>
          </p:cNvSpPr>
          <p:nvPr/>
        </p:nvSpPr>
        <p:spPr bwMode="auto">
          <a:xfrm>
            <a:off x="1092200" y="5722938"/>
            <a:ext cx="7651750" cy="1049337"/>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GB" sz="1800"/>
              <a:t>UKOLN is supported by:</a:t>
            </a:r>
            <a:endParaRPr lang="en-GB" sz="900"/>
          </a:p>
          <a:p>
            <a:endParaRPr lang="en-GB" sz="900"/>
          </a:p>
          <a:p>
            <a:endParaRPr lang="en-GB" sz="900"/>
          </a:p>
          <a:p>
            <a:endParaRPr lang="en-GB" sz="900"/>
          </a:p>
          <a:p>
            <a:endParaRPr lang="en-GB" sz="900"/>
          </a:p>
          <a:p>
            <a:endParaRPr lang="en-GB" sz="900"/>
          </a:p>
        </p:txBody>
      </p:sp>
      <p:pic>
        <p:nvPicPr>
          <p:cNvPr id="15367" name="Picture 12" descr="University of Bath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0" y="6092825"/>
            <a:ext cx="157162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5368" name="Picture 17" descr="JISC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8450" y="6151563"/>
            <a:ext cx="7715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Text Box 28"/>
          <p:cNvSpPr txBox="1">
            <a:spLocks noChangeArrowheads="1"/>
          </p:cNvSpPr>
          <p:nvPr/>
        </p:nvSpPr>
        <p:spPr bwMode="auto">
          <a:xfrm>
            <a:off x="5896221" y="6202363"/>
            <a:ext cx="324778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t>This work is licensed under a Creative Commons Attribution  2.0 </a:t>
            </a:r>
            <a:r>
              <a:rPr lang="en-US" sz="1200" dirty="0" err="1"/>
              <a:t>licence</a:t>
            </a:r>
            <a:r>
              <a:rPr lang="en-US" sz="1200" dirty="0"/>
              <a:t> </a:t>
            </a:r>
            <a:r>
              <a:rPr lang="en-US" sz="1200" dirty="0" smtClean="0"/>
              <a:t/>
            </a:r>
            <a:br>
              <a:rPr lang="en-US" sz="1200" dirty="0" smtClean="0"/>
            </a:br>
            <a:r>
              <a:rPr lang="en-US" sz="1200" dirty="0" smtClean="0"/>
              <a:t>(</a:t>
            </a:r>
            <a:r>
              <a:rPr lang="en-US" sz="1200" dirty="0"/>
              <a:t>but note caveat)</a:t>
            </a:r>
          </a:p>
        </p:txBody>
      </p:sp>
      <p:sp>
        <p:nvSpPr>
          <p:cNvPr id="15370" name="AutoShape 29">
            <a:hlinkClick r:id="rId6"/>
          </p:cNvPr>
          <p:cNvSpPr>
            <a:spLocks noChangeArrowheads="1"/>
          </p:cNvSpPr>
          <p:nvPr/>
        </p:nvSpPr>
        <p:spPr bwMode="auto">
          <a:xfrm>
            <a:off x="7370856" y="5725855"/>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371" name="AutoShape 30">
            <a:hlinkClick r:id="rId7"/>
          </p:cNvPr>
          <p:cNvSpPr>
            <a:spLocks noChangeArrowheads="1"/>
          </p:cNvSpPr>
          <p:nvPr/>
        </p:nvSpPr>
        <p:spPr bwMode="auto">
          <a:xfrm>
            <a:off x="7215045" y="6686550"/>
            <a:ext cx="255587" cy="171450"/>
          </a:xfrm>
          <a:prstGeom prst="rightArrow">
            <a:avLst>
              <a:gd name="adj1" fmla="val 50000"/>
              <a:gd name="adj2" fmla="val 3726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374" name="Text Box 34"/>
          <p:cNvSpPr txBox="1">
            <a:spLocks noChangeArrowheads="1"/>
          </p:cNvSpPr>
          <p:nvPr/>
        </p:nvSpPr>
        <p:spPr bwMode="auto">
          <a:xfrm>
            <a:off x="1090613" y="3844032"/>
            <a:ext cx="417671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t>Email:</a:t>
            </a:r>
          </a:p>
          <a:p>
            <a:pPr eaLnBrk="1" hangingPunct="1"/>
            <a:r>
              <a:rPr lang="en-US" sz="2000" dirty="0"/>
              <a:t>b.kelly@ukoln.ac.uk</a:t>
            </a:r>
          </a:p>
          <a:p>
            <a:pPr eaLnBrk="1" hangingPunct="1"/>
            <a:r>
              <a:rPr lang="en-US" sz="2000" b="1" dirty="0"/>
              <a:t>Blog:</a:t>
            </a:r>
          </a:p>
          <a:p>
            <a:pPr eaLnBrk="1" hangingPunct="1"/>
            <a:r>
              <a:rPr lang="en-US" sz="2000" dirty="0"/>
              <a:t>http://ukwebfocus.wordpress.com</a:t>
            </a:r>
            <a:r>
              <a:rPr lang="en-US" sz="2000" dirty="0" smtClean="0"/>
              <a:t>/</a:t>
            </a:r>
          </a:p>
          <a:p>
            <a:pPr eaLnBrk="1" hangingPunct="1"/>
            <a:r>
              <a:rPr lang="en-US" sz="2000" b="1" dirty="0" smtClean="0"/>
              <a:t>Twitter:  </a:t>
            </a:r>
            <a:r>
              <a:rPr lang="en-US" sz="2000" dirty="0" smtClean="0"/>
              <a:t>@briankelly</a:t>
            </a:r>
            <a:endParaRPr lang="en-US" sz="2000" dirty="0"/>
          </a:p>
        </p:txBody>
      </p:sp>
      <p:pic>
        <p:nvPicPr>
          <p:cNvPr id="15375" name="Picture 18" descr="Creative Commons Licenc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6555" y="5738554"/>
            <a:ext cx="121126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47"/>
          <p:cNvSpPr txBox="1">
            <a:spLocks noChangeArrowheads="1"/>
          </p:cNvSpPr>
          <p:nvPr/>
        </p:nvSpPr>
        <p:spPr bwMode="auto">
          <a:xfrm>
            <a:off x="4651375" y="2362418"/>
            <a:ext cx="4251325" cy="1631950"/>
          </a:xfrm>
          <a:prstGeom prst="rect">
            <a:avLst/>
          </a:prstGeom>
          <a:solidFill>
            <a:schemeClr val="bg1"/>
          </a:solidFill>
          <a:ln w="12700">
            <a:solidFill>
              <a:schemeClr val="tx1"/>
            </a:solidFill>
            <a:miter lim="800000"/>
            <a:headEnd type="none" w="sm" len="sm"/>
            <a:tailEnd type="none" w="sm" len="sm"/>
          </a:ln>
          <a:effectLst>
            <a:outerShdw blurRad="63500" dist="107763" dir="2700000" algn="ctr" rotWithShape="0">
              <a:schemeClr val="bg2">
                <a:alpha val="50000"/>
              </a:schemeClr>
            </a:outerShdw>
          </a:effec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GB" sz="2000" b="1" dirty="0" smtClean="0"/>
              <a:t>Acceptable Use Policy</a:t>
            </a:r>
            <a:endParaRPr lang="en-GB" sz="2000" dirty="0" smtClean="0"/>
          </a:p>
          <a:p>
            <a:pPr>
              <a:defRPr/>
            </a:pPr>
            <a:r>
              <a:rPr lang="en-GB" sz="2000" dirty="0" smtClean="0"/>
              <a:t>Recording this talk, taking photos, discussing the content using Twitter, blogs, etc. is welcomed providing distractions to others is minimised.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Lessons From The Past</a:t>
            </a:r>
            <a:endParaRPr lang="en-GB" dirty="0"/>
          </a:p>
        </p:txBody>
      </p:sp>
      <p:sp>
        <p:nvSpPr>
          <p:cNvPr id="3" name="Text Placeholder 2"/>
          <p:cNvSpPr>
            <a:spLocks noGrp="1"/>
          </p:cNvSpPr>
          <p:nvPr>
            <p:ph type="body" idx="1"/>
          </p:nvPr>
        </p:nvSpPr>
        <p:spPr>
          <a:xfrm>
            <a:off x="1157741" y="1204686"/>
            <a:ext cx="7899173" cy="5196114"/>
          </a:xfrm>
        </p:spPr>
        <p:txBody>
          <a:bodyPr/>
          <a:lstStyle/>
          <a:p>
            <a:r>
              <a:rPr lang="en-GB" dirty="0" smtClean="0"/>
              <a:t>Importance of open standards:</a:t>
            </a:r>
          </a:p>
          <a:p>
            <a:pPr marL="627063" lvl="1" indent="-257175">
              <a:buFont typeface="Arial" pitchFamily="34" charset="0"/>
              <a:buChar char="•"/>
            </a:pPr>
            <a:r>
              <a:rPr lang="en-GB" sz="2400" dirty="0" smtClean="0"/>
              <a:t>Open standards are essential for interoperability; preservation; …</a:t>
            </a:r>
          </a:p>
          <a:p>
            <a:pPr marL="627063" lvl="1" indent="-257175">
              <a:buFont typeface="Arial" pitchFamily="34" charset="0"/>
              <a:buChar char="•"/>
            </a:pPr>
            <a:r>
              <a:rPr lang="en-GB" sz="2400" dirty="0" smtClean="0"/>
              <a:t>Therefore use SMIL and SVG (open standards from W3C) and not Flash (proprietary)</a:t>
            </a:r>
            <a:endParaRPr lang="en-GB" dirty="0"/>
          </a:p>
          <a:p>
            <a:pPr>
              <a:spcBef>
                <a:spcPts val="600"/>
              </a:spcBef>
            </a:pPr>
            <a:r>
              <a:rPr lang="en-GB" dirty="0" smtClean="0"/>
              <a:t>The need to be realistic</a:t>
            </a:r>
          </a:p>
          <a:p>
            <a:pPr marL="627063" lvl="1" indent="-257175">
              <a:buFont typeface="Arial" pitchFamily="34" charset="0"/>
              <a:buChar char="•"/>
            </a:pPr>
            <a:r>
              <a:rPr lang="en-GB" sz="2400" dirty="0" smtClean="0"/>
              <a:t>What happened to SMIL and SVG?</a:t>
            </a:r>
            <a:endParaRPr lang="en-GB" sz="2400" dirty="0"/>
          </a:p>
          <a:p>
            <a:pPr marL="627063" lvl="1" indent="-257175">
              <a:buFont typeface="Arial" pitchFamily="34" charset="0"/>
              <a:buChar char="•"/>
            </a:pPr>
            <a:r>
              <a:rPr lang="en-GB" sz="2400" dirty="0" smtClean="0"/>
              <a:t>The marketplace didn’t embrace the open standards</a:t>
            </a:r>
          </a:p>
          <a:p>
            <a:pPr marL="627063" lvl="1" indent="-257175">
              <a:buFont typeface="Arial" pitchFamily="34" charset="0"/>
              <a:buChar char="•"/>
            </a:pPr>
            <a:r>
              <a:rPr lang="en-GB" sz="2400" dirty="0" smtClean="0"/>
              <a:t>Adoption of open standards would have been costly</a:t>
            </a:r>
          </a:p>
          <a:p>
            <a:pPr marL="627063" lvl="1" indent="-257175">
              <a:buFont typeface="Arial" pitchFamily="34" charset="0"/>
              <a:buChar char="•"/>
            </a:pPr>
            <a:r>
              <a:rPr lang="en-GB" sz="2400" dirty="0" smtClean="0"/>
              <a:t>Flash is now being </a:t>
            </a:r>
            <a:r>
              <a:rPr lang="en-GB" sz="2400" dirty="0" err="1" smtClean="0"/>
              <a:t>superceded</a:t>
            </a:r>
            <a:r>
              <a:rPr lang="en-GB" sz="2400" dirty="0" smtClean="0"/>
              <a:t> by HTML5</a:t>
            </a:r>
          </a:p>
          <a:p>
            <a:pPr marL="627063" lvl="1" indent="-257175">
              <a:buFont typeface="Arial" pitchFamily="34" charset="0"/>
              <a:buChar char="•"/>
            </a:pPr>
            <a:r>
              <a:rPr lang="en-GB" sz="2400" dirty="0" smtClean="0"/>
              <a:t>Flash’s demise due to lack of support by Apple on mobile devices</a:t>
            </a:r>
          </a:p>
          <a:p>
            <a:pPr marL="627063" lvl="1" indent="-257175">
              <a:buFont typeface="Arial" pitchFamily="34" charset="0"/>
              <a:buChar char="•"/>
            </a:pP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20</a:t>
            </a:fld>
            <a:endParaRPr lang="en-US"/>
          </a:p>
        </p:txBody>
      </p:sp>
    </p:spTree>
    <p:extLst>
      <p:ext uri="{BB962C8B-B14F-4D97-AF65-F5344CB8AC3E}">
        <p14:creationId xmlns:p14="http://schemas.microsoft.com/office/powerpoint/2010/main" val="242566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Future-Watch?</a:t>
            </a:r>
            <a:endParaRPr lang="en-GB" dirty="0"/>
          </a:p>
        </p:txBody>
      </p:sp>
      <p:sp>
        <p:nvSpPr>
          <p:cNvPr id="3" name="Text Placeholder 2"/>
          <p:cNvSpPr>
            <a:spLocks noGrp="1"/>
          </p:cNvSpPr>
          <p:nvPr>
            <p:ph type="body" idx="1"/>
          </p:nvPr>
        </p:nvSpPr>
        <p:spPr>
          <a:xfrm>
            <a:off x="7003653" y="1204686"/>
            <a:ext cx="1926489" cy="5007429"/>
          </a:xfrm>
        </p:spPr>
        <p:txBody>
          <a:bodyPr/>
          <a:lstStyle/>
          <a:p>
            <a:r>
              <a:rPr lang="en-GB" sz="2400" dirty="0" smtClean="0"/>
              <a:t>Sometimes future-watching may be irrelevant to our businesses</a:t>
            </a:r>
            <a:endParaRPr lang="en-GB" sz="2400"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21</a:t>
            </a:fld>
            <a:endParaRPr lang="en-US"/>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l="5039" t="3186" r="8923" b="6314"/>
          <a:stretch/>
        </p:blipFill>
        <p:spPr>
          <a:xfrm>
            <a:off x="1219199" y="1236617"/>
            <a:ext cx="5784454" cy="4563292"/>
          </a:xfrm>
          <a:prstGeom prst="rect">
            <a:avLst/>
          </a:prstGeom>
        </p:spPr>
      </p:pic>
      <p:sp>
        <p:nvSpPr>
          <p:cNvPr id="7" name="TextBox 6"/>
          <p:cNvSpPr txBox="1"/>
          <p:nvPr/>
        </p:nvSpPr>
        <p:spPr>
          <a:xfrm>
            <a:off x="1219199" y="5873876"/>
            <a:ext cx="2820003" cy="461665"/>
          </a:xfrm>
          <a:prstGeom prst="rect">
            <a:avLst/>
          </a:prstGeom>
          <a:noFill/>
        </p:spPr>
        <p:txBody>
          <a:bodyPr wrap="none" rtlCol="0">
            <a:spAutoFit/>
          </a:bodyPr>
          <a:lstStyle/>
          <a:p>
            <a:r>
              <a:rPr lang="en-GB" dirty="0" smtClean="0"/>
              <a:t>Metro, 1 Nov 2012</a:t>
            </a:r>
            <a:endParaRPr lang="en-GB" dirty="0"/>
          </a:p>
        </p:txBody>
      </p:sp>
    </p:spTree>
    <p:extLst>
      <p:ext uri="{BB962C8B-B14F-4D97-AF65-F5344CB8AC3E}">
        <p14:creationId xmlns:p14="http://schemas.microsoft.com/office/powerpoint/2010/main" val="6251310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Future-Watch?</a:t>
            </a:r>
          </a:p>
        </p:txBody>
      </p:sp>
      <p:sp>
        <p:nvSpPr>
          <p:cNvPr id="3" name="Text Placeholder 2"/>
          <p:cNvSpPr>
            <a:spLocks noGrp="1"/>
          </p:cNvSpPr>
          <p:nvPr>
            <p:ph type="body" idx="1"/>
          </p:nvPr>
        </p:nvSpPr>
        <p:spPr/>
        <p:txBody>
          <a:bodyPr/>
          <a:lstStyle/>
          <a:p>
            <a:r>
              <a:rPr lang="en-GB" sz="2400" dirty="0"/>
              <a:t>Need for future-watching to help identify tomorrow’s key technologies:</a:t>
            </a:r>
          </a:p>
          <a:p>
            <a:pPr marL="742950" lvl="1" indent="-285750">
              <a:buFont typeface="Arial" pitchFamily="34" charset="0"/>
              <a:buChar char="•"/>
            </a:pPr>
            <a:r>
              <a:rPr lang="en-GB" sz="2400" dirty="0"/>
              <a:t>Change existing business </a:t>
            </a:r>
            <a:r>
              <a:rPr lang="en-GB" sz="2400" dirty="0" smtClean="0"/>
              <a:t>processes</a:t>
            </a:r>
          </a:p>
          <a:p>
            <a:pPr marL="742950" lvl="1" indent="-285750">
              <a:buFont typeface="Arial" pitchFamily="34" charset="0"/>
              <a:buChar char="•"/>
            </a:pPr>
            <a:r>
              <a:rPr lang="en-GB" sz="2400" dirty="0" smtClean="0"/>
              <a:t>Decide to invest resources in finding out more (e.g. commissioning reports)</a:t>
            </a:r>
          </a:p>
          <a:p>
            <a:pPr marL="742950" lvl="1" indent="-285750">
              <a:buFont typeface="Arial" pitchFamily="34" charset="0"/>
              <a:buChar char="•"/>
            </a:pPr>
            <a:r>
              <a:rPr lang="en-GB" sz="2400" dirty="0" smtClean="0"/>
              <a:t>Invest in training and development in new areas</a:t>
            </a:r>
          </a:p>
          <a:p>
            <a:pPr marL="742950" lvl="1" indent="-285750">
              <a:buFont typeface="Arial" pitchFamily="34" charset="0"/>
              <a:buChar char="•"/>
            </a:pPr>
            <a:r>
              <a:rPr lang="en-GB" sz="2400" dirty="0" smtClean="0"/>
              <a:t>Explore ways of deprecating existing services (</a:t>
            </a:r>
            <a:r>
              <a:rPr lang="en-GB" sz="2400" dirty="0" err="1" smtClean="0"/>
              <a:t>cf</a:t>
            </a:r>
            <a:r>
              <a:rPr lang="en-GB" sz="2400" dirty="0" smtClean="0"/>
              <a:t> WH Smith’s decision to stop selling CD singles in 2004)</a:t>
            </a:r>
          </a:p>
          <a:p>
            <a:pPr marL="742950" lvl="1" indent="-285750">
              <a:buFont typeface="Arial" pitchFamily="34" charset="0"/>
              <a:buChar char="•"/>
            </a:pPr>
            <a:r>
              <a:rPr lang="en-GB" sz="2400" dirty="0" smtClean="0"/>
              <a:t>…</a:t>
            </a:r>
            <a:endParaRPr lang="en-GB" sz="2400" dirty="0"/>
          </a:p>
          <a:p>
            <a:endParaRPr lang="en-GB"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22</a:t>
            </a:fld>
            <a:endParaRPr lang="en-US"/>
          </a:p>
        </p:txBody>
      </p:sp>
    </p:spTree>
    <p:extLst>
      <p:ext uri="{BB962C8B-B14F-4D97-AF65-F5344CB8AC3E}">
        <p14:creationId xmlns:p14="http://schemas.microsoft.com/office/powerpoint/2010/main" val="13097577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Audience Participation </a:t>
            </a:r>
            <a:endParaRPr lang="en-GB" dirty="0"/>
          </a:p>
        </p:txBody>
      </p:sp>
      <p:sp>
        <p:nvSpPr>
          <p:cNvPr id="3" name="Text Placeholder 2"/>
          <p:cNvSpPr>
            <a:spLocks noGrp="1"/>
          </p:cNvSpPr>
          <p:nvPr>
            <p:ph type="body" idx="1"/>
          </p:nvPr>
        </p:nvSpPr>
        <p:spPr>
          <a:xfrm>
            <a:off x="1157742" y="1204687"/>
            <a:ext cx="7446328" cy="2000068"/>
          </a:xfrm>
        </p:spPr>
        <p:txBody>
          <a:bodyPr/>
          <a:lstStyle/>
          <a:p>
            <a:r>
              <a:rPr lang="en-GB" sz="2400" dirty="0" smtClean="0"/>
              <a:t>Provide examples of relevant technological / societal developments which may affect your business:</a:t>
            </a:r>
          </a:p>
          <a:p>
            <a:pPr marL="714375" lvl="1" indent="-257175">
              <a:buFont typeface="Arial" pitchFamily="34" charset="0"/>
              <a:buChar char="•"/>
            </a:pPr>
            <a:r>
              <a:rPr lang="en-GB" sz="2400" dirty="0" smtClean="0"/>
              <a:t>Mainstream areas</a:t>
            </a:r>
            <a:br>
              <a:rPr lang="en-GB" sz="2400" dirty="0" smtClean="0"/>
            </a:br>
            <a:endParaRPr lang="en-GB" sz="2400" dirty="0" smtClean="0"/>
          </a:p>
          <a:p>
            <a:pPr marL="714375" lvl="1" indent="-257175">
              <a:buFont typeface="Arial" pitchFamily="34" charset="0"/>
              <a:buChar char="•"/>
            </a:pPr>
            <a:endParaRPr lang="en-GB" sz="2400" dirty="0"/>
          </a:p>
          <a:p>
            <a:pPr marL="714375" lvl="1" indent="-257175">
              <a:buFont typeface="Arial" pitchFamily="34" charset="0"/>
              <a:buChar char="•"/>
            </a:pPr>
            <a:r>
              <a:rPr lang="en-GB" sz="2400" dirty="0" smtClean="0"/>
              <a:t>Niche areas</a:t>
            </a:r>
            <a:endParaRPr lang="en-GB" sz="1400"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23</a:t>
            </a:fld>
            <a:endParaRPr lang="en-US"/>
          </a:p>
        </p:txBody>
      </p:sp>
      <p:sp>
        <p:nvSpPr>
          <p:cNvPr id="5" name="TextBox 4"/>
          <p:cNvSpPr txBox="1"/>
          <p:nvPr/>
        </p:nvSpPr>
        <p:spPr>
          <a:xfrm>
            <a:off x="1977936" y="2585353"/>
            <a:ext cx="1194558" cy="461665"/>
          </a:xfrm>
          <a:prstGeom prst="rect">
            <a:avLst/>
          </a:prstGeom>
          <a:noFill/>
        </p:spPr>
        <p:txBody>
          <a:bodyPr wrap="none" rtlCol="0">
            <a:spAutoFit/>
          </a:bodyPr>
          <a:lstStyle/>
          <a:p>
            <a:r>
              <a:rPr lang="en-GB" dirty="0" smtClean="0"/>
              <a:t>HTML5</a:t>
            </a:r>
            <a:endParaRPr lang="en-GB" dirty="0"/>
          </a:p>
        </p:txBody>
      </p:sp>
      <p:sp>
        <p:nvSpPr>
          <p:cNvPr id="6" name="TextBox 5"/>
          <p:cNvSpPr txBox="1"/>
          <p:nvPr/>
        </p:nvSpPr>
        <p:spPr>
          <a:xfrm>
            <a:off x="3471455" y="2585353"/>
            <a:ext cx="1023037" cy="461665"/>
          </a:xfrm>
          <a:prstGeom prst="rect">
            <a:avLst/>
          </a:prstGeom>
          <a:noFill/>
        </p:spPr>
        <p:txBody>
          <a:bodyPr wrap="none" rtlCol="0">
            <a:spAutoFit/>
          </a:bodyPr>
          <a:lstStyle/>
          <a:p>
            <a:r>
              <a:rPr lang="en-GB" dirty="0" smtClean="0"/>
              <a:t>EPUB</a:t>
            </a:r>
            <a:endParaRPr lang="en-GB" dirty="0"/>
          </a:p>
        </p:txBody>
      </p:sp>
      <p:sp>
        <p:nvSpPr>
          <p:cNvPr id="7" name="TextBox 6"/>
          <p:cNvSpPr txBox="1"/>
          <p:nvPr/>
        </p:nvSpPr>
        <p:spPr>
          <a:xfrm>
            <a:off x="6445432" y="2585353"/>
            <a:ext cx="1800493" cy="461665"/>
          </a:xfrm>
          <a:prstGeom prst="rect">
            <a:avLst/>
          </a:prstGeom>
          <a:noFill/>
        </p:spPr>
        <p:txBody>
          <a:bodyPr wrap="none" rtlCol="0">
            <a:spAutoFit/>
          </a:bodyPr>
          <a:lstStyle/>
          <a:p>
            <a:r>
              <a:rPr lang="en-GB" dirty="0" smtClean="0"/>
              <a:t>“Openness”</a:t>
            </a:r>
            <a:endParaRPr lang="en-GB" dirty="0"/>
          </a:p>
        </p:txBody>
      </p:sp>
      <p:sp>
        <p:nvSpPr>
          <p:cNvPr id="9" name="TextBox 8"/>
          <p:cNvSpPr txBox="1"/>
          <p:nvPr/>
        </p:nvSpPr>
        <p:spPr>
          <a:xfrm>
            <a:off x="4887687" y="2585352"/>
            <a:ext cx="1261884" cy="461665"/>
          </a:xfrm>
          <a:prstGeom prst="rect">
            <a:avLst/>
          </a:prstGeom>
          <a:noFill/>
        </p:spPr>
        <p:txBody>
          <a:bodyPr wrap="none" rtlCol="0">
            <a:spAutoFit/>
          </a:bodyPr>
          <a:lstStyle/>
          <a:p>
            <a:r>
              <a:rPr lang="en-GB" dirty="0" smtClean="0"/>
              <a:t>“BYOD”</a:t>
            </a:r>
            <a:endParaRPr lang="en-GB" dirty="0"/>
          </a:p>
        </p:txBody>
      </p:sp>
    </p:spTree>
    <p:extLst>
      <p:ext uri="{BB962C8B-B14F-4D97-AF65-F5344CB8AC3E}">
        <p14:creationId xmlns:p14="http://schemas.microsoft.com/office/powerpoint/2010/main" val="129099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JISC Observatory</a:t>
            </a:r>
            <a:endParaRPr lang="en-GB" dirty="0"/>
          </a:p>
        </p:txBody>
      </p:sp>
      <p:sp>
        <p:nvSpPr>
          <p:cNvPr id="3" name="Text Placeholder 2"/>
          <p:cNvSpPr>
            <a:spLocks noGrp="1"/>
          </p:cNvSpPr>
          <p:nvPr>
            <p:ph type="body" idx="1"/>
          </p:nvPr>
        </p:nvSpPr>
        <p:spPr>
          <a:xfrm>
            <a:off x="1157742" y="2110902"/>
            <a:ext cx="7772400" cy="4101213"/>
          </a:xfrm>
        </p:spPr>
        <p:txBody>
          <a:bodyPr/>
          <a:lstStyle/>
          <a:p>
            <a:r>
              <a:rPr lang="en-GB" dirty="0" smtClean="0"/>
              <a:t>JISC Observatory:</a:t>
            </a:r>
          </a:p>
          <a:p>
            <a:pPr marL="742950" lvl="1" indent="-285750">
              <a:buFont typeface="Arial" pitchFamily="34" charset="0"/>
              <a:buChar char="•"/>
            </a:pPr>
            <a:r>
              <a:rPr lang="en-GB" sz="2400" dirty="0" smtClean="0"/>
              <a:t>JISC-funded </a:t>
            </a:r>
            <a:r>
              <a:rPr lang="en-GB" sz="2400" dirty="0"/>
              <a:t>initiative </a:t>
            </a:r>
            <a:endParaRPr lang="en-GB" sz="2400" dirty="0" smtClean="0"/>
          </a:p>
          <a:p>
            <a:pPr marL="742950" lvl="1" indent="-285750">
              <a:buFont typeface="Arial" pitchFamily="34" charset="0"/>
              <a:buChar char="•"/>
            </a:pPr>
            <a:r>
              <a:rPr lang="en-GB" sz="2400" dirty="0" smtClean="0"/>
              <a:t>Systematises processes for anticipating </a:t>
            </a:r>
            <a:r>
              <a:rPr lang="en-GB" sz="2400" dirty="0"/>
              <a:t>and </a:t>
            </a:r>
            <a:r>
              <a:rPr lang="en-GB" sz="2400" dirty="0" smtClean="0"/>
              <a:t>responding </a:t>
            </a:r>
            <a:r>
              <a:rPr lang="en-GB" sz="2400" dirty="0"/>
              <a:t>to projected future trends </a:t>
            </a:r>
            <a:r>
              <a:rPr lang="en-GB" sz="2400" dirty="0" smtClean="0"/>
              <a:t>&amp; scenarios</a:t>
            </a:r>
          </a:p>
          <a:p>
            <a:pPr marL="742950" lvl="1" indent="-285750">
              <a:buFont typeface="Arial" pitchFamily="34" charset="0"/>
              <a:buChar char="•"/>
            </a:pPr>
            <a:r>
              <a:rPr lang="en-GB" sz="2400" dirty="0" smtClean="0"/>
              <a:t>Provided by JISC Innovation Support Centres at UKOLN and CETIS</a:t>
            </a:r>
          </a:p>
          <a:p>
            <a:pPr marL="742950" lvl="1" indent="-285750">
              <a:buFont typeface="Arial" pitchFamily="34" charset="0"/>
              <a:buChar char="•"/>
            </a:pPr>
            <a:r>
              <a:rPr lang="en-GB" sz="2400" dirty="0" smtClean="0"/>
              <a:t>See &lt;</a:t>
            </a:r>
            <a:r>
              <a:rPr lang="en-GB" sz="2400" dirty="0"/>
              <a:t>http://</a:t>
            </a:r>
            <a:r>
              <a:rPr lang="en-GB" sz="2400" dirty="0" smtClean="0"/>
              <a:t>blog.observatory.jisc.ac.uk/&gt;</a:t>
            </a:r>
            <a:endParaRPr lang="en-GB" sz="2400"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24</a:t>
            </a:fld>
            <a:endParaRPr lang="en-US"/>
          </a:p>
        </p:txBody>
      </p:sp>
      <p:pic>
        <p:nvPicPr>
          <p:cNvPr id="1026" name="Picture 2" descr="http://blog.observatory.jisc.ac.uk/wp-content/uploads/JISCObservatory_HeaderPanel_940x198-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3999" cy="192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620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1114425" y="168275"/>
            <a:ext cx="7772400" cy="717550"/>
          </a:xfrm>
        </p:spPr>
        <p:txBody>
          <a:bodyPr/>
          <a:lstStyle/>
          <a:p>
            <a:r>
              <a:rPr lang="en-GB" smtClean="0">
                <a:ea typeface="ＭＳ Ｐゴシック" pitchFamily="34" charset="-128"/>
              </a:rPr>
              <a:t>JIS Observatory process</a:t>
            </a:r>
            <a:endParaRPr lang="en-US" smtClean="0">
              <a:ea typeface="ＭＳ Ｐゴシック" pitchFamily="34" charset="-128"/>
            </a:endParaRPr>
          </a:p>
        </p:txBody>
      </p:sp>
      <p:sp>
        <p:nvSpPr>
          <p:cNvPr id="34818" name="Text Placeholder 2"/>
          <p:cNvSpPr>
            <a:spLocks noGrp="1"/>
          </p:cNvSpPr>
          <p:nvPr>
            <p:ph type="body" idx="1"/>
          </p:nvPr>
        </p:nvSpPr>
        <p:spPr>
          <a:xfrm>
            <a:off x="1157288" y="1204913"/>
            <a:ext cx="7772400" cy="5006975"/>
          </a:xfrm>
        </p:spPr>
        <p:txBody>
          <a:bodyPr/>
          <a:lstStyle/>
          <a:p>
            <a:pPr>
              <a:spcBef>
                <a:spcPct val="0"/>
              </a:spcBef>
            </a:pPr>
            <a:r>
              <a:rPr lang="en-GB" smtClean="0">
                <a:ea typeface="ＭＳ Ｐゴシック" pitchFamily="34" charset="-128"/>
              </a:rPr>
              <a:t>JIS Observatory process</a:t>
            </a:r>
          </a:p>
        </p:txBody>
      </p:sp>
      <p:sp>
        <p:nvSpPr>
          <p:cNvPr id="3481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C673169-40B5-4D5B-A78B-D1351759757F}" type="slidenum">
              <a:rPr lang="en-US" sz="1000"/>
              <a:pPr eaLnBrk="1" hangingPunct="1"/>
              <a:t>25</a:t>
            </a:fld>
            <a:endParaRPr lang="en-US" sz="1000"/>
          </a:p>
        </p:txBody>
      </p:sp>
      <p:pic>
        <p:nvPicPr>
          <p:cNvPr id="34820"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0013" y="0"/>
            <a:ext cx="8943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10332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Scanning Activities </a:t>
            </a:r>
          </a:p>
        </p:txBody>
      </p:sp>
      <p:sp>
        <p:nvSpPr>
          <p:cNvPr id="3" name="Text Placeholder 2"/>
          <p:cNvSpPr>
            <a:spLocks noGrp="1"/>
          </p:cNvSpPr>
          <p:nvPr>
            <p:ph type="body" idx="1"/>
          </p:nvPr>
        </p:nvSpPr>
        <p:spPr>
          <a:xfrm>
            <a:off x="1157742" y="1204687"/>
            <a:ext cx="6040726" cy="3639688"/>
          </a:xfrm>
        </p:spPr>
        <p:txBody>
          <a:bodyPr/>
          <a:lstStyle/>
          <a:p>
            <a:pPr marL="361950" lvl="1" indent="-263525">
              <a:buFont typeface="Arial" pitchFamily="34" charset="0"/>
              <a:buChar char="•"/>
            </a:pPr>
            <a:r>
              <a:rPr lang="en-GB" sz="2400" b="1" dirty="0" smtClean="0"/>
              <a:t>Blog </a:t>
            </a:r>
            <a:r>
              <a:rPr lang="en-GB" sz="2400" b="1" dirty="0"/>
              <a:t>posts:</a:t>
            </a:r>
            <a:r>
              <a:rPr lang="en-GB" sz="2400" dirty="0"/>
              <a:t/>
            </a:r>
            <a:br>
              <a:rPr lang="en-GB" sz="2400" dirty="0"/>
            </a:br>
            <a:r>
              <a:rPr lang="en-GB" sz="2400" dirty="0" smtClean="0"/>
              <a:t>Posts published on JISC Observatory </a:t>
            </a:r>
            <a:br>
              <a:rPr lang="en-GB" sz="2400" dirty="0" smtClean="0"/>
            </a:br>
            <a:r>
              <a:rPr lang="en-GB" sz="2400" dirty="0" smtClean="0"/>
              <a:t>blog and on existing blogs.</a:t>
            </a:r>
            <a:br>
              <a:rPr lang="en-GB" sz="2400" dirty="0" smtClean="0"/>
            </a:br>
            <a:endParaRPr lang="en-GB" sz="1100" dirty="0"/>
          </a:p>
          <a:p>
            <a:pPr marL="361950" lvl="1" indent="-263525">
              <a:buFont typeface="Arial" pitchFamily="34" charset="0"/>
              <a:buChar char="•"/>
            </a:pPr>
            <a:r>
              <a:rPr lang="en-GB" sz="2400" b="1" dirty="0" smtClean="0"/>
              <a:t>Monitoring </a:t>
            </a:r>
            <a:r>
              <a:rPr lang="en-GB" sz="2400" b="1" dirty="0"/>
              <a:t>trends:</a:t>
            </a:r>
            <a:r>
              <a:rPr lang="en-GB" sz="2400" dirty="0"/>
              <a:t/>
            </a:r>
            <a:br>
              <a:rPr lang="en-GB" sz="2400" dirty="0"/>
            </a:br>
            <a:r>
              <a:rPr lang="en-GB" sz="2400" dirty="0" smtClean="0"/>
              <a:t>Monitoring trends in order to:</a:t>
            </a:r>
          </a:p>
          <a:p>
            <a:pPr marL="1073150" lvl="2" indent="-342900">
              <a:buFont typeface="Wingdings" pitchFamily="2" charset="2"/>
              <a:buChar char="v"/>
            </a:pPr>
            <a:r>
              <a:rPr lang="en-GB" sz="2200" dirty="0" smtClean="0"/>
              <a:t>Benchmark current usage patterns</a:t>
            </a:r>
          </a:p>
          <a:p>
            <a:pPr marL="1073150" lvl="2" indent="-342900">
              <a:buFont typeface="Wingdings" pitchFamily="2" charset="2"/>
              <a:buChar char="v"/>
            </a:pPr>
            <a:r>
              <a:rPr lang="en-GB" sz="2200" dirty="0" smtClean="0"/>
              <a:t>Identify trends</a:t>
            </a:r>
          </a:p>
          <a:p>
            <a:pPr marL="1073150" lvl="2" indent="-342900">
              <a:buFont typeface="Wingdings" pitchFamily="2" charset="2"/>
              <a:buChar char="v"/>
            </a:pPr>
            <a:r>
              <a:rPr lang="en-GB" sz="2200" dirty="0" smtClean="0"/>
              <a:t>Identify emerging patterns of usage</a:t>
            </a:r>
            <a:br>
              <a:rPr lang="en-GB" sz="2200" dirty="0" smtClean="0"/>
            </a:br>
            <a:endParaRPr lang="en-GB" sz="2200" dirty="0" smtClean="0"/>
          </a:p>
          <a:p>
            <a:endParaRPr lang="en-GB"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26</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3027" y="1307365"/>
            <a:ext cx="2143424" cy="1286055"/>
          </a:xfrm>
          <a:prstGeom prst="rect">
            <a:avLst/>
          </a:prstGeom>
          <a:noFill/>
          <a:ln>
            <a:solidFill>
              <a:schemeClr val="tx1"/>
            </a:solidFill>
          </a:ln>
        </p:spPr>
      </p:pic>
      <p:pic>
        <p:nvPicPr>
          <p:cNvPr id="3074" name="Picture 2" descr="http://ukwebfocus.files.wordpress.com/2012/08/google-insights-learning-analytics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72024"/>
            <a:ext cx="4305300" cy="20859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359947" y="5423569"/>
            <a:ext cx="4696503" cy="1323439"/>
          </a:xfrm>
          <a:prstGeom prst="rect">
            <a:avLst/>
          </a:prstGeom>
          <a:noFill/>
          <a:ln>
            <a:solidFill>
              <a:schemeClr val="tx1"/>
            </a:solidFill>
          </a:ln>
        </p:spPr>
        <p:txBody>
          <a:bodyPr wrap="square" rtlCol="0">
            <a:spAutoFit/>
          </a:bodyPr>
          <a:lstStyle/>
          <a:p>
            <a:r>
              <a:rPr lang="en-GB" sz="2000" dirty="0" smtClean="0"/>
              <a:t>Google searches for “</a:t>
            </a:r>
            <a:r>
              <a:rPr lang="en-GB" sz="2000" i="1" dirty="0" smtClean="0"/>
              <a:t>learning analytics</a:t>
            </a:r>
            <a:r>
              <a:rPr lang="en-GB" sz="2000" dirty="0" smtClean="0"/>
              <a:t>” took off in 2010.</a:t>
            </a:r>
          </a:p>
          <a:p>
            <a:r>
              <a:rPr lang="en-GB" sz="2000" dirty="0" smtClean="0"/>
              <a:t>Possible indicator of relevance across sector &amp; need for further investigation.</a:t>
            </a:r>
            <a:endParaRPr lang="en-GB" sz="2000" dirty="0"/>
          </a:p>
        </p:txBody>
      </p:sp>
    </p:spTree>
    <p:extLst>
      <p:ext uri="{BB962C8B-B14F-4D97-AF65-F5344CB8AC3E}">
        <p14:creationId xmlns:p14="http://schemas.microsoft.com/office/powerpoint/2010/main" val="28450606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Sense-making</a:t>
            </a:r>
            <a:endParaRPr lang="en-GB" dirty="0"/>
          </a:p>
        </p:txBody>
      </p:sp>
      <p:sp>
        <p:nvSpPr>
          <p:cNvPr id="3" name="Text Placeholder 2"/>
          <p:cNvSpPr>
            <a:spLocks noGrp="1"/>
          </p:cNvSpPr>
          <p:nvPr>
            <p:ph type="body" idx="1"/>
          </p:nvPr>
        </p:nvSpPr>
        <p:spPr>
          <a:xfrm>
            <a:off x="1157741" y="1204686"/>
            <a:ext cx="7888981" cy="5653314"/>
          </a:xfrm>
        </p:spPr>
        <p:txBody>
          <a:bodyPr/>
          <a:lstStyle/>
          <a:p>
            <a:r>
              <a:rPr lang="en-GB" sz="2400" dirty="0" smtClean="0"/>
              <a:t>Need to:</a:t>
            </a:r>
          </a:p>
          <a:p>
            <a:pPr marL="536575" lvl="1" indent="-263525">
              <a:buFont typeface="Arial" pitchFamily="34" charset="0"/>
              <a:buChar char="•"/>
            </a:pPr>
            <a:r>
              <a:rPr lang="en-GB" sz="2400" dirty="0" smtClean="0"/>
              <a:t>Understand limitations of evidence-gathering techniques (including documenting ‘paradata’ so survey findings are reproducible &amp; can be critiqued)</a:t>
            </a:r>
          </a:p>
          <a:p>
            <a:pPr marL="536575" lvl="1" indent="-263525">
              <a:buFont typeface="Arial" pitchFamily="34" charset="0"/>
              <a:buChar char="•"/>
            </a:pPr>
            <a:r>
              <a:rPr lang="en-GB" sz="2400" dirty="0" smtClean="0"/>
              <a:t>Provide suggestions of implications of developments for the sector</a:t>
            </a:r>
          </a:p>
          <a:p>
            <a:pPr>
              <a:spcBef>
                <a:spcPts val="1200"/>
              </a:spcBef>
            </a:pPr>
            <a:r>
              <a:rPr lang="en-GB" sz="2400" dirty="0" smtClean="0"/>
              <a:t>In addition need to encourage feedback on:</a:t>
            </a:r>
          </a:p>
          <a:p>
            <a:pPr marL="536575" lvl="1" indent="-263525">
              <a:buFont typeface="Arial" pitchFamily="34" charset="0"/>
              <a:buChar char="•"/>
            </a:pPr>
            <a:r>
              <a:rPr lang="en-GB" sz="2400" dirty="0" smtClean="0"/>
              <a:t>Evidence-gathering techniques</a:t>
            </a:r>
          </a:p>
          <a:p>
            <a:pPr marL="536575" lvl="1" indent="-263525">
              <a:buFont typeface="Arial" pitchFamily="34" charset="0"/>
              <a:buChar char="•"/>
            </a:pPr>
            <a:r>
              <a:rPr lang="en-GB" sz="2400" dirty="0" smtClean="0"/>
              <a:t>Interpretation of findings</a:t>
            </a:r>
          </a:p>
          <a:p>
            <a:pPr marL="536575" lvl="1" indent="-263525">
              <a:buFont typeface="Arial" pitchFamily="34" charset="0"/>
              <a:buChar char="•"/>
            </a:pPr>
            <a:r>
              <a:rPr lang="en-GB" sz="2400" dirty="0" smtClean="0"/>
              <a:t>Implications of developments</a:t>
            </a:r>
          </a:p>
          <a:p>
            <a:pPr>
              <a:spcBef>
                <a:spcPts val="1200"/>
              </a:spcBef>
            </a:pPr>
            <a:r>
              <a:rPr lang="en-GB" sz="2400" dirty="0" smtClean="0"/>
              <a:t>In order to inform:</a:t>
            </a:r>
          </a:p>
          <a:p>
            <a:pPr marL="534988" lvl="1" indent="-261938">
              <a:buFont typeface="Arial" pitchFamily="34" charset="0"/>
              <a:buChar char="•"/>
            </a:pPr>
            <a:r>
              <a:rPr lang="en-GB" sz="2400" dirty="0" smtClean="0"/>
              <a:t>Further investigation</a:t>
            </a:r>
          </a:p>
          <a:p>
            <a:pPr marL="534988" lvl="1" indent="-261938">
              <a:buFont typeface="Arial" pitchFamily="34" charset="0"/>
              <a:buChar char="•"/>
            </a:pPr>
            <a:r>
              <a:rPr lang="en-GB" sz="2400" dirty="0" smtClean="0"/>
              <a:t>Policy-making, planning and funding</a:t>
            </a:r>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27</a:t>
            </a:fld>
            <a:endParaRPr lang="en-US"/>
          </a:p>
        </p:txBody>
      </p:sp>
    </p:spTree>
    <p:extLst>
      <p:ext uri="{BB962C8B-B14F-4D97-AF65-F5344CB8AC3E}">
        <p14:creationId xmlns:p14="http://schemas.microsoft.com/office/powerpoint/2010/main" val="8562018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Significant Trends: Mobile</a:t>
            </a:r>
            <a:endParaRPr lang="en-GB"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28</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48" y="1018360"/>
            <a:ext cx="8840434" cy="5839640"/>
          </a:xfrm>
          <a:prstGeom prst="rect">
            <a:avLst/>
          </a:prstGeom>
        </p:spPr>
      </p:pic>
      <p:sp>
        <p:nvSpPr>
          <p:cNvPr id="3" name="Text Placeholder 2"/>
          <p:cNvSpPr>
            <a:spLocks noGrp="1"/>
          </p:cNvSpPr>
          <p:nvPr>
            <p:ph type="body" idx="1"/>
          </p:nvPr>
        </p:nvSpPr>
        <p:spPr>
          <a:xfrm>
            <a:off x="5406496" y="5254173"/>
            <a:ext cx="3544886" cy="965758"/>
          </a:xfrm>
        </p:spPr>
        <p:txBody>
          <a:bodyPr/>
          <a:lstStyle/>
          <a:p>
            <a:r>
              <a:rPr lang="en-GB" dirty="0" smtClean="0"/>
              <a:t>We now know of the importance of Mobile</a:t>
            </a:r>
            <a:endParaRPr lang="en-GB" dirty="0"/>
          </a:p>
        </p:txBody>
      </p:sp>
      <p:sp>
        <p:nvSpPr>
          <p:cNvPr id="6" name="TextBox 5"/>
          <p:cNvSpPr txBox="1"/>
          <p:nvPr/>
        </p:nvSpPr>
        <p:spPr>
          <a:xfrm>
            <a:off x="5136839" y="854011"/>
            <a:ext cx="3660105" cy="369332"/>
          </a:xfrm>
          <a:prstGeom prst="rect">
            <a:avLst/>
          </a:prstGeom>
          <a:solidFill>
            <a:schemeClr val="bg1"/>
          </a:solidFill>
          <a:ln>
            <a:solidFill>
              <a:schemeClr val="tx1"/>
            </a:solidFill>
          </a:ln>
        </p:spPr>
        <p:txBody>
          <a:bodyPr wrap="none" rtlCol="0">
            <a:spAutoFit/>
          </a:bodyPr>
          <a:lstStyle/>
          <a:p>
            <a:r>
              <a:rPr lang="en-GB" sz="1800" dirty="0" err="1" smtClean="0"/>
              <a:t>Tecmark</a:t>
            </a:r>
            <a:r>
              <a:rPr lang="en-GB" sz="1800" dirty="0" smtClean="0"/>
              <a:t> Digital Marketing Agency</a:t>
            </a:r>
            <a:endParaRPr lang="en-GB" sz="1800" dirty="0"/>
          </a:p>
        </p:txBody>
      </p:sp>
    </p:spTree>
    <p:extLst>
      <p:ext uri="{BB962C8B-B14F-4D97-AF65-F5344CB8AC3E}">
        <p14:creationId xmlns:p14="http://schemas.microsoft.com/office/powerpoint/2010/main" val="15551816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Significant Trends: Mobile</a:t>
            </a:r>
            <a:endParaRPr lang="en-GB"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29</a:t>
            </a:fld>
            <a:endParaRPr lang="en-US"/>
          </a:p>
        </p:txBody>
      </p:sp>
      <p:sp>
        <p:nvSpPr>
          <p:cNvPr id="3" name="Text Placeholder 2"/>
          <p:cNvSpPr>
            <a:spLocks noGrp="1"/>
          </p:cNvSpPr>
          <p:nvPr>
            <p:ph type="body" idx="1"/>
          </p:nvPr>
        </p:nvSpPr>
        <p:spPr>
          <a:xfrm>
            <a:off x="5406496" y="5254173"/>
            <a:ext cx="3544886" cy="965758"/>
          </a:xfrm>
        </p:spPr>
        <p:txBody>
          <a:bodyPr/>
          <a:lstStyle/>
          <a:p>
            <a:r>
              <a:rPr lang="en-GB" dirty="0" smtClean="0"/>
              <a:t>We now know of the importance of Mobile</a:t>
            </a:r>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4762" y="1038677"/>
            <a:ext cx="7563906" cy="5658640"/>
          </a:xfrm>
          <a:prstGeom prst="rect">
            <a:avLst/>
          </a:prstGeom>
        </p:spPr>
      </p:pic>
      <p:sp>
        <p:nvSpPr>
          <p:cNvPr id="6" name="TextBox 5"/>
          <p:cNvSpPr txBox="1"/>
          <p:nvPr/>
        </p:nvSpPr>
        <p:spPr>
          <a:xfrm>
            <a:off x="7763307" y="854011"/>
            <a:ext cx="761747" cy="369332"/>
          </a:xfrm>
          <a:prstGeom prst="rect">
            <a:avLst/>
          </a:prstGeom>
          <a:solidFill>
            <a:schemeClr val="bg1"/>
          </a:solidFill>
          <a:ln>
            <a:solidFill>
              <a:schemeClr val="tx1"/>
            </a:solidFill>
          </a:ln>
        </p:spPr>
        <p:txBody>
          <a:bodyPr wrap="none" rtlCol="0">
            <a:spAutoFit/>
          </a:bodyPr>
          <a:lstStyle/>
          <a:p>
            <a:r>
              <a:rPr lang="en-GB" sz="1800" dirty="0" smtClean="0"/>
              <a:t>Cisco</a:t>
            </a:r>
            <a:endParaRPr lang="en-GB" sz="1800" dirty="0"/>
          </a:p>
        </p:txBody>
      </p:sp>
    </p:spTree>
    <p:extLst>
      <p:ext uri="{BB962C8B-B14F-4D97-AF65-F5344CB8AC3E}">
        <p14:creationId xmlns:p14="http://schemas.microsoft.com/office/powerpoint/2010/main" val="1130240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Abstract</a:t>
            </a:r>
            <a:endParaRPr lang="en-GB" dirty="0"/>
          </a:p>
        </p:txBody>
      </p:sp>
      <p:sp>
        <p:nvSpPr>
          <p:cNvPr id="3" name="Text Placeholder 2"/>
          <p:cNvSpPr>
            <a:spLocks noGrp="1"/>
          </p:cNvSpPr>
          <p:nvPr>
            <p:ph type="body" idx="1"/>
          </p:nvPr>
        </p:nvSpPr>
        <p:spPr/>
        <p:txBody>
          <a:bodyPr/>
          <a:lstStyle/>
          <a:p>
            <a:r>
              <a:rPr lang="en-GB" dirty="0" smtClean="0"/>
              <a:t>Brian </a:t>
            </a:r>
            <a:r>
              <a:rPr lang="en-GB" dirty="0"/>
              <a:t>Kelly will introduce a methodology being used by the JISC Observatory which can help to identify ‘weak signals’ for technologies that may have an impact on the sector, as well as ‘strong signals’ which may make it difficult for emerging technologies to become embedded. </a:t>
            </a:r>
            <a:endParaRPr lang="en-GB" dirty="0" smtClean="0"/>
          </a:p>
          <a:p>
            <a:endParaRPr lang="en-GB" dirty="0"/>
          </a:p>
          <a:p>
            <a:r>
              <a:rPr lang="en-GB" dirty="0" smtClean="0"/>
              <a:t>The </a:t>
            </a:r>
            <a:r>
              <a:rPr lang="en-GB" dirty="0"/>
              <a:t>audience will have an opportunity to apply the methodology across a variety of emerging technologies.</a:t>
            </a:r>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3</a:t>
            </a:fld>
            <a:endParaRPr lang="en-US"/>
          </a:p>
        </p:txBody>
      </p:sp>
    </p:spTree>
    <p:extLst>
      <p:ext uri="{BB962C8B-B14F-4D97-AF65-F5344CB8AC3E}">
        <p14:creationId xmlns:p14="http://schemas.microsoft.com/office/powerpoint/2010/main" val="17890660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Significant Trends: Mobile</a:t>
            </a:r>
            <a:endParaRPr lang="en-GB"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30</a:t>
            </a:fld>
            <a:endParaRPr lang="en-US"/>
          </a:p>
        </p:txBody>
      </p:sp>
      <p:sp>
        <p:nvSpPr>
          <p:cNvPr id="3" name="Text Placeholder 2"/>
          <p:cNvSpPr>
            <a:spLocks noGrp="1"/>
          </p:cNvSpPr>
          <p:nvPr>
            <p:ph type="body" idx="1"/>
          </p:nvPr>
        </p:nvSpPr>
        <p:spPr>
          <a:xfrm>
            <a:off x="1128409" y="5730828"/>
            <a:ext cx="7714033" cy="965758"/>
          </a:xfrm>
        </p:spPr>
        <p:txBody>
          <a:bodyPr/>
          <a:lstStyle/>
          <a:p>
            <a:r>
              <a:rPr lang="en-GB" dirty="0" smtClean="0"/>
              <a:t>We now know of the importance of Mobile: but did we say the same when WAP came along?</a:t>
            </a:r>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3" y="1385602"/>
            <a:ext cx="9050014" cy="4086796"/>
          </a:xfrm>
          <a:prstGeom prst="rect">
            <a:avLst/>
          </a:prstGeom>
        </p:spPr>
      </p:pic>
      <p:sp>
        <p:nvSpPr>
          <p:cNvPr id="6" name="TextBox 5"/>
          <p:cNvSpPr txBox="1"/>
          <p:nvPr/>
        </p:nvSpPr>
        <p:spPr>
          <a:xfrm>
            <a:off x="6177698" y="1200936"/>
            <a:ext cx="825867" cy="369332"/>
          </a:xfrm>
          <a:prstGeom prst="rect">
            <a:avLst/>
          </a:prstGeom>
          <a:solidFill>
            <a:schemeClr val="bg1"/>
          </a:solidFill>
          <a:ln>
            <a:solidFill>
              <a:schemeClr val="tx1"/>
            </a:solidFill>
          </a:ln>
        </p:spPr>
        <p:txBody>
          <a:bodyPr wrap="none" rtlCol="0">
            <a:spAutoFit/>
          </a:bodyPr>
          <a:lstStyle/>
          <a:p>
            <a:r>
              <a:rPr lang="en-GB" sz="1800" dirty="0" smtClean="0"/>
              <a:t>Opera</a:t>
            </a:r>
            <a:endParaRPr lang="en-GB" sz="1800" dirty="0"/>
          </a:p>
        </p:txBody>
      </p:sp>
      <p:sp>
        <p:nvSpPr>
          <p:cNvPr id="5" name="Oval 4"/>
          <p:cNvSpPr/>
          <p:nvPr/>
        </p:nvSpPr>
        <p:spPr>
          <a:xfrm>
            <a:off x="9028914" y="29182"/>
            <a:ext cx="97276" cy="9727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302408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198" y="168730"/>
            <a:ext cx="8029802" cy="716642"/>
          </a:xfrm>
        </p:spPr>
        <p:txBody>
          <a:bodyPr/>
          <a:lstStyle/>
          <a:p>
            <a:r>
              <a:rPr lang="en-GB" dirty="0" smtClean="0"/>
              <a:t>Significant Trends: Social Media</a:t>
            </a:r>
            <a:endParaRPr lang="en-GB" dirty="0"/>
          </a:p>
        </p:txBody>
      </p:sp>
      <p:sp>
        <p:nvSpPr>
          <p:cNvPr id="3" name="Text Placeholder 2"/>
          <p:cNvSpPr>
            <a:spLocks noGrp="1"/>
          </p:cNvSpPr>
          <p:nvPr>
            <p:ph type="body" idx="1"/>
          </p:nvPr>
        </p:nvSpPr>
        <p:spPr>
          <a:xfrm>
            <a:off x="1148014" y="5486399"/>
            <a:ext cx="7927891" cy="992221"/>
          </a:xfrm>
        </p:spPr>
        <p:txBody>
          <a:bodyPr/>
          <a:lstStyle/>
          <a:p>
            <a:r>
              <a:rPr lang="en-GB" sz="2400" dirty="0"/>
              <a:t> </a:t>
            </a:r>
            <a:r>
              <a:rPr lang="en-GB" sz="2400" dirty="0" smtClean="0"/>
              <a:t>There </a:t>
            </a:r>
            <a:r>
              <a:rPr lang="en-GB" sz="2400" dirty="0"/>
              <a:t>were “</a:t>
            </a:r>
            <a:r>
              <a:rPr lang="en-GB" sz="2400" i="1" dirty="0"/>
              <a:t>more than 150 million Tweets about the Olympics over the past 16 </a:t>
            </a:r>
            <a:r>
              <a:rPr lang="en-GB" sz="2400" i="1" dirty="0" smtClean="0"/>
              <a:t>days</a:t>
            </a:r>
            <a:r>
              <a:rPr lang="en-GB" sz="2400" dirty="0" smtClean="0"/>
              <a:t>”. </a:t>
            </a:r>
            <a:r>
              <a:rPr lang="en-GB" sz="2400" dirty="0"/>
              <a:t> </a:t>
            </a:r>
            <a:r>
              <a:rPr lang="en-GB" sz="2400" dirty="0" smtClean="0"/>
              <a:t>[Twitter blog]</a:t>
            </a:r>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31</a:t>
            </a:fld>
            <a:endParaRPr lang="en-US"/>
          </a:p>
        </p:txBody>
      </p:sp>
      <p:pic>
        <p:nvPicPr>
          <p:cNvPr id="6146" name="Picture 2" descr="http://ukwebfocus.files.wordpress.com/2012/08/olympic_tweets_from_u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0841"/>
            <a:ext cx="9296400" cy="4000501"/>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9">
            <a:hlinkClick r:id="rId4"/>
          </p:cNvPr>
          <p:cNvSpPr>
            <a:spLocks noChangeArrowheads="1"/>
          </p:cNvSpPr>
          <p:nvPr/>
        </p:nvSpPr>
        <p:spPr bwMode="auto">
          <a:xfrm>
            <a:off x="7645415" y="5965267"/>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 name="AutoShape 29">
            <a:hlinkClick r:id="rId5"/>
          </p:cNvPr>
          <p:cNvSpPr>
            <a:spLocks noChangeArrowheads="1"/>
          </p:cNvSpPr>
          <p:nvPr/>
        </p:nvSpPr>
        <p:spPr bwMode="auto">
          <a:xfrm>
            <a:off x="1893126" y="1306040"/>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38460198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Significant Trends: Social Media</a:t>
            </a:r>
          </a:p>
        </p:txBody>
      </p:sp>
      <p:sp>
        <p:nvSpPr>
          <p:cNvPr id="3" name="Text Placeholder 2"/>
          <p:cNvSpPr>
            <a:spLocks noGrp="1"/>
          </p:cNvSpPr>
          <p:nvPr>
            <p:ph type="body" idx="1"/>
          </p:nvPr>
        </p:nvSpPr>
        <p:spPr>
          <a:xfrm>
            <a:off x="1219001" y="5661497"/>
            <a:ext cx="7506710" cy="677077"/>
          </a:xfrm>
        </p:spPr>
        <p:txBody>
          <a:bodyPr/>
          <a:lstStyle/>
          <a:p>
            <a:r>
              <a:rPr lang="en-GB" sz="2000" dirty="0"/>
              <a:t>Survey in Aug 2012 of institutional use of </a:t>
            </a:r>
            <a:r>
              <a:rPr lang="en-GB" sz="2000" dirty="0" smtClean="0"/>
              <a:t>Facebook across the 24 </a:t>
            </a:r>
            <a:r>
              <a:rPr lang="en-GB" sz="2000" dirty="0"/>
              <a:t>Russell Group universities found </a:t>
            </a:r>
            <a:r>
              <a:rPr lang="en-GB" sz="2000" dirty="0" smtClean="0"/>
              <a:t>&gt;1M ‘Likes’ </a:t>
            </a:r>
            <a:r>
              <a:rPr lang="en-GB" sz="2000" dirty="0"/>
              <a:t>followers</a:t>
            </a:r>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32</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001" y="1005284"/>
            <a:ext cx="7192379" cy="4458323"/>
          </a:xfrm>
          <a:prstGeom prst="rect">
            <a:avLst/>
          </a:prstGeom>
        </p:spPr>
      </p:pic>
      <p:sp>
        <p:nvSpPr>
          <p:cNvPr id="6" name="Oval 5"/>
          <p:cNvSpPr/>
          <p:nvPr/>
        </p:nvSpPr>
        <p:spPr>
          <a:xfrm>
            <a:off x="5038929" y="4727643"/>
            <a:ext cx="1070042" cy="4377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utoShape 29">
            <a:hlinkClick r:id="rId4"/>
          </p:cNvPr>
          <p:cNvSpPr>
            <a:spLocks noChangeArrowheads="1"/>
          </p:cNvSpPr>
          <p:nvPr/>
        </p:nvSpPr>
        <p:spPr bwMode="auto">
          <a:xfrm>
            <a:off x="8517662" y="1078336"/>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3797845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Behind The Data</a:t>
            </a:r>
            <a:endParaRPr lang="en-GB" dirty="0"/>
          </a:p>
        </p:txBody>
      </p:sp>
      <p:sp>
        <p:nvSpPr>
          <p:cNvPr id="3" name="Text Placeholder 2"/>
          <p:cNvSpPr>
            <a:spLocks noGrp="1"/>
          </p:cNvSpPr>
          <p:nvPr>
            <p:ph type="body" idx="1"/>
          </p:nvPr>
        </p:nvSpPr>
        <p:spPr>
          <a:xfrm>
            <a:off x="1157742" y="1073882"/>
            <a:ext cx="4973173" cy="1246683"/>
          </a:xfrm>
        </p:spPr>
        <p:txBody>
          <a:bodyPr/>
          <a:lstStyle/>
          <a:p>
            <a:r>
              <a:rPr lang="en-GB" sz="2400" dirty="0" smtClean="0"/>
              <a:t>Trends in </a:t>
            </a:r>
            <a:r>
              <a:rPr lang="en-GB" sz="2400" dirty="0" err="1" smtClean="0"/>
              <a:t>Fb</a:t>
            </a:r>
            <a:r>
              <a:rPr lang="en-GB" sz="2400" dirty="0" smtClean="0"/>
              <a:t> ‘Likes’ for Russell group </a:t>
            </a:r>
            <a:r>
              <a:rPr lang="en-GB" sz="2400" dirty="0" err="1" smtClean="0"/>
              <a:t>Unis</a:t>
            </a:r>
            <a:r>
              <a:rPr lang="en-GB" sz="2400" dirty="0" smtClean="0"/>
              <a:t> since Jan 2011 show steady increase</a:t>
            </a:r>
            <a:endParaRPr lang="en-GB" sz="2400"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33</a:t>
            </a:fld>
            <a:endParaRPr lang="en-US"/>
          </a:p>
        </p:txBody>
      </p:sp>
      <p:sp>
        <p:nvSpPr>
          <p:cNvPr id="6" name="TextBox 5"/>
          <p:cNvSpPr txBox="1"/>
          <p:nvPr/>
        </p:nvSpPr>
        <p:spPr>
          <a:xfrm>
            <a:off x="6634263" y="3317241"/>
            <a:ext cx="2287867" cy="261610"/>
          </a:xfrm>
          <a:prstGeom prst="rect">
            <a:avLst/>
          </a:prstGeom>
          <a:noFill/>
        </p:spPr>
        <p:txBody>
          <a:bodyPr wrap="square" rtlCol="0">
            <a:spAutoFit/>
          </a:bodyPr>
          <a:lstStyle/>
          <a:p>
            <a:pPr>
              <a:tabLst>
                <a:tab pos="534988" algn="l"/>
                <a:tab pos="1079500" algn="l"/>
                <a:tab pos="1701800" algn="l"/>
              </a:tabLst>
            </a:pPr>
            <a:r>
              <a:rPr lang="en-GB" sz="1100" dirty="0" smtClean="0"/>
              <a:t>Jan 11	Sep 11	May 12	Jul 12</a:t>
            </a:r>
            <a:endParaRPr lang="en-GB" sz="11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915" y="1021395"/>
            <a:ext cx="2791215" cy="2295846"/>
          </a:xfrm>
          <a:prstGeom prst="rect">
            <a:avLst/>
          </a:prstGeom>
        </p:spPr>
      </p:pic>
      <p:sp>
        <p:nvSpPr>
          <p:cNvPr id="9" name="Text Placeholder 2"/>
          <p:cNvSpPr txBox="1">
            <a:spLocks/>
          </p:cNvSpPr>
          <p:nvPr/>
        </p:nvSpPr>
        <p:spPr bwMode="auto">
          <a:xfrm>
            <a:off x="1176979" y="2320566"/>
            <a:ext cx="4973173" cy="99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ts val="0"/>
              </a:spcBef>
              <a:spcAft>
                <a:spcPct val="0"/>
              </a:spcAft>
              <a:buClr>
                <a:srgbClr val="8888E2"/>
              </a:buClr>
              <a:buNone/>
              <a:defRPr sz="2800">
                <a:solidFill>
                  <a:schemeClr val="tx1"/>
                </a:solidFill>
                <a:latin typeface="+mn-lt"/>
                <a:ea typeface="ＭＳ Ｐゴシック" charset="0"/>
                <a:cs typeface="ＭＳ Ｐゴシック" charset="0"/>
              </a:defRPr>
            </a:lvl1pPr>
            <a:lvl2pPr marL="457200" indent="0" algn="l" rtl="0" eaLnBrk="0" fontAlgn="base" hangingPunct="0">
              <a:spcBef>
                <a:spcPct val="20000"/>
              </a:spcBef>
              <a:spcAft>
                <a:spcPct val="0"/>
              </a:spcAft>
              <a:buClr>
                <a:srgbClr val="8888E2"/>
              </a:buClr>
              <a:buNone/>
              <a:defRPr sz="1800">
                <a:solidFill>
                  <a:schemeClr val="tx1"/>
                </a:solidFill>
                <a:latin typeface="+mn-lt"/>
                <a:ea typeface="ＭＳ Ｐゴシック" charset="0"/>
              </a:defRPr>
            </a:lvl2pPr>
            <a:lvl3pPr marL="914400" indent="0" algn="l" rtl="0" eaLnBrk="0" fontAlgn="base" hangingPunct="0">
              <a:spcBef>
                <a:spcPct val="20000"/>
              </a:spcBef>
              <a:spcAft>
                <a:spcPct val="0"/>
              </a:spcAft>
              <a:buClr>
                <a:srgbClr val="8888E2"/>
              </a:buClr>
              <a:buNone/>
              <a:defRPr sz="1600">
                <a:solidFill>
                  <a:schemeClr val="tx1"/>
                </a:solidFill>
                <a:latin typeface="+mn-lt"/>
                <a:ea typeface="ＭＳ Ｐゴシック" charset="0"/>
              </a:defRPr>
            </a:lvl3pPr>
            <a:lvl4pPr marL="1371600" indent="0" algn="l" rtl="0" eaLnBrk="0" fontAlgn="base" hangingPunct="0">
              <a:spcBef>
                <a:spcPct val="20000"/>
              </a:spcBef>
              <a:spcAft>
                <a:spcPct val="0"/>
              </a:spcAft>
              <a:buClr>
                <a:srgbClr val="8888E2"/>
              </a:buClr>
              <a:buNone/>
              <a:defRPr sz="1400">
                <a:solidFill>
                  <a:schemeClr val="tx1"/>
                </a:solidFill>
                <a:latin typeface="+mn-lt"/>
                <a:ea typeface="ＭＳ Ｐゴシック" charset="0"/>
              </a:defRPr>
            </a:lvl4pPr>
            <a:lvl5pPr marL="1828800" indent="0" algn="l" rtl="0" eaLnBrk="0" fontAlgn="base" hangingPunct="0">
              <a:spcBef>
                <a:spcPct val="20000"/>
              </a:spcBef>
              <a:spcAft>
                <a:spcPct val="0"/>
              </a:spcAft>
              <a:buClr>
                <a:srgbClr val="8888E2"/>
              </a:buClr>
              <a:buNone/>
              <a:defRPr sz="1400">
                <a:solidFill>
                  <a:schemeClr val="tx1"/>
                </a:solidFill>
                <a:latin typeface="+mn-lt"/>
                <a:ea typeface="ＭＳ Ｐゴシック" charset="0"/>
              </a:defRPr>
            </a:lvl5pPr>
            <a:lvl6pPr marL="2286000" indent="0" algn="l" rtl="0" fontAlgn="base">
              <a:spcBef>
                <a:spcPct val="20000"/>
              </a:spcBef>
              <a:spcAft>
                <a:spcPct val="0"/>
              </a:spcAft>
              <a:buClr>
                <a:srgbClr val="8888E2"/>
              </a:buClr>
              <a:buNone/>
              <a:defRPr sz="1400">
                <a:solidFill>
                  <a:schemeClr val="tx1"/>
                </a:solidFill>
                <a:latin typeface="+mn-lt"/>
              </a:defRPr>
            </a:lvl6pPr>
            <a:lvl7pPr marL="2743200" indent="0" algn="l" rtl="0" fontAlgn="base">
              <a:spcBef>
                <a:spcPct val="20000"/>
              </a:spcBef>
              <a:spcAft>
                <a:spcPct val="0"/>
              </a:spcAft>
              <a:buClr>
                <a:srgbClr val="8888E2"/>
              </a:buClr>
              <a:buNone/>
              <a:defRPr sz="1400">
                <a:solidFill>
                  <a:schemeClr val="tx1"/>
                </a:solidFill>
                <a:latin typeface="+mn-lt"/>
              </a:defRPr>
            </a:lvl7pPr>
            <a:lvl8pPr marL="3200400" indent="0" algn="l" rtl="0" fontAlgn="base">
              <a:spcBef>
                <a:spcPct val="20000"/>
              </a:spcBef>
              <a:spcAft>
                <a:spcPct val="0"/>
              </a:spcAft>
              <a:buClr>
                <a:srgbClr val="8888E2"/>
              </a:buClr>
              <a:buNone/>
              <a:defRPr sz="1400">
                <a:solidFill>
                  <a:schemeClr val="tx1"/>
                </a:solidFill>
                <a:latin typeface="+mn-lt"/>
              </a:defRPr>
            </a:lvl8pPr>
            <a:lvl9pPr marL="3657600" indent="0" algn="l" rtl="0" fontAlgn="base">
              <a:spcBef>
                <a:spcPct val="20000"/>
              </a:spcBef>
              <a:spcAft>
                <a:spcPct val="0"/>
              </a:spcAft>
              <a:buClr>
                <a:srgbClr val="8888E2"/>
              </a:buClr>
              <a:buNone/>
              <a:defRPr sz="1400">
                <a:solidFill>
                  <a:schemeClr val="tx1"/>
                </a:solidFill>
                <a:latin typeface="+mn-lt"/>
              </a:defRPr>
            </a:lvl9pPr>
          </a:lstStyle>
          <a:p>
            <a:r>
              <a:rPr lang="en-GB" sz="2400" dirty="0" smtClean="0"/>
              <a:t>But note increase in Jul 2012 due to addition of 4 new universities!</a:t>
            </a:r>
            <a:endParaRPr lang="en-GB" sz="2400" dirty="0"/>
          </a:p>
        </p:txBody>
      </p:sp>
      <p:grpSp>
        <p:nvGrpSpPr>
          <p:cNvPr id="5" name="Group 4"/>
          <p:cNvGrpSpPr/>
          <p:nvPr/>
        </p:nvGrpSpPr>
        <p:grpSpPr>
          <a:xfrm>
            <a:off x="1060247" y="3990344"/>
            <a:ext cx="7967020" cy="2743201"/>
            <a:chOff x="1060247" y="3990344"/>
            <a:chExt cx="7967020" cy="2743201"/>
          </a:xfrm>
        </p:grpSpPr>
        <p:pic>
          <p:nvPicPr>
            <p:cNvPr id="9218" name="Picture 2" descr="http://ukwebfocus.files.wordpress.com/2012/08/facebook-usage-russell-group-aug-201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247" y="3990344"/>
              <a:ext cx="3467100" cy="2743201"/>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
            <p:cNvSpPr txBox="1">
              <a:spLocks/>
            </p:cNvSpPr>
            <p:nvPr/>
          </p:nvSpPr>
          <p:spPr bwMode="auto">
            <a:xfrm>
              <a:off x="4527346" y="4182896"/>
              <a:ext cx="4499921" cy="2550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ts val="0"/>
                </a:spcBef>
                <a:spcAft>
                  <a:spcPct val="0"/>
                </a:spcAft>
                <a:buClr>
                  <a:srgbClr val="8888E2"/>
                </a:buClr>
                <a:buNone/>
                <a:defRPr sz="2800">
                  <a:solidFill>
                    <a:schemeClr val="tx1"/>
                  </a:solidFill>
                  <a:latin typeface="+mn-lt"/>
                  <a:ea typeface="ＭＳ Ｐゴシック" charset="0"/>
                  <a:cs typeface="ＭＳ Ｐゴシック" charset="0"/>
                </a:defRPr>
              </a:lvl1pPr>
              <a:lvl2pPr marL="457200" indent="0" algn="l" rtl="0" eaLnBrk="0" fontAlgn="base" hangingPunct="0">
                <a:spcBef>
                  <a:spcPct val="20000"/>
                </a:spcBef>
                <a:spcAft>
                  <a:spcPct val="0"/>
                </a:spcAft>
                <a:buClr>
                  <a:srgbClr val="8888E2"/>
                </a:buClr>
                <a:buNone/>
                <a:defRPr sz="1800">
                  <a:solidFill>
                    <a:schemeClr val="tx1"/>
                  </a:solidFill>
                  <a:latin typeface="+mn-lt"/>
                  <a:ea typeface="ＭＳ Ｐゴシック" charset="0"/>
                </a:defRPr>
              </a:lvl2pPr>
              <a:lvl3pPr marL="914400" indent="0" algn="l" rtl="0" eaLnBrk="0" fontAlgn="base" hangingPunct="0">
                <a:spcBef>
                  <a:spcPct val="20000"/>
                </a:spcBef>
                <a:spcAft>
                  <a:spcPct val="0"/>
                </a:spcAft>
                <a:buClr>
                  <a:srgbClr val="8888E2"/>
                </a:buClr>
                <a:buNone/>
                <a:defRPr sz="1600">
                  <a:solidFill>
                    <a:schemeClr val="tx1"/>
                  </a:solidFill>
                  <a:latin typeface="+mn-lt"/>
                  <a:ea typeface="ＭＳ Ｐゴシック" charset="0"/>
                </a:defRPr>
              </a:lvl3pPr>
              <a:lvl4pPr marL="1371600" indent="0" algn="l" rtl="0" eaLnBrk="0" fontAlgn="base" hangingPunct="0">
                <a:spcBef>
                  <a:spcPct val="20000"/>
                </a:spcBef>
                <a:spcAft>
                  <a:spcPct val="0"/>
                </a:spcAft>
                <a:buClr>
                  <a:srgbClr val="8888E2"/>
                </a:buClr>
                <a:buNone/>
                <a:defRPr sz="1400">
                  <a:solidFill>
                    <a:schemeClr val="tx1"/>
                  </a:solidFill>
                  <a:latin typeface="+mn-lt"/>
                  <a:ea typeface="ＭＳ Ｐゴシック" charset="0"/>
                </a:defRPr>
              </a:lvl4pPr>
              <a:lvl5pPr marL="1828800" indent="0" algn="l" rtl="0" eaLnBrk="0" fontAlgn="base" hangingPunct="0">
                <a:spcBef>
                  <a:spcPct val="20000"/>
                </a:spcBef>
                <a:spcAft>
                  <a:spcPct val="0"/>
                </a:spcAft>
                <a:buClr>
                  <a:srgbClr val="8888E2"/>
                </a:buClr>
                <a:buNone/>
                <a:defRPr sz="1400">
                  <a:solidFill>
                    <a:schemeClr val="tx1"/>
                  </a:solidFill>
                  <a:latin typeface="+mn-lt"/>
                  <a:ea typeface="ＭＳ Ｐゴシック" charset="0"/>
                </a:defRPr>
              </a:lvl5pPr>
              <a:lvl6pPr marL="2286000" indent="0" algn="l" rtl="0" fontAlgn="base">
                <a:spcBef>
                  <a:spcPct val="20000"/>
                </a:spcBef>
                <a:spcAft>
                  <a:spcPct val="0"/>
                </a:spcAft>
                <a:buClr>
                  <a:srgbClr val="8888E2"/>
                </a:buClr>
                <a:buNone/>
                <a:defRPr sz="1400">
                  <a:solidFill>
                    <a:schemeClr val="tx1"/>
                  </a:solidFill>
                  <a:latin typeface="+mn-lt"/>
                </a:defRPr>
              </a:lvl6pPr>
              <a:lvl7pPr marL="2743200" indent="0" algn="l" rtl="0" fontAlgn="base">
                <a:spcBef>
                  <a:spcPct val="20000"/>
                </a:spcBef>
                <a:spcAft>
                  <a:spcPct val="0"/>
                </a:spcAft>
                <a:buClr>
                  <a:srgbClr val="8888E2"/>
                </a:buClr>
                <a:buNone/>
                <a:defRPr sz="1400">
                  <a:solidFill>
                    <a:schemeClr val="tx1"/>
                  </a:solidFill>
                  <a:latin typeface="+mn-lt"/>
                </a:defRPr>
              </a:lvl7pPr>
              <a:lvl8pPr marL="3200400" indent="0" algn="l" rtl="0" fontAlgn="base">
                <a:spcBef>
                  <a:spcPct val="20000"/>
                </a:spcBef>
                <a:spcAft>
                  <a:spcPct val="0"/>
                </a:spcAft>
                <a:buClr>
                  <a:srgbClr val="8888E2"/>
                </a:buClr>
                <a:buNone/>
                <a:defRPr sz="1400">
                  <a:solidFill>
                    <a:schemeClr val="tx1"/>
                  </a:solidFill>
                  <a:latin typeface="+mn-lt"/>
                </a:defRPr>
              </a:lvl8pPr>
              <a:lvl9pPr marL="3657600" indent="0" algn="l" rtl="0" fontAlgn="base">
                <a:spcBef>
                  <a:spcPct val="20000"/>
                </a:spcBef>
                <a:spcAft>
                  <a:spcPct val="0"/>
                </a:spcAft>
                <a:buClr>
                  <a:srgbClr val="8888E2"/>
                </a:buClr>
                <a:buNone/>
                <a:defRPr sz="1400">
                  <a:solidFill>
                    <a:schemeClr val="tx1"/>
                  </a:solidFill>
                  <a:latin typeface="+mn-lt"/>
                </a:defRPr>
              </a:lvl9pPr>
            </a:lstStyle>
            <a:p>
              <a:r>
                <a:rPr lang="en-GB" sz="2400" dirty="0" smtClean="0"/>
                <a:t>But might trends hide a more complex story:</a:t>
              </a:r>
            </a:p>
            <a:p>
              <a:pPr marL="447675" lvl="1" indent="-174625">
                <a:buFont typeface="Arial" pitchFamily="34" charset="0"/>
                <a:buChar char="•"/>
              </a:pPr>
              <a:r>
                <a:rPr lang="en-GB" sz="2400" dirty="0" smtClean="0"/>
                <a:t>Usage &amp; growth dominated by one significant player. </a:t>
              </a:r>
            </a:p>
            <a:p>
              <a:pPr marL="447675" lvl="1" indent="-174625">
                <a:buFont typeface="Arial" pitchFamily="34" charset="0"/>
                <a:buChar char="•"/>
              </a:pPr>
              <a:r>
                <a:rPr lang="en-GB" sz="2400" dirty="0" smtClean="0"/>
                <a:t>More modest usage generally</a:t>
              </a:r>
              <a:endParaRPr lang="en-GB" sz="2400" dirty="0"/>
            </a:p>
          </p:txBody>
        </p:sp>
      </p:grpSp>
      <p:sp>
        <p:nvSpPr>
          <p:cNvPr id="11" name="AutoShape 29">
            <a:hlinkClick r:id="rId5"/>
          </p:cNvPr>
          <p:cNvSpPr>
            <a:spLocks noChangeArrowheads="1"/>
          </p:cNvSpPr>
          <p:nvPr/>
        </p:nvSpPr>
        <p:spPr bwMode="auto">
          <a:xfrm>
            <a:off x="8625268" y="812976"/>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53901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197" y="168730"/>
            <a:ext cx="7942253" cy="716642"/>
          </a:xfrm>
        </p:spPr>
        <p:txBody>
          <a:bodyPr/>
          <a:lstStyle/>
          <a:p>
            <a:r>
              <a:rPr lang="en-GB" sz="3600" dirty="0" smtClean="0"/>
              <a:t>Need for Paradata and Discussion</a:t>
            </a:r>
            <a:endParaRPr lang="en-GB" sz="3600" dirty="0"/>
          </a:p>
        </p:txBody>
      </p:sp>
      <p:sp>
        <p:nvSpPr>
          <p:cNvPr id="3" name="Text Placeholder 2"/>
          <p:cNvSpPr>
            <a:spLocks noGrp="1"/>
          </p:cNvSpPr>
          <p:nvPr>
            <p:ph type="body" idx="1"/>
          </p:nvPr>
        </p:nvSpPr>
        <p:spPr>
          <a:xfrm>
            <a:off x="1157742" y="2266545"/>
            <a:ext cx="7986258" cy="3945570"/>
          </a:xfrm>
        </p:spPr>
        <p:txBody>
          <a:bodyPr/>
          <a:lstStyle/>
          <a:p>
            <a:r>
              <a:rPr lang="en-GB" sz="2400" dirty="0" smtClean="0"/>
              <a:t>Surveys carried out to monitor usage &amp; trends for:</a:t>
            </a:r>
          </a:p>
          <a:p>
            <a:pPr marL="449263" lvl="1" indent="-274638">
              <a:buFont typeface="Arial" pitchFamily="34" charset="0"/>
              <a:buChar char="•"/>
            </a:pPr>
            <a:r>
              <a:rPr lang="en-GB" sz="2400" dirty="0" smtClean="0"/>
              <a:t>Institutional use of social media</a:t>
            </a:r>
          </a:p>
          <a:p>
            <a:pPr marL="449263" lvl="1" indent="-274638">
              <a:buFont typeface="Arial" pitchFamily="34" charset="0"/>
              <a:buChar char="•"/>
            </a:pPr>
            <a:r>
              <a:rPr lang="en-GB" sz="2400" dirty="0" smtClean="0"/>
              <a:t>Use of researcher profiling services (e.g. Google Scholar, Academia.edu, …) across institutions </a:t>
            </a:r>
          </a:p>
          <a:p>
            <a:r>
              <a:rPr lang="en-GB" sz="2400" dirty="0" smtClean="0"/>
              <a:t>Observations (and feedback):</a:t>
            </a:r>
          </a:p>
          <a:p>
            <a:pPr marL="449263" lvl="1" indent="-274638">
              <a:buFont typeface="Arial" pitchFamily="34" charset="0"/>
              <a:buChar char="•"/>
            </a:pPr>
            <a:r>
              <a:rPr lang="en-GB" sz="2400" dirty="0" smtClean="0"/>
              <a:t>Differing results found if quotes used</a:t>
            </a:r>
          </a:p>
          <a:p>
            <a:pPr marL="449263" lvl="1" indent="-274638">
              <a:buFont typeface="Arial" pitchFamily="34" charset="0"/>
              <a:buChar char="•"/>
            </a:pPr>
            <a:r>
              <a:rPr lang="en-GB" sz="2400" dirty="0" smtClean="0"/>
              <a:t>Possible inclusion of wrong </a:t>
            </a:r>
            <a:r>
              <a:rPr lang="en-GB" sz="2400" dirty="0" err="1" smtClean="0"/>
              <a:t>Unis</a:t>
            </a:r>
            <a:r>
              <a:rPr lang="en-GB" sz="2400" dirty="0" smtClean="0"/>
              <a:t> (e.g. Newcastle University, Australia)</a:t>
            </a:r>
          </a:p>
          <a:p>
            <a:pPr marL="449263" lvl="1" indent="-274638">
              <a:buFont typeface="Arial" pitchFamily="34" charset="0"/>
              <a:buChar char="•"/>
            </a:pPr>
            <a:r>
              <a:rPr lang="en-GB" sz="2400" dirty="0" smtClean="0"/>
              <a:t>Personalised results depending on client environment</a:t>
            </a:r>
            <a:endParaRPr lang="en-GB" sz="2400"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34</a:t>
            </a:fld>
            <a:endParaRPr lang="en-US"/>
          </a:p>
        </p:txBody>
      </p:sp>
      <p:grpSp>
        <p:nvGrpSpPr>
          <p:cNvPr id="7" name="Group 6"/>
          <p:cNvGrpSpPr/>
          <p:nvPr/>
        </p:nvGrpSpPr>
        <p:grpSpPr>
          <a:xfrm>
            <a:off x="1715309" y="907326"/>
            <a:ext cx="5830114" cy="1171739"/>
            <a:chOff x="304798" y="1228339"/>
            <a:chExt cx="5830114" cy="1171739"/>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98" y="1228339"/>
              <a:ext cx="5830114" cy="1171739"/>
            </a:xfrm>
            <a:prstGeom prst="rect">
              <a:avLst/>
            </a:prstGeom>
            <a:ln>
              <a:solidFill>
                <a:schemeClr val="tx1"/>
              </a:solidFill>
            </a:ln>
          </p:spPr>
        </p:pic>
        <p:sp>
          <p:nvSpPr>
            <p:cNvPr id="6" name="Rectangle 5"/>
            <p:cNvSpPr/>
            <p:nvPr/>
          </p:nvSpPr>
          <p:spPr>
            <a:xfrm>
              <a:off x="5437762" y="2237362"/>
              <a:ext cx="697150" cy="162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AutoShape 29">
            <a:hlinkClick r:id="rId4"/>
          </p:cNvPr>
          <p:cNvSpPr>
            <a:spLocks noChangeArrowheads="1"/>
          </p:cNvSpPr>
          <p:nvPr/>
        </p:nvSpPr>
        <p:spPr bwMode="auto">
          <a:xfrm>
            <a:off x="7642172" y="883211"/>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TextBox 8"/>
          <p:cNvSpPr txBox="1"/>
          <p:nvPr/>
        </p:nvSpPr>
        <p:spPr>
          <a:xfrm>
            <a:off x="1266092" y="6048382"/>
            <a:ext cx="7340024" cy="830997"/>
          </a:xfrm>
          <a:prstGeom prst="rect">
            <a:avLst/>
          </a:prstGeom>
          <a:noFill/>
          <a:ln>
            <a:solidFill>
              <a:schemeClr val="tx1"/>
            </a:solidFill>
          </a:ln>
        </p:spPr>
        <p:txBody>
          <a:bodyPr wrap="square" rtlCol="0">
            <a:spAutoFit/>
          </a:bodyPr>
          <a:lstStyle/>
          <a:p>
            <a:r>
              <a:rPr lang="en-GB" dirty="0" smtClean="0"/>
              <a:t>Need to provide paradata and encourage feedback on processes and </a:t>
            </a:r>
            <a:r>
              <a:rPr lang="en-GB" dirty="0" err="1" smtClean="0"/>
              <a:t>intrepretation</a:t>
            </a:r>
            <a:r>
              <a:rPr lang="en-GB" dirty="0" smtClean="0"/>
              <a:t> of findings</a:t>
            </a:r>
            <a:endParaRPr lang="en-GB" dirty="0"/>
          </a:p>
        </p:txBody>
      </p:sp>
    </p:spTree>
    <p:extLst>
      <p:ext uri="{BB962C8B-B14F-4D97-AF65-F5344CB8AC3E}">
        <p14:creationId xmlns:p14="http://schemas.microsoft.com/office/powerpoint/2010/main" val="41294942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Paradata Example</a:t>
            </a:r>
            <a:endParaRPr lang="en-GB" dirty="0"/>
          </a:p>
        </p:txBody>
      </p:sp>
      <p:sp>
        <p:nvSpPr>
          <p:cNvPr id="3" name="Text Placeholder 2"/>
          <p:cNvSpPr>
            <a:spLocks noGrp="1"/>
          </p:cNvSpPr>
          <p:nvPr>
            <p:ph type="body" idx="1"/>
          </p:nvPr>
        </p:nvSpPr>
        <p:spPr>
          <a:xfrm>
            <a:off x="1226085" y="1760864"/>
            <a:ext cx="7615957" cy="1881676"/>
          </a:xfrm>
        </p:spPr>
        <p:txBody>
          <a:bodyPr/>
          <a:lstStyle/>
          <a:p>
            <a:r>
              <a:rPr lang="en-GB" dirty="0" smtClean="0"/>
              <a:t>An example of paradata for a blog post on use of </a:t>
            </a:r>
            <a:r>
              <a:rPr lang="en-GB" dirty="0" err="1" smtClean="0"/>
              <a:t>Blekko</a:t>
            </a:r>
            <a:r>
              <a:rPr lang="en-GB" dirty="0" smtClean="0"/>
              <a:t> for an SEO analysis of Russell Group Universities</a:t>
            </a:r>
            <a:endParaRPr lang="en-GB"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35</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783" y="1258010"/>
            <a:ext cx="8478434" cy="3162742"/>
          </a:xfrm>
          <a:prstGeom prst="rect">
            <a:avLst/>
          </a:prstGeom>
        </p:spPr>
      </p:pic>
      <p:sp>
        <p:nvSpPr>
          <p:cNvPr id="7" name="TextBox 6"/>
          <p:cNvSpPr txBox="1"/>
          <p:nvPr/>
        </p:nvSpPr>
        <p:spPr>
          <a:xfrm>
            <a:off x="2071992" y="794865"/>
            <a:ext cx="2323072" cy="461665"/>
          </a:xfrm>
          <a:prstGeom prst="rect">
            <a:avLst/>
          </a:prstGeom>
          <a:noFill/>
        </p:spPr>
        <p:txBody>
          <a:bodyPr wrap="none" rtlCol="0">
            <a:spAutoFit/>
          </a:bodyPr>
          <a:lstStyle/>
          <a:p>
            <a:r>
              <a:rPr lang="en-GB" dirty="0" smtClean="0"/>
              <a:t>Dates of survey</a:t>
            </a:r>
            <a:endParaRPr lang="en-GB" dirty="0"/>
          </a:p>
        </p:txBody>
      </p:sp>
      <p:cxnSp>
        <p:nvCxnSpPr>
          <p:cNvPr id="9" name="Straight Arrow Connector 8"/>
          <p:cNvCxnSpPr/>
          <p:nvPr/>
        </p:nvCxnSpPr>
        <p:spPr>
          <a:xfrm>
            <a:off x="4233504" y="1149525"/>
            <a:ext cx="1389083" cy="7377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32783" y="4604863"/>
            <a:ext cx="4355949" cy="400110"/>
          </a:xfrm>
          <a:prstGeom prst="rect">
            <a:avLst/>
          </a:prstGeom>
          <a:solidFill>
            <a:schemeClr val="bg1"/>
          </a:solidFill>
        </p:spPr>
        <p:txBody>
          <a:bodyPr wrap="square" rtlCol="0">
            <a:spAutoFit/>
          </a:bodyPr>
          <a:lstStyle/>
          <a:p>
            <a:r>
              <a:rPr lang="en-GB" sz="2000" dirty="0" smtClean="0"/>
              <a:t>Summary of unexpected findings</a:t>
            </a:r>
            <a:endParaRPr lang="en-GB" sz="2000" dirty="0"/>
          </a:p>
        </p:txBody>
      </p:sp>
      <p:cxnSp>
        <p:nvCxnSpPr>
          <p:cNvPr id="17" name="Straight Arrow Connector 16"/>
          <p:cNvCxnSpPr/>
          <p:nvPr/>
        </p:nvCxnSpPr>
        <p:spPr>
          <a:xfrm flipV="1">
            <a:off x="1789889" y="3482659"/>
            <a:ext cx="817124" cy="12354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844375" y="4708625"/>
            <a:ext cx="4153710" cy="400110"/>
          </a:xfrm>
          <a:prstGeom prst="rect">
            <a:avLst/>
          </a:prstGeom>
          <a:noFill/>
        </p:spPr>
        <p:txBody>
          <a:bodyPr wrap="square" rtlCol="0">
            <a:spAutoFit/>
          </a:bodyPr>
          <a:lstStyle/>
          <a:p>
            <a:r>
              <a:rPr lang="en-GB" sz="2000" dirty="0" smtClean="0"/>
              <a:t>Limitations of survey methodology</a:t>
            </a:r>
            <a:endParaRPr lang="en-GB" sz="2000" dirty="0"/>
          </a:p>
        </p:txBody>
      </p:sp>
      <p:cxnSp>
        <p:nvCxnSpPr>
          <p:cNvPr id="20" name="Straight Arrow Connector 19"/>
          <p:cNvCxnSpPr/>
          <p:nvPr/>
        </p:nvCxnSpPr>
        <p:spPr>
          <a:xfrm flipH="1" flipV="1">
            <a:off x="4688732" y="4231690"/>
            <a:ext cx="690664" cy="5737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AutoShape 29">
            <a:hlinkClick r:id="rId4"/>
          </p:cNvPr>
          <p:cNvSpPr>
            <a:spLocks noChangeArrowheads="1"/>
          </p:cNvSpPr>
          <p:nvPr/>
        </p:nvSpPr>
        <p:spPr bwMode="auto">
          <a:xfrm>
            <a:off x="8773699" y="1149525"/>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6" name="Group 25"/>
          <p:cNvGrpSpPr/>
          <p:nvPr/>
        </p:nvGrpSpPr>
        <p:grpSpPr>
          <a:xfrm>
            <a:off x="332783" y="5311874"/>
            <a:ext cx="8811216" cy="1328710"/>
            <a:chOff x="332783" y="5311874"/>
            <a:chExt cx="8811216" cy="1328710"/>
          </a:xfrm>
        </p:grpSpPr>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783" y="5311874"/>
              <a:ext cx="4953692" cy="1314634"/>
            </a:xfrm>
            <a:prstGeom prst="rect">
              <a:avLst/>
            </a:prstGeom>
            <a:ln>
              <a:solidFill>
                <a:schemeClr val="tx1"/>
              </a:solidFill>
            </a:ln>
          </p:spPr>
        </p:pic>
        <p:sp>
          <p:nvSpPr>
            <p:cNvPr id="24" name="AutoShape 29">
              <a:hlinkClick r:id="rId6"/>
            </p:cNvPr>
            <p:cNvSpPr>
              <a:spLocks noChangeArrowheads="1"/>
            </p:cNvSpPr>
            <p:nvPr/>
          </p:nvSpPr>
          <p:spPr bwMode="auto">
            <a:xfrm>
              <a:off x="4928045" y="5742179"/>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 name="TextBox 24"/>
            <p:cNvSpPr txBox="1"/>
            <p:nvPr/>
          </p:nvSpPr>
          <p:spPr>
            <a:xfrm>
              <a:off x="5286474" y="5624921"/>
              <a:ext cx="3857525" cy="1015663"/>
            </a:xfrm>
            <a:prstGeom prst="rect">
              <a:avLst/>
            </a:prstGeom>
            <a:noFill/>
          </p:spPr>
          <p:txBody>
            <a:bodyPr wrap="square" rtlCol="0">
              <a:spAutoFit/>
            </a:bodyPr>
            <a:lstStyle/>
            <a:p>
              <a:r>
                <a:rPr lang="en-GB" sz="2000" dirty="0" smtClean="0"/>
                <a:t>People in host institution can provide contextual knowledge if open approaches used</a:t>
              </a:r>
              <a:endParaRPr lang="en-GB" sz="2000" dirty="0"/>
            </a:p>
          </p:txBody>
        </p:sp>
      </p:grpSp>
      <p:sp>
        <p:nvSpPr>
          <p:cNvPr id="27" name="Oval 26"/>
          <p:cNvSpPr/>
          <p:nvPr/>
        </p:nvSpPr>
        <p:spPr>
          <a:xfrm>
            <a:off x="8881892" y="9728"/>
            <a:ext cx="242543" cy="21400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427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Lies, Damned Lies and Graphs</a:t>
            </a:r>
            <a:endParaRPr lang="en-GB" dirty="0"/>
          </a:p>
        </p:txBody>
      </p:sp>
      <p:sp>
        <p:nvSpPr>
          <p:cNvPr id="3" name="Text Placeholder 2"/>
          <p:cNvSpPr>
            <a:spLocks noGrp="1"/>
          </p:cNvSpPr>
          <p:nvPr>
            <p:ph type="body" idx="1"/>
          </p:nvPr>
        </p:nvSpPr>
        <p:spPr>
          <a:xfrm>
            <a:off x="4291058" y="1204687"/>
            <a:ext cx="4852942" cy="2722880"/>
          </a:xfrm>
        </p:spPr>
        <p:txBody>
          <a:bodyPr/>
          <a:lstStyle/>
          <a:p>
            <a:r>
              <a:rPr lang="en-GB" sz="2400" dirty="0" smtClean="0"/>
              <a:t>“</a:t>
            </a:r>
            <a:r>
              <a:rPr lang="en-GB" sz="2400" i="1" dirty="0" smtClean="0"/>
              <a:t>#</a:t>
            </a:r>
            <a:r>
              <a:rPr lang="en-GB" sz="2400" i="1" dirty="0" err="1"/>
              <a:t>Blekko</a:t>
            </a:r>
            <a:r>
              <a:rPr lang="en-GB" sz="2400" i="1" dirty="0"/>
              <a:t> traffic goes through the roof – for good reason. Try it out</a:t>
            </a:r>
            <a:r>
              <a:rPr lang="en-GB" sz="2400" i="1" dirty="0" smtClean="0"/>
              <a:t>!</a:t>
            </a:r>
            <a:r>
              <a:rPr lang="en-GB" sz="2400" dirty="0" smtClean="0"/>
              <a:t>”</a:t>
            </a:r>
          </a:p>
          <a:p>
            <a:r>
              <a:rPr lang="en-GB" sz="2400" dirty="0" smtClean="0"/>
              <a:t>Based on blog post entitled “</a:t>
            </a:r>
            <a:r>
              <a:rPr lang="en-GB" sz="2400" i="1" dirty="0" err="1" smtClean="0"/>
              <a:t>Blekko’s</a:t>
            </a:r>
            <a:r>
              <a:rPr lang="en-GB" sz="2400" i="1" dirty="0" smtClean="0"/>
              <a:t> </a:t>
            </a:r>
            <a:r>
              <a:rPr lang="en-GB" sz="2400" i="1" dirty="0"/>
              <a:t>Traffic Is Up Almost 400 </a:t>
            </a:r>
            <a:r>
              <a:rPr lang="en-GB" sz="2400" i="1" dirty="0" err="1"/>
              <a:t>Percent</a:t>
            </a:r>
            <a:r>
              <a:rPr lang="en-GB" sz="2400" i="1" dirty="0"/>
              <a:t>; Here Are The CEO’s Five Reasons </a:t>
            </a:r>
            <a:r>
              <a:rPr lang="en-GB" sz="2400" i="1" dirty="0" smtClean="0"/>
              <a:t>Why</a:t>
            </a:r>
            <a:r>
              <a:rPr lang="en-GB" sz="2400" dirty="0" smtClean="0"/>
              <a:t>”  (includes dissatisfaction with Goole)</a:t>
            </a:r>
          </a:p>
          <a:p>
            <a:r>
              <a:rPr lang="en-GB" sz="2400" dirty="0"/>
              <a:t>	</a:t>
            </a:r>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36</a:t>
            </a:fld>
            <a:endParaRPr lang="en-US"/>
          </a:p>
        </p:txBody>
      </p:sp>
      <p:pic>
        <p:nvPicPr>
          <p:cNvPr id="1026" name="Picture 2" descr="http://ukwebfocus.files.wordpress.com/2012/04/blekko-comscore.gif?w=669&amp;h=4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58" y="1199469"/>
            <a:ext cx="4152900" cy="25050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kwebfocus.files.wordpress.com/2012/04/alexa-traffic-google-blekko-duckduck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53" y="3912099"/>
            <a:ext cx="3714750" cy="22193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ukwebfocus.files.wordpress.com/2012/04/alexa-traffic-blekko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1153" y="3973293"/>
            <a:ext cx="3790950" cy="22383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33953" y="6211669"/>
            <a:ext cx="8777242" cy="646331"/>
          </a:xfrm>
          <a:prstGeom prst="rect">
            <a:avLst/>
          </a:prstGeom>
          <a:solidFill>
            <a:schemeClr val="bg1"/>
          </a:solidFill>
        </p:spPr>
        <p:txBody>
          <a:bodyPr wrap="square">
            <a:spAutoFit/>
          </a:bodyPr>
          <a:lstStyle/>
          <a:p>
            <a:r>
              <a:rPr lang="en-GB" sz="1800" i="1" dirty="0"/>
              <a:t>Is </a:t>
            </a:r>
            <a:r>
              <a:rPr lang="en-GB" sz="1800" i="1" dirty="0" err="1"/>
              <a:t>Blekko’s</a:t>
            </a:r>
            <a:r>
              <a:rPr lang="en-GB" sz="1800" i="1" dirty="0"/>
              <a:t> Traffic Really Going Through The Roof? Will It Challenge Google</a:t>
            </a:r>
            <a:r>
              <a:rPr lang="en-GB" sz="1800" i="1" dirty="0" smtClean="0"/>
              <a:t>?</a:t>
            </a:r>
            <a:r>
              <a:rPr lang="en-GB" sz="1800" dirty="0" smtClean="0"/>
              <a:t>, </a:t>
            </a:r>
            <a:br>
              <a:rPr lang="en-GB" sz="1800" dirty="0" smtClean="0"/>
            </a:br>
            <a:r>
              <a:rPr lang="en-GB" sz="1800" dirty="0" smtClean="0"/>
              <a:t>UK Web Focus blog, 18 April 2012</a:t>
            </a:r>
            <a:endParaRPr lang="en-GB" sz="1800" dirty="0"/>
          </a:p>
        </p:txBody>
      </p:sp>
    </p:spTree>
    <p:extLst>
      <p:ext uri="{BB962C8B-B14F-4D97-AF65-F5344CB8AC3E}">
        <p14:creationId xmlns:p14="http://schemas.microsoft.com/office/powerpoint/2010/main" val="14860953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Open Sense-making</a:t>
            </a:r>
            <a:endParaRPr lang="en-GB" sz="3600" dirty="0"/>
          </a:p>
        </p:txBody>
      </p:sp>
      <p:sp>
        <p:nvSpPr>
          <p:cNvPr id="3" name="Text Placeholder 2"/>
          <p:cNvSpPr>
            <a:spLocks noGrp="1"/>
          </p:cNvSpPr>
          <p:nvPr>
            <p:ph type="body" idx="1"/>
          </p:nvPr>
        </p:nvSpPr>
        <p:spPr>
          <a:xfrm>
            <a:off x="1157741" y="1204687"/>
            <a:ext cx="7881755" cy="2844800"/>
          </a:xfrm>
        </p:spPr>
        <p:txBody>
          <a:bodyPr/>
          <a:lstStyle/>
          <a:p>
            <a:r>
              <a:rPr lang="en-GB" dirty="0" smtClean="0"/>
              <a:t>Importance of open approaches to interpretation of signals:</a:t>
            </a:r>
          </a:p>
          <a:p>
            <a:pPr marL="800100" lvl="1" indent="-342900">
              <a:buFont typeface="Arial" pitchFamily="34" charset="0"/>
              <a:buChar char="•"/>
            </a:pPr>
            <a:r>
              <a:rPr lang="en-GB" sz="2400" dirty="0" smtClean="0"/>
              <a:t>Evidence-gathering methodologies may have flaws</a:t>
            </a:r>
          </a:p>
          <a:p>
            <a:pPr marL="800100" lvl="1" indent="-342900">
              <a:buFont typeface="Arial" pitchFamily="34" charset="0"/>
              <a:buChar char="•"/>
            </a:pPr>
            <a:r>
              <a:rPr lang="en-GB" sz="2400" dirty="0" smtClean="0"/>
              <a:t>Incorrect or inappropriate implications may be made</a:t>
            </a:r>
          </a:p>
          <a:p>
            <a:pPr marL="800100" lvl="1" indent="-342900">
              <a:buFont typeface="Arial" pitchFamily="34" charset="0"/>
              <a:buChar char="•"/>
            </a:pPr>
            <a:r>
              <a:rPr lang="en-GB" sz="2400" dirty="0" smtClean="0"/>
              <a:t>This may lead to wrong decisions being made</a:t>
            </a:r>
            <a:endParaRPr lang="en-GB" sz="2400"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37</a:t>
            </a:fld>
            <a:endParaRPr lang="en-US"/>
          </a:p>
        </p:txBody>
      </p:sp>
      <p:sp>
        <p:nvSpPr>
          <p:cNvPr id="5" name="TextBox 4"/>
          <p:cNvSpPr txBox="1"/>
          <p:nvPr/>
        </p:nvSpPr>
        <p:spPr>
          <a:xfrm>
            <a:off x="1280160" y="4537166"/>
            <a:ext cx="7419703" cy="1200329"/>
          </a:xfrm>
          <a:prstGeom prst="rect">
            <a:avLst/>
          </a:prstGeom>
          <a:noFill/>
          <a:ln>
            <a:solidFill>
              <a:schemeClr val="tx1"/>
            </a:solidFill>
          </a:ln>
        </p:spPr>
        <p:txBody>
          <a:bodyPr wrap="square" rtlCol="0">
            <a:spAutoFit/>
          </a:bodyPr>
          <a:lstStyle/>
          <a:p>
            <a:r>
              <a:rPr lang="en-GB" dirty="0" smtClean="0"/>
              <a:t>Open sense-making approaches may be difficult – your marketing department may wish a consistent, positive message to be made. </a:t>
            </a:r>
            <a:endParaRPr lang="en-GB" dirty="0"/>
          </a:p>
        </p:txBody>
      </p:sp>
    </p:spTree>
    <p:extLst>
      <p:ext uri="{BB962C8B-B14F-4D97-AF65-F5344CB8AC3E}">
        <p14:creationId xmlns:p14="http://schemas.microsoft.com/office/powerpoint/2010/main" val="338451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6305572" y="1204686"/>
            <a:ext cx="2838428" cy="5007429"/>
          </a:xfrm>
        </p:spPr>
        <p:txBody>
          <a:bodyPr/>
          <a:lstStyle/>
          <a:p>
            <a:r>
              <a:rPr lang="en-US" sz="2400" dirty="0" smtClean="0"/>
              <a:t>Beware vested interests who may be threatened by implications of predictions</a:t>
            </a:r>
          </a:p>
          <a:p>
            <a:endParaRPr lang="en-US" sz="2400" dirty="0" smtClean="0"/>
          </a:p>
          <a:p>
            <a:r>
              <a:rPr lang="en-US" sz="2400" dirty="0" smtClean="0"/>
              <a:t>Developments may</a:t>
            </a:r>
          </a:p>
          <a:p>
            <a:pPr marL="339725" lvl="1" indent="-222250">
              <a:buFont typeface="Arial" pitchFamily="34" charset="0"/>
              <a:buChar char="•"/>
            </a:pPr>
            <a:r>
              <a:rPr lang="en-US" dirty="0" smtClean="0"/>
              <a:t>Be aligned with current plans</a:t>
            </a:r>
          </a:p>
          <a:p>
            <a:pPr marL="339725" lvl="1" indent="-222250">
              <a:buFont typeface="Arial" pitchFamily="34" charset="0"/>
              <a:buChar char="•"/>
            </a:pPr>
            <a:r>
              <a:rPr lang="en-US" dirty="0" smtClean="0"/>
              <a:t>Challenge current plans</a:t>
            </a:r>
            <a:endParaRPr lang="en-US"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38</a:t>
            </a:fld>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6305572" cy="6858000"/>
          </a:xfrm>
          <a:prstGeom prst="rect">
            <a:avLst/>
          </a:prstGeom>
          <a:ln>
            <a:solidFill>
              <a:schemeClr val="tx1"/>
            </a:solidFill>
          </a:ln>
        </p:spPr>
      </p:pic>
      <p:sp>
        <p:nvSpPr>
          <p:cNvPr id="6" name="AutoShape 29">
            <a:hlinkClick r:id="rId3"/>
          </p:cNvPr>
          <p:cNvSpPr>
            <a:spLocks noChangeArrowheads="1"/>
          </p:cNvSpPr>
          <p:nvPr/>
        </p:nvSpPr>
        <p:spPr bwMode="auto">
          <a:xfrm>
            <a:off x="5891161" y="1376537"/>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7645288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Sense-Making: Social Media</a:t>
            </a:r>
            <a:endParaRPr lang="en-GB" dirty="0"/>
          </a:p>
        </p:txBody>
      </p:sp>
      <p:sp>
        <p:nvSpPr>
          <p:cNvPr id="3" name="Text Placeholder 2"/>
          <p:cNvSpPr>
            <a:spLocks noGrp="1"/>
          </p:cNvSpPr>
          <p:nvPr>
            <p:ph type="body" idx="1"/>
          </p:nvPr>
        </p:nvSpPr>
        <p:spPr>
          <a:xfrm>
            <a:off x="1157741" y="1204685"/>
            <a:ext cx="7724150" cy="5653315"/>
          </a:xfrm>
        </p:spPr>
        <p:txBody>
          <a:bodyPr/>
          <a:lstStyle/>
          <a:p>
            <a:r>
              <a:rPr lang="en-GB" sz="2400" dirty="0" smtClean="0"/>
              <a:t>Social media</a:t>
            </a:r>
            <a:r>
              <a:rPr lang="en-GB" dirty="0" smtClean="0"/>
              <a:t>:</a:t>
            </a:r>
          </a:p>
          <a:p>
            <a:pPr marL="534988" lvl="1" indent="-261938">
              <a:buFont typeface="Arial" pitchFamily="34" charset="0"/>
              <a:buChar char="•"/>
            </a:pPr>
            <a:r>
              <a:rPr lang="en-GB" sz="2400" dirty="0" smtClean="0"/>
              <a:t>Is about nodes and connections</a:t>
            </a:r>
          </a:p>
          <a:p>
            <a:pPr marL="534988" lvl="1" indent="-261938">
              <a:buFont typeface="Arial" pitchFamily="34" charset="0"/>
              <a:buChar char="•"/>
            </a:pPr>
            <a:r>
              <a:rPr lang="en-GB" sz="2400" dirty="0" smtClean="0"/>
              <a:t>Numbers do matter for effective </a:t>
            </a:r>
            <a:br>
              <a:rPr lang="en-GB" sz="2400" dirty="0" smtClean="0"/>
            </a:br>
            <a:r>
              <a:rPr lang="en-GB" sz="2400" dirty="0" smtClean="0"/>
              <a:t>engagement and disseminations</a:t>
            </a:r>
          </a:p>
          <a:p>
            <a:pPr marL="534988" lvl="1" indent="-261938">
              <a:buFont typeface="Arial" pitchFamily="34" charset="0"/>
              <a:buChar char="•"/>
            </a:pPr>
            <a:r>
              <a:rPr lang="en-GB" sz="2400" dirty="0" smtClean="0"/>
              <a:t>Experiences from other areas: </a:t>
            </a:r>
          </a:p>
          <a:p>
            <a:pPr marL="1073150" lvl="2" indent="-342900">
              <a:buFont typeface="Wingdings" pitchFamily="2" charset="2"/>
              <a:buChar char="ü"/>
            </a:pPr>
            <a:r>
              <a:rPr lang="en-GB" sz="2000" dirty="0" smtClean="0"/>
              <a:t>Nos. of mobile phones</a:t>
            </a:r>
          </a:p>
          <a:p>
            <a:pPr marL="1073150" lvl="2" indent="-342900">
              <a:buFont typeface="Wingdings" pitchFamily="2" charset="2"/>
              <a:buChar char="ü"/>
            </a:pPr>
            <a:r>
              <a:rPr lang="en-GB" sz="2000" dirty="0" smtClean="0"/>
              <a:t>Importance of email</a:t>
            </a:r>
          </a:p>
          <a:p>
            <a:pPr marL="1073150" lvl="2" indent="-342900">
              <a:buFont typeface="Wingdings" pitchFamily="2" charset="2"/>
              <a:buChar char="ü"/>
            </a:pPr>
            <a:r>
              <a:rPr lang="en-GB" sz="2000" dirty="0" smtClean="0"/>
              <a:t>“</a:t>
            </a:r>
            <a:r>
              <a:rPr lang="en-GB" sz="2000" i="1" dirty="0" smtClean="0"/>
              <a:t>All bugs are shallow to many eyes</a:t>
            </a:r>
            <a:r>
              <a:rPr lang="en-GB" sz="2000" dirty="0" smtClean="0"/>
              <a:t>”</a:t>
            </a:r>
          </a:p>
          <a:p>
            <a:pPr indent="-184150"/>
            <a:r>
              <a:rPr lang="en-GB" sz="2400" dirty="0" smtClean="0"/>
              <a:t>Implications:</a:t>
            </a:r>
          </a:p>
          <a:p>
            <a:pPr marL="534988" lvl="1" indent="-261938">
              <a:buFont typeface="Arial" pitchFamily="34" charset="0"/>
              <a:buChar char="•"/>
            </a:pPr>
            <a:r>
              <a:rPr lang="en-GB" sz="2400" dirty="0" smtClean="0"/>
              <a:t>Importance of best practices for popular &amp; well-used channels</a:t>
            </a:r>
          </a:p>
          <a:p>
            <a:pPr marL="534988" lvl="1" indent="-261938">
              <a:buFont typeface="Arial" pitchFamily="34" charset="0"/>
              <a:buChar char="•"/>
            </a:pPr>
            <a:r>
              <a:rPr lang="en-GB" sz="2400" dirty="0" smtClean="0"/>
              <a:t>Difficulties for new entrants e.g. </a:t>
            </a:r>
            <a:r>
              <a:rPr lang="en-GB" sz="2400" b="1" dirty="0" smtClean="0"/>
              <a:t>Diaspora</a:t>
            </a:r>
            <a:r>
              <a:rPr lang="en-GB" sz="2400" dirty="0" smtClean="0"/>
              <a:t> (open alternative to Facebook) and </a:t>
            </a:r>
            <a:r>
              <a:rPr lang="en-GB" sz="2400" b="1" dirty="0" smtClean="0"/>
              <a:t>identi.ca</a:t>
            </a:r>
            <a:r>
              <a:rPr lang="en-GB" sz="2400" dirty="0" smtClean="0"/>
              <a:t> and </a:t>
            </a:r>
            <a:r>
              <a:rPr lang="en-GB" sz="2400" b="1" dirty="0" smtClean="0"/>
              <a:t>app.net</a:t>
            </a:r>
            <a:r>
              <a:rPr lang="en-GB" sz="2400" dirty="0" smtClean="0"/>
              <a:t> (new open alternative to Twitter)</a:t>
            </a:r>
            <a:endParaRPr lang="en-GB" sz="2400"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39</a:t>
            </a:fld>
            <a:endParaRPr lang="en-US"/>
          </a:p>
        </p:txBody>
      </p:sp>
      <p:pic>
        <p:nvPicPr>
          <p:cNvPr id="7170" name="Picture 2" descr="http://ukwebfocus.files.wordpress.com/2012/08/small-number-of-nod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2141" y="1572402"/>
            <a:ext cx="1809750" cy="14097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ukwebfocus.files.wordpress.com/2012/08/large-number-of-nod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1666" y="3206143"/>
            <a:ext cx="1800225" cy="134302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8978630" y="0"/>
            <a:ext cx="145915" cy="14591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0838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27001" y="168730"/>
            <a:ext cx="5960740" cy="716642"/>
          </a:xfrm>
          <a:solidFill>
            <a:schemeClr val="tx1"/>
          </a:solidFill>
        </p:spPr>
        <p:txBody>
          <a:bodyPr/>
          <a:lstStyle/>
          <a:p>
            <a:r>
              <a:rPr lang="en-GB" dirty="0" smtClean="0">
                <a:solidFill>
                  <a:schemeClr val="bg1"/>
                </a:solidFill>
              </a:rPr>
              <a:t>In the Future</a:t>
            </a:r>
            <a:endParaRPr lang="en-GB" dirty="0">
              <a:solidFill>
                <a:schemeClr val="bg1"/>
              </a:solidFill>
            </a:endParaRPr>
          </a:p>
        </p:txBody>
      </p:sp>
      <p:sp>
        <p:nvSpPr>
          <p:cNvPr id="3" name="Text Placeholder 2"/>
          <p:cNvSpPr>
            <a:spLocks noGrp="1"/>
          </p:cNvSpPr>
          <p:nvPr>
            <p:ph type="body" idx="1"/>
          </p:nvPr>
        </p:nvSpPr>
        <p:spPr>
          <a:xfrm>
            <a:off x="827001" y="2266545"/>
            <a:ext cx="7062131" cy="1162455"/>
          </a:xfrm>
        </p:spPr>
        <p:txBody>
          <a:bodyPr/>
          <a:lstStyle/>
          <a:p>
            <a:r>
              <a:rPr lang="en-GB" dirty="0" smtClean="0">
                <a:solidFill>
                  <a:schemeClr val="bg1"/>
                </a:solidFill>
              </a:rPr>
              <a:t>Data will be Big </a:t>
            </a:r>
            <a:endParaRPr lang="en-GB" dirty="0">
              <a:solidFill>
                <a:schemeClr val="bg1"/>
              </a:solidFill>
            </a:endParaRPr>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4</a:t>
            </a:fld>
            <a:endParaRPr lang="en-US"/>
          </a:p>
        </p:txBody>
      </p:sp>
    </p:spTree>
    <p:extLst>
      <p:ext uri="{BB962C8B-B14F-4D97-AF65-F5344CB8AC3E}">
        <p14:creationId xmlns:p14="http://schemas.microsoft.com/office/powerpoint/2010/main" val="8132453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40</a:t>
            </a:fld>
            <a:endParaRPr lang="en-US"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 b="-1470"/>
          <a:stretch/>
        </p:blipFill>
        <p:spPr>
          <a:xfrm>
            <a:off x="0" y="-43774"/>
            <a:ext cx="5925377" cy="6901774"/>
          </a:xfrm>
          <a:prstGeom prst="rect">
            <a:avLst/>
          </a:prstGeom>
          <a:solidFill>
            <a:schemeClr val="bg1"/>
          </a:solidFill>
        </p:spPr>
      </p:pic>
      <p:sp>
        <p:nvSpPr>
          <p:cNvPr id="2" name="Title 1"/>
          <p:cNvSpPr>
            <a:spLocks noGrp="1"/>
          </p:cNvSpPr>
          <p:nvPr>
            <p:ph type="title"/>
          </p:nvPr>
        </p:nvSpPr>
        <p:spPr>
          <a:xfrm>
            <a:off x="1114198" y="168730"/>
            <a:ext cx="7601785" cy="716642"/>
          </a:xfrm>
        </p:spPr>
        <p:txBody>
          <a:bodyPr/>
          <a:lstStyle/>
          <a:p>
            <a:pPr algn="r"/>
            <a:r>
              <a:rPr lang="en-GB" dirty="0" smtClean="0"/>
              <a:t>Open Data</a:t>
            </a:r>
            <a:endParaRPr lang="en-GB" dirty="0"/>
          </a:p>
        </p:txBody>
      </p:sp>
      <p:sp>
        <p:nvSpPr>
          <p:cNvPr id="3" name="Text Placeholder 2"/>
          <p:cNvSpPr>
            <a:spLocks noGrp="1"/>
          </p:cNvSpPr>
          <p:nvPr>
            <p:ph type="body" idx="1"/>
          </p:nvPr>
        </p:nvSpPr>
        <p:spPr>
          <a:xfrm>
            <a:off x="5978285" y="1204686"/>
            <a:ext cx="3165715" cy="5007429"/>
          </a:xfrm>
        </p:spPr>
        <p:txBody>
          <a:bodyPr/>
          <a:lstStyle/>
          <a:p>
            <a:r>
              <a:rPr lang="en-GB" sz="2400" dirty="0" smtClean="0"/>
              <a:t>“</a:t>
            </a:r>
            <a:r>
              <a:rPr lang="en-GB" sz="2400" i="1" dirty="0" smtClean="0"/>
              <a:t>Is London 2012 a haven for open data?</a:t>
            </a:r>
            <a:r>
              <a:rPr lang="en-GB" sz="2400" dirty="0" smtClean="0"/>
              <a:t>”</a:t>
            </a:r>
          </a:p>
          <a:p>
            <a:r>
              <a:rPr lang="en-GB" sz="2400" dirty="0" smtClean="0"/>
              <a:t>Conclusions:</a:t>
            </a:r>
          </a:p>
          <a:p>
            <a:pPr marL="273050" lvl="1" indent="-185738">
              <a:buFont typeface="Arial" pitchFamily="34" charset="0"/>
              <a:buChar char="•"/>
            </a:pPr>
            <a:r>
              <a:rPr lang="en-GB" sz="2400" dirty="0" smtClean="0"/>
              <a:t>“</a:t>
            </a:r>
            <a:r>
              <a:rPr lang="en-GB" sz="2400" i="1" dirty="0"/>
              <a:t>Not this time</a:t>
            </a:r>
            <a:r>
              <a:rPr lang="en-GB" sz="2400" dirty="0" smtClean="0"/>
              <a:t>”</a:t>
            </a:r>
          </a:p>
          <a:p>
            <a:pPr marL="273050" lvl="1" indent="-185738">
              <a:buFont typeface="Arial" pitchFamily="34" charset="0"/>
              <a:buChar char="•"/>
            </a:pPr>
            <a:r>
              <a:rPr lang="en-GB" sz="2400" dirty="0" smtClean="0"/>
              <a:t>“</a:t>
            </a:r>
            <a:r>
              <a:rPr lang="en-GB" sz="2400" i="1" dirty="0"/>
              <a:t>But it is the first data Olympics</a:t>
            </a:r>
            <a:r>
              <a:rPr lang="en-GB" sz="2400" dirty="0" smtClean="0"/>
              <a:t>”</a:t>
            </a:r>
          </a:p>
          <a:p>
            <a:pPr marL="273050" lvl="1" indent="-185738">
              <a:buFont typeface="Arial" pitchFamily="34" charset="0"/>
              <a:buChar char="•"/>
            </a:pPr>
            <a:r>
              <a:rPr lang="en-GB" sz="2400" dirty="0" smtClean="0"/>
              <a:t>“</a:t>
            </a:r>
            <a:r>
              <a:rPr lang="en-GB" sz="2400" i="1" dirty="0"/>
              <a:t>It's hard to see that by </a:t>
            </a:r>
            <a:r>
              <a:rPr lang="en-GB" sz="2400" i="1" dirty="0" smtClean="0"/>
              <a:t>[Rio] 2016 </a:t>
            </a:r>
            <a:r>
              <a:rPr lang="en-GB" sz="2400" i="1" dirty="0"/>
              <a:t>this won't emerge as data we can all use</a:t>
            </a:r>
            <a:r>
              <a:rPr lang="en-GB" sz="2400" dirty="0" smtClean="0"/>
              <a:t>”</a:t>
            </a:r>
            <a:endParaRPr lang="en-GB" sz="2400" dirty="0"/>
          </a:p>
        </p:txBody>
      </p:sp>
      <p:sp>
        <p:nvSpPr>
          <p:cNvPr id="6" name="Rectangle 5"/>
          <p:cNvSpPr/>
          <p:nvPr/>
        </p:nvSpPr>
        <p:spPr>
          <a:xfrm>
            <a:off x="0" y="6252188"/>
            <a:ext cx="4367719" cy="50583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utoShape 29">
            <a:hlinkClick r:id="rId4"/>
          </p:cNvPr>
          <p:cNvSpPr>
            <a:spLocks noChangeArrowheads="1"/>
          </p:cNvSpPr>
          <p:nvPr/>
        </p:nvSpPr>
        <p:spPr bwMode="auto">
          <a:xfrm>
            <a:off x="5554326" y="926847"/>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8"/>
          <p:cNvSpPr/>
          <p:nvPr/>
        </p:nvSpPr>
        <p:spPr>
          <a:xfrm>
            <a:off x="4523363" y="9728"/>
            <a:ext cx="1030964" cy="7490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123392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198" y="168730"/>
            <a:ext cx="7601785" cy="716642"/>
          </a:xfrm>
        </p:spPr>
        <p:txBody>
          <a:bodyPr/>
          <a:lstStyle/>
          <a:p>
            <a:pPr algn="r"/>
            <a:r>
              <a:rPr lang="en-GB" dirty="0" smtClean="0"/>
              <a:t>Open Data</a:t>
            </a:r>
            <a:endParaRPr lang="en-GB" dirty="0"/>
          </a:p>
        </p:txBody>
      </p:sp>
      <p:sp>
        <p:nvSpPr>
          <p:cNvPr id="3" name="Text Placeholder 2"/>
          <p:cNvSpPr>
            <a:spLocks noGrp="1"/>
          </p:cNvSpPr>
          <p:nvPr>
            <p:ph type="body" idx="1"/>
          </p:nvPr>
        </p:nvSpPr>
        <p:spPr>
          <a:xfrm>
            <a:off x="5978285" y="1204686"/>
            <a:ext cx="3058711" cy="5007429"/>
          </a:xfrm>
        </p:spPr>
        <p:txBody>
          <a:bodyPr/>
          <a:lstStyle/>
          <a:p>
            <a:r>
              <a:rPr lang="en-GB" sz="2400" dirty="0" smtClean="0"/>
              <a:t>“</a:t>
            </a:r>
            <a:r>
              <a:rPr lang="en-GB" sz="2400" i="1" dirty="0" smtClean="0"/>
              <a:t>Manchester </a:t>
            </a:r>
            <a:r>
              <a:rPr lang="en-GB" sz="2400" i="1" dirty="0"/>
              <a:t>City to open the archive on player data and </a:t>
            </a:r>
            <a:r>
              <a:rPr lang="en-GB" sz="2400" i="1" dirty="0" smtClean="0"/>
              <a:t>statistics</a:t>
            </a:r>
            <a:r>
              <a:rPr lang="en-GB" sz="2400" dirty="0" smtClean="0"/>
              <a:t>”</a:t>
            </a:r>
          </a:p>
          <a:p>
            <a:r>
              <a:rPr lang="en-GB" sz="2400" dirty="0" smtClean="0"/>
              <a:t>Example of:</a:t>
            </a:r>
          </a:p>
          <a:p>
            <a:pPr marL="273050" lvl="1" indent="-185738">
              <a:buFont typeface="Arial" pitchFamily="34" charset="0"/>
              <a:buChar char="•"/>
            </a:pPr>
            <a:r>
              <a:rPr lang="en-GB" sz="2400" dirty="0" smtClean="0"/>
              <a:t>Public interest in open data</a:t>
            </a:r>
          </a:p>
          <a:p>
            <a:pPr marL="273050" lvl="1" indent="-185738">
              <a:buFont typeface="Arial" pitchFamily="34" charset="0"/>
              <a:buChar char="•"/>
            </a:pPr>
            <a:r>
              <a:rPr lang="en-GB" sz="2400" dirty="0" smtClean="0"/>
              <a:t>Interest from commercial sector</a:t>
            </a:r>
            <a:endParaRPr lang="en-GB" sz="2400"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41</a:t>
            </a:fld>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5978285" cy="6858000"/>
          </a:xfrm>
          <a:prstGeom prst="rect">
            <a:avLst/>
          </a:prstGeom>
        </p:spPr>
      </p:pic>
      <p:sp>
        <p:nvSpPr>
          <p:cNvPr id="6" name="Rectangle 5"/>
          <p:cNvSpPr/>
          <p:nvPr/>
        </p:nvSpPr>
        <p:spPr>
          <a:xfrm>
            <a:off x="0" y="6352162"/>
            <a:ext cx="4367719" cy="50583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73932" y="6731541"/>
            <a:ext cx="3715966" cy="116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523363" y="0"/>
            <a:ext cx="1030964" cy="7490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492968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42</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43"/>
            <a:ext cx="8968902" cy="6095957"/>
          </a:xfrm>
          <a:prstGeom prst="rect">
            <a:avLst/>
          </a:prstGeom>
        </p:spPr>
      </p:pic>
      <p:sp>
        <p:nvSpPr>
          <p:cNvPr id="2" name="Title 1"/>
          <p:cNvSpPr>
            <a:spLocks noGrp="1"/>
          </p:cNvSpPr>
          <p:nvPr>
            <p:ph type="title"/>
          </p:nvPr>
        </p:nvSpPr>
        <p:spPr/>
        <p:txBody>
          <a:bodyPr/>
          <a:lstStyle/>
          <a:p>
            <a:r>
              <a:rPr lang="en-GB" dirty="0" smtClean="0"/>
              <a:t>Use of Open Data in Libraries</a:t>
            </a:r>
            <a:endParaRPr lang="en-GB" dirty="0"/>
          </a:p>
        </p:txBody>
      </p:sp>
      <p:sp>
        <p:nvSpPr>
          <p:cNvPr id="3" name="Text Placeholder 2"/>
          <p:cNvSpPr>
            <a:spLocks noGrp="1"/>
          </p:cNvSpPr>
          <p:nvPr>
            <p:ph type="body" idx="1"/>
          </p:nvPr>
        </p:nvSpPr>
        <p:spPr>
          <a:xfrm>
            <a:off x="4484451" y="1010134"/>
            <a:ext cx="4659549" cy="779756"/>
          </a:xfrm>
        </p:spPr>
        <p:txBody>
          <a:bodyPr/>
          <a:lstStyle/>
          <a:p>
            <a:r>
              <a:rPr lang="en-GB" sz="2000" dirty="0" smtClean="0"/>
              <a:t>Trends in reusing Library usage data, e.g. JISC’s Library Impact Data Project</a:t>
            </a:r>
          </a:p>
          <a:p>
            <a:endParaRPr lang="en-GB" sz="2000" dirty="0" smtClean="0"/>
          </a:p>
        </p:txBody>
      </p:sp>
      <p:sp>
        <p:nvSpPr>
          <p:cNvPr id="6" name="Text Placeholder 2"/>
          <p:cNvSpPr txBox="1">
            <a:spLocks/>
          </p:cNvSpPr>
          <p:nvPr/>
        </p:nvSpPr>
        <p:spPr bwMode="auto">
          <a:xfrm>
            <a:off x="726330" y="5126477"/>
            <a:ext cx="6131670" cy="700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ts val="0"/>
              </a:spcBef>
              <a:spcAft>
                <a:spcPct val="0"/>
              </a:spcAft>
              <a:buClr>
                <a:srgbClr val="8888E2"/>
              </a:buClr>
              <a:buNone/>
              <a:defRPr sz="2800">
                <a:solidFill>
                  <a:schemeClr val="tx1"/>
                </a:solidFill>
                <a:latin typeface="+mn-lt"/>
                <a:ea typeface="ＭＳ Ｐゴシック" charset="0"/>
                <a:cs typeface="ＭＳ Ｐゴシック" charset="0"/>
              </a:defRPr>
            </a:lvl1pPr>
            <a:lvl2pPr marL="457200" indent="0" algn="l" rtl="0" eaLnBrk="0" fontAlgn="base" hangingPunct="0">
              <a:spcBef>
                <a:spcPct val="20000"/>
              </a:spcBef>
              <a:spcAft>
                <a:spcPct val="0"/>
              </a:spcAft>
              <a:buClr>
                <a:srgbClr val="8888E2"/>
              </a:buClr>
              <a:buNone/>
              <a:defRPr sz="1800">
                <a:solidFill>
                  <a:schemeClr val="tx1"/>
                </a:solidFill>
                <a:latin typeface="+mn-lt"/>
                <a:ea typeface="ＭＳ Ｐゴシック" charset="0"/>
              </a:defRPr>
            </a:lvl2pPr>
            <a:lvl3pPr marL="914400" indent="0" algn="l" rtl="0" eaLnBrk="0" fontAlgn="base" hangingPunct="0">
              <a:spcBef>
                <a:spcPct val="20000"/>
              </a:spcBef>
              <a:spcAft>
                <a:spcPct val="0"/>
              </a:spcAft>
              <a:buClr>
                <a:srgbClr val="8888E2"/>
              </a:buClr>
              <a:buNone/>
              <a:defRPr sz="1600">
                <a:solidFill>
                  <a:schemeClr val="tx1"/>
                </a:solidFill>
                <a:latin typeface="+mn-lt"/>
                <a:ea typeface="ＭＳ Ｐゴシック" charset="0"/>
              </a:defRPr>
            </a:lvl3pPr>
            <a:lvl4pPr marL="1371600" indent="0" algn="l" rtl="0" eaLnBrk="0" fontAlgn="base" hangingPunct="0">
              <a:spcBef>
                <a:spcPct val="20000"/>
              </a:spcBef>
              <a:spcAft>
                <a:spcPct val="0"/>
              </a:spcAft>
              <a:buClr>
                <a:srgbClr val="8888E2"/>
              </a:buClr>
              <a:buNone/>
              <a:defRPr sz="1400">
                <a:solidFill>
                  <a:schemeClr val="tx1"/>
                </a:solidFill>
                <a:latin typeface="+mn-lt"/>
                <a:ea typeface="ＭＳ Ｐゴシック" charset="0"/>
              </a:defRPr>
            </a:lvl4pPr>
            <a:lvl5pPr marL="1828800" indent="0" algn="l" rtl="0" eaLnBrk="0" fontAlgn="base" hangingPunct="0">
              <a:spcBef>
                <a:spcPct val="20000"/>
              </a:spcBef>
              <a:spcAft>
                <a:spcPct val="0"/>
              </a:spcAft>
              <a:buClr>
                <a:srgbClr val="8888E2"/>
              </a:buClr>
              <a:buNone/>
              <a:defRPr sz="1400">
                <a:solidFill>
                  <a:schemeClr val="tx1"/>
                </a:solidFill>
                <a:latin typeface="+mn-lt"/>
                <a:ea typeface="ＭＳ Ｐゴシック" charset="0"/>
              </a:defRPr>
            </a:lvl5pPr>
            <a:lvl6pPr marL="2286000" indent="0" algn="l" rtl="0" fontAlgn="base">
              <a:spcBef>
                <a:spcPct val="20000"/>
              </a:spcBef>
              <a:spcAft>
                <a:spcPct val="0"/>
              </a:spcAft>
              <a:buClr>
                <a:srgbClr val="8888E2"/>
              </a:buClr>
              <a:buNone/>
              <a:defRPr sz="1400">
                <a:solidFill>
                  <a:schemeClr val="tx1"/>
                </a:solidFill>
                <a:latin typeface="+mn-lt"/>
              </a:defRPr>
            </a:lvl6pPr>
            <a:lvl7pPr marL="2743200" indent="0" algn="l" rtl="0" fontAlgn="base">
              <a:spcBef>
                <a:spcPct val="20000"/>
              </a:spcBef>
              <a:spcAft>
                <a:spcPct val="0"/>
              </a:spcAft>
              <a:buClr>
                <a:srgbClr val="8888E2"/>
              </a:buClr>
              <a:buNone/>
              <a:defRPr sz="1400">
                <a:solidFill>
                  <a:schemeClr val="tx1"/>
                </a:solidFill>
                <a:latin typeface="+mn-lt"/>
              </a:defRPr>
            </a:lvl7pPr>
            <a:lvl8pPr marL="3200400" indent="0" algn="l" rtl="0" fontAlgn="base">
              <a:spcBef>
                <a:spcPct val="20000"/>
              </a:spcBef>
              <a:spcAft>
                <a:spcPct val="0"/>
              </a:spcAft>
              <a:buClr>
                <a:srgbClr val="8888E2"/>
              </a:buClr>
              <a:buNone/>
              <a:defRPr sz="1400">
                <a:solidFill>
                  <a:schemeClr val="tx1"/>
                </a:solidFill>
                <a:latin typeface="+mn-lt"/>
              </a:defRPr>
            </a:lvl8pPr>
            <a:lvl9pPr marL="3657600" indent="0" algn="l" rtl="0" fontAlgn="base">
              <a:spcBef>
                <a:spcPct val="20000"/>
              </a:spcBef>
              <a:spcAft>
                <a:spcPct val="0"/>
              </a:spcAft>
              <a:buClr>
                <a:srgbClr val="8888E2"/>
              </a:buClr>
              <a:buNone/>
              <a:defRPr sz="1400">
                <a:solidFill>
                  <a:schemeClr val="tx1"/>
                </a:solidFill>
                <a:latin typeface="+mn-lt"/>
              </a:defRPr>
            </a:lvl9pPr>
          </a:lstStyle>
          <a:p>
            <a:r>
              <a:rPr lang="en-GB" sz="2000" dirty="0" smtClean="0"/>
              <a:t>A</a:t>
            </a:r>
            <a:r>
              <a:rPr lang="en-GB" sz="2000" dirty="0"/>
              <a:t>verage number of </a:t>
            </a:r>
            <a:r>
              <a:rPr lang="en-GB" sz="2000" dirty="0">
                <a:solidFill>
                  <a:schemeClr val="accent2"/>
                </a:solidFill>
              </a:rPr>
              <a:t>books borrowed</a:t>
            </a:r>
            <a:r>
              <a:rPr lang="en-GB" sz="2000" dirty="0"/>
              <a:t> </a:t>
            </a:r>
            <a:r>
              <a:rPr lang="en-GB" sz="2000" dirty="0" smtClean="0"/>
              <a:t>and </a:t>
            </a:r>
            <a:r>
              <a:rPr lang="en-GB" sz="2000" dirty="0">
                <a:solidFill>
                  <a:srgbClr val="C00000"/>
                </a:solidFill>
              </a:rPr>
              <a:t>e-resource logins</a:t>
            </a:r>
            <a:r>
              <a:rPr lang="en-GB" sz="2000" dirty="0"/>
              <a:t> </a:t>
            </a:r>
            <a:r>
              <a:rPr lang="en-GB" sz="2000" dirty="0" smtClean="0"/>
              <a:t>for ~33,000 </a:t>
            </a:r>
            <a:r>
              <a:rPr lang="en-GB" sz="2000" dirty="0"/>
              <a:t>students in </a:t>
            </a:r>
            <a:r>
              <a:rPr lang="en-GB" sz="2000" dirty="0" smtClean="0"/>
              <a:t>final </a:t>
            </a:r>
            <a:r>
              <a:rPr lang="en-GB" sz="2000" dirty="0"/>
              <a:t>year of studies</a:t>
            </a:r>
            <a:endParaRPr lang="en-GB" sz="2000" dirty="0" smtClean="0"/>
          </a:p>
          <a:p>
            <a:endParaRPr lang="en-GB" sz="2000" dirty="0" smtClean="0"/>
          </a:p>
        </p:txBody>
      </p:sp>
      <p:sp>
        <p:nvSpPr>
          <p:cNvPr id="13" name="TextBox 12"/>
          <p:cNvSpPr txBox="1"/>
          <p:nvPr/>
        </p:nvSpPr>
        <p:spPr>
          <a:xfrm>
            <a:off x="6818984" y="5180537"/>
            <a:ext cx="2052642" cy="646331"/>
          </a:xfrm>
          <a:prstGeom prst="rect">
            <a:avLst/>
          </a:prstGeom>
          <a:noFill/>
        </p:spPr>
        <p:txBody>
          <a:bodyPr wrap="square" rtlCol="0">
            <a:spAutoFit/>
          </a:bodyPr>
          <a:lstStyle/>
          <a:p>
            <a:r>
              <a:rPr lang="en-GB" sz="1200" dirty="0" smtClean="0"/>
              <a:t>Image </a:t>
            </a:r>
            <a:r>
              <a:rPr lang="en-GB" sz="1200" dirty="0"/>
              <a:t>&amp; data provided by Dave Pattern under a CC BY-NC-SA </a:t>
            </a:r>
            <a:r>
              <a:rPr lang="en-GB" sz="1200" dirty="0" smtClean="0"/>
              <a:t>licence</a:t>
            </a:r>
            <a:endParaRPr lang="en-GB" sz="1200" dirty="0"/>
          </a:p>
        </p:txBody>
      </p:sp>
      <p:sp>
        <p:nvSpPr>
          <p:cNvPr id="14" name="AutoShape 29">
            <a:hlinkClick r:id="rId4"/>
          </p:cNvPr>
          <p:cNvSpPr>
            <a:spLocks noChangeArrowheads="1"/>
          </p:cNvSpPr>
          <p:nvPr/>
        </p:nvSpPr>
        <p:spPr bwMode="auto">
          <a:xfrm>
            <a:off x="8196475" y="5626919"/>
            <a:ext cx="148431" cy="113506"/>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Oval 8"/>
          <p:cNvSpPr/>
          <p:nvPr/>
        </p:nvSpPr>
        <p:spPr>
          <a:xfrm>
            <a:off x="8881892" y="9728"/>
            <a:ext cx="242543" cy="21400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978340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43</a:t>
            </a:fld>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680" b="-1"/>
          <a:stretch/>
        </p:blipFill>
        <p:spPr>
          <a:xfrm>
            <a:off x="0" y="0"/>
            <a:ext cx="5992062" cy="6858000"/>
          </a:xfrm>
          <a:prstGeom prst="rect">
            <a:avLst/>
          </a:prstGeom>
          <a:solidFill>
            <a:schemeClr val="bg1"/>
          </a:solidFill>
        </p:spPr>
      </p:pic>
      <p:sp>
        <p:nvSpPr>
          <p:cNvPr id="2" name="Title 1"/>
          <p:cNvSpPr>
            <a:spLocks noGrp="1"/>
          </p:cNvSpPr>
          <p:nvPr>
            <p:ph type="title"/>
          </p:nvPr>
        </p:nvSpPr>
        <p:spPr>
          <a:xfrm>
            <a:off x="1114198" y="168730"/>
            <a:ext cx="8029802" cy="716642"/>
          </a:xfrm>
        </p:spPr>
        <p:txBody>
          <a:bodyPr/>
          <a:lstStyle/>
          <a:p>
            <a:pPr algn="r"/>
            <a:r>
              <a:rPr lang="en-GB" sz="3600" dirty="0" smtClean="0"/>
              <a:t>Early Signals?</a:t>
            </a:r>
            <a:endParaRPr lang="en-GB" sz="3600" dirty="0"/>
          </a:p>
        </p:txBody>
      </p:sp>
      <p:sp>
        <p:nvSpPr>
          <p:cNvPr id="6" name="Oval 5"/>
          <p:cNvSpPr/>
          <p:nvPr/>
        </p:nvSpPr>
        <p:spPr>
          <a:xfrm>
            <a:off x="2996031" y="622570"/>
            <a:ext cx="1430054" cy="3210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utoShape 29">
            <a:hlinkClick r:id="rId4"/>
          </p:cNvPr>
          <p:cNvSpPr>
            <a:spLocks noChangeArrowheads="1"/>
          </p:cNvSpPr>
          <p:nvPr/>
        </p:nvSpPr>
        <p:spPr bwMode="auto">
          <a:xfrm>
            <a:off x="4620470" y="1118174"/>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 name="Text Placeholder 2"/>
          <p:cNvSpPr>
            <a:spLocks noGrp="1"/>
          </p:cNvSpPr>
          <p:nvPr>
            <p:ph type="body" idx="1"/>
          </p:nvPr>
        </p:nvSpPr>
        <p:spPr>
          <a:xfrm>
            <a:off x="5826868" y="1204686"/>
            <a:ext cx="3239311" cy="4417901"/>
          </a:xfrm>
          <a:solidFill>
            <a:schemeClr val="bg1"/>
          </a:solidFill>
        </p:spPr>
        <p:txBody>
          <a:bodyPr/>
          <a:lstStyle/>
          <a:p>
            <a:r>
              <a:rPr lang="en-GB" sz="2400" dirty="0" smtClean="0"/>
              <a:t>News stories (Aug 2012) about plans for privatisation at London Metropolitan University</a:t>
            </a:r>
            <a:endParaRPr lang="en-GB" sz="2400" dirty="0"/>
          </a:p>
        </p:txBody>
      </p:sp>
    </p:spTree>
    <p:extLst>
      <p:ext uri="{BB962C8B-B14F-4D97-AF65-F5344CB8AC3E}">
        <p14:creationId xmlns:p14="http://schemas.microsoft.com/office/powerpoint/2010/main" val="34277701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04689" y="1204686"/>
            <a:ext cx="3161489" cy="3445135"/>
          </a:xfrm>
        </p:spPr>
        <p:txBody>
          <a:bodyPr/>
          <a:lstStyle/>
          <a:p>
            <a:r>
              <a:rPr lang="en-GB" sz="2400" dirty="0" smtClean="0"/>
              <a:t>Follow-up comment (20 Aug 2012):</a:t>
            </a:r>
          </a:p>
          <a:p>
            <a:r>
              <a:rPr lang="en-GB" sz="2400" dirty="0" smtClean="0"/>
              <a:t>“</a:t>
            </a:r>
            <a:r>
              <a:rPr lang="en-GB" sz="2400" i="1" dirty="0" smtClean="0"/>
              <a:t>VC </a:t>
            </a:r>
            <a:r>
              <a:rPr lang="en-GB" sz="2400" i="1" dirty="0"/>
              <a:t>should be applauded for the classic business move of getting the university to concentrate on its core activity</a:t>
            </a:r>
            <a:r>
              <a:rPr lang="en-GB" sz="2400" dirty="0" smtClean="0"/>
              <a:t>”</a:t>
            </a:r>
            <a:endParaRPr lang="en-GB" sz="2400"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44</a:t>
            </a:fld>
            <a:endParaRPr lang="en-US"/>
          </a:p>
        </p:txBody>
      </p:sp>
      <p:sp>
        <p:nvSpPr>
          <p:cNvPr id="2" name="Title 1"/>
          <p:cNvSpPr>
            <a:spLocks noGrp="1"/>
          </p:cNvSpPr>
          <p:nvPr>
            <p:ph type="title"/>
          </p:nvPr>
        </p:nvSpPr>
        <p:spPr>
          <a:xfrm>
            <a:off x="1114198" y="168730"/>
            <a:ext cx="8029802" cy="716642"/>
          </a:xfrm>
        </p:spPr>
        <p:txBody>
          <a:bodyPr/>
          <a:lstStyle/>
          <a:p>
            <a:pPr algn="r"/>
            <a:r>
              <a:rPr lang="en-GB" sz="3600" dirty="0" smtClean="0"/>
              <a:t>Early Signals?</a:t>
            </a:r>
            <a:endParaRPr lang="en-GB" sz="3600" dirty="0"/>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5409" y="0"/>
            <a:ext cx="5724144" cy="6858000"/>
          </a:xfrm>
          <a:prstGeom prst="rect">
            <a:avLst/>
          </a:prstGeom>
        </p:spPr>
      </p:pic>
      <p:sp>
        <p:nvSpPr>
          <p:cNvPr id="8" name="AutoShape 29">
            <a:hlinkClick r:id="rId4"/>
          </p:cNvPr>
          <p:cNvSpPr>
            <a:spLocks noChangeArrowheads="1"/>
          </p:cNvSpPr>
          <p:nvPr/>
        </p:nvSpPr>
        <p:spPr bwMode="auto">
          <a:xfrm>
            <a:off x="4542649" y="1040353"/>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TextBox 8"/>
          <p:cNvSpPr txBox="1"/>
          <p:nvPr/>
        </p:nvSpPr>
        <p:spPr>
          <a:xfrm>
            <a:off x="6033289" y="5454347"/>
            <a:ext cx="2857791" cy="1323439"/>
          </a:xfrm>
          <a:prstGeom prst="rect">
            <a:avLst/>
          </a:prstGeom>
          <a:noFill/>
          <a:ln>
            <a:solidFill>
              <a:schemeClr val="tx1"/>
            </a:solidFill>
          </a:ln>
        </p:spPr>
        <p:txBody>
          <a:bodyPr wrap="square" rtlCol="0">
            <a:spAutoFit/>
          </a:bodyPr>
          <a:lstStyle/>
          <a:p>
            <a:r>
              <a:rPr lang="en-GB" sz="1600" dirty="0" smtClean="0"/>
              <a:t>Carl </a:t>
            </a:r>
            <a:r>
              <a:rPr lang="en-GB" sz="1600" dirty="0" err="1" smtClean="0"/>
              <a:t>Lygo</a:t>
            </a:r>
            <a:r>
              <a:rPr lang="en-GB" sz="1600" dirty="0" smtClean="0"/>
              <a:t> is </a:t>
            </a:r>
            <a:r>
              <a:rPr lang="en-GB" sz="1600" dirty="0"/>
              <a:t> chief executive of the 'for profit' BPP Professional Education group and principal of BPP University College</a:t>
            </a:r>
          </a:p>
        </p:txBody>
      </p:sp>
    </p:spTree>
    <p:extLst>
      <p:ext uri="{BB962C8B-B14F-4D97-AF65-F5344CB8AC3E}">
        <p14:creationId xmlns:p14="http://schemas.microsoft.com/office/powerpoint/2010/main" val="174316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Recap</a:t>
            </a:r>
            <a:endParaRPr lang="en-GB" dirty="0"/>
          </a:p>
        </p:txBody>
      </p:sp>
      <p:sp>
        <p:nvSpPr>
          <p:cNvPr id="3" name="Text Placeholder 2"/>
          <p:cNvSpPr>
            <a:spLocks noGrp="1"/>
          </p:cNvSpPr>
          <p:nvPr>
            <p:ph type="body" idx="1"/>
          </p:nvPr>
        </p:nvSpPr>
        <p:spPr/>
        <p:txBody>
          <a:bodyPr/>
          <a:lstStyle/>
          <a:p>
            <a:r>
              <a:rPr lang="en-GB" sz="2400" dirty="0" smtClean="0"/>
              <a:t>Within your organisation / sector there is a need to have mechanisms for identifying technological developments which may have an impact on the business:</a:t>
            </a:r>
          </a:p>
          <a:p>
            <a:pPr marL="742950" lvl="1" indent="-285750">
              <a:buFont typeface="Arial" pitchFamily="34" charset="0"/>
              <a:buChar char="•"/>
            </a:pPr>
            <a:r>
              <a:rPr lang="en-GB" sz="2000" dirty="0" smtClean="0"/>
              <a:t>Observing trends and signals</a:t>
            </a:r>
            <a:endParaRPr lang="en-GB" sz="2000" dirty="0"/>
          </a:p>
          <a:p>
            <a:pPr marL="742950" lvl="1" indent="-285750">
              <a:buFont typeface="Arial" pitchFamily="34" charset="0"/>
              <a:buChar char="•"/>
            </a:pPr>
            <a:r>
              <a:rPr lang="en-GB" sz="2000" dirty="0" smtClean="0"/>
              <a:t>Observing signals from diversity of sources</a:t>
            </a:r>
          </a:p>
          <a:p>
            <a:pPr marL="742950" lvl="1" indent="-285750">
              <a:buFont typeface="Arial" pitchFamily="34" charset="0"/>
              <a:buChar char="•"/>
            </a:pPr>
            <a:r>
              <a:rPr lang="en-GB" sz="2000" dirty="0" smtClean="0"/>
              <a:t>Interpreting the implications </a:t>
            </a:r>
          </a:p>
          <a:p>
            <a:pPr marL="742950" lvl="1" indent="-285750">
              <a:buFont typeface="Arial" pitchFamily="34" charset="0"/>
              <a:buChar char="•"/>
            </a:pPr>
            <a:r>
              <a:rPr lang="en-GB" sz="2000" dirty="0" smtClean="0"/>
              <a:t>Identifying changes which may be needed within the organisation</a:t>
            </a:r>
          </a:p>
          <a:p>
            <a:pPr marL="742950" lvl="1" indent="-285750">
              <a:buFont typeface="Arial" pitchFamily="34" charset="0"/>
              <a:buChar char="•"/>
            </a:pPr>
            <a:r>
              <a:rPr lang="en-GB" sz="2000" dirty="0" smtClean="0"/>
              <a:t>Inviting feedback and critiques  of the evidence-gathering processes and the interpretations of the findings</a:t>
            </a:r>
          </a:p>
          <a:p>
            <a:pPr marL="742950" lvl="1" indent="-285750">
              <a:buFont typeface="Arial" pitchFamily="34" charset="0"/>
              <a:buChar char="•"/>
            </a:pPr>
            <a:endParaRPr lang="en-GB" sz="2000"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45</a:t>
            </a:fld>
            <a:endParaRPr lang="en-US"/>
          </a:p>
        </p:txBody>
      </p:sp>
    </p:spTree>
    <p:extLst>
      <p:ext uri="{BB962C8B-B14F-4D97-AF65-F5344CB8AC3E}">
        <p14:creationId xmlns:p14="http://schemas.microsoft.com/office/powerpoint/2010/main" val="26949966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Revisiting Your Key Areas</a:t>
            </a:r>
            <a:endParaRPr lang="en-GB" dirty="0"/>
          </a:p>
        </p:txBody>
      </p:sp>
      <p:sp>
        <p:nvSpPr>
          <p:cNvPr id="3" name="Text Placeholder 2"/>
          <p:cNvSpPr>
            <a:spLocks noGrp="1"/>
          </p:cNvSpPr>
          <p:nvPr>
            <p:ph type="body" idx="1"/>
          </p:nvPr>
        </p:nvSpPr>
        <p:spPr/>
        <p:txBody>
          <a:bodyPr/>
          <a:lstStyle/>
          <a:p>
            <a:r>
              <a:rPr lang="en-GB" dirty="0" smtClean="0"/>
              <a:t>How might we apply the methodology:</a:t>
            </a:r>
          </a:p>
          <a:p>
            <a:pPr marL="714375" lvl="1" indent="-257175">
              <a:buFont typeface="Arial" pitchFamily="34" charset="0"/>
              <a:buChar char="•"/>
            </a:pPr>
            <a:endParaRPr lang="en-GB" sz="2400"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46</a:t>
            </a:fld>
            <a:endParaRPr lang="en-US"/>
          </a:p>
        </p:txBody>
      </p:sp>
    </p:spTree>
    <p:extLst>
      <p:ext uri="{BB962C8B-B14F-4D97-AF65-F5344CB8AC3E}">
        <p14:creationId xmlns:p14="http://schemas.microsoft.com/office/powerpoint/2010/main" val="13787107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 For Librarians</a:t>
            </a:r>
            <a:endParaRPr lang="en-GB" dirty="0"/>
          </a:p>
        </p:txBody>
      </p:sp>
      <p:sp>
        <p:nvSpPr>
          <p:cNvPr id="3" name="Text Placeholder 2"/>
          <p:cNvSpPr>
            <a:spLocks noGrp="1"/>
          </p:cNvSpPr>
          <p:nvPr>
            <p:ph type="body" idx="1"/>
          </p:nvPr>
        </p:nvSpPr>
        <p:spPr>
          <a:xfrm>
            <a:off x="4812358" y="1204686"/>
            <a:ext cx="4331642" cy="5653314"/>
          </a:xfrm>
        </p:spPr>
        <p:txBody>
          <a:bodyPr/>
          <a:lstStyle/>
          <a:p>
            <a:r>
              <a:rPr lang="en-GB" dirty="0" smtClean="0"/>
              <a:t>In time of uncertain futures:</a:t>
            </a:r>
          </a:p>
          <a:p>
            <a:pPr marL="442913" lvl="1" indent="-285750">
              <a:buFont typeface="Arial" pitchFamily="34" charset="0"/>
              <a:buChar char="•"/>
            </a:pPr>
            <a:r>
              <a:rPr lang="en-GB" sz="2400" dirty="0" smtClean="0"/>
              <a:t>Use evidence-based approaches to understanding the future</a:t>
            </a:r>
          </a:p>
          <a:p>
            <a:pPr marL="442913" lvl="1" indent="-285750">
              <a:buFont typeface="Arial" pitchFamily="34" charset="0"/>
              <a:buChar char="•"/>
            </a:pPr>
            <a:r>
              <a:rPr lang="en-GB" sz="2400" dirty="0" smtClean="0"/>
              <a:t>Understand the changing environment</a:t>
            </a:r>
          </a:p>
          <a:p>
            <a:pPr marL="442913" lvl="1" indent="-285750">
              <a:buFont typeface="Arial" pitchFamily="34" charset="0"/>
              <a:buChar char="•"/>
            </a:pPr>
            <a:r>
              <a:rPr lang="en-GB" sz="2400" dirty="0" smtClean="0"/>
              <a:t>Engage with opportunities in areas of growth and institutional importance</a:t>
            </a:r>
          </a:p>
          <a:p>
            <a:pPr marL="442913" lvl="1" indent="-285750">
              <a:buFont typeface="Arial" pitchFamily="34" charset="0"/>
              <a:buChar char="•"/>
            </a:pPr>
            <a:r>
              <a:rPr lang="en-GB" sz="2400" dirty="0" smtClean="0"/>
              <a:t>Be open and encourage discussion on analysis &amp; interpretation of findings</a:t>
            </a:r>
            <a:endParaRPr lang="en-GB" sz="2400"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47</a:t>
            </a:fld>
            <a:endParaRPr lang="en-US"/>
          </a:p>
        </p:txBody>
      </p:sp>
      <p:pic>
        <p:nvPicPr>
          <p:cNvPr id="5" name="Picture 4" descr="Copyright Shutterstock. used under licence. shutterstock_60676063.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0865" y="1313884"/>
            <a:ext cx="4501493" cy="3011032"/>
          </a:xfrm>
          <a:prstGeom prst="rect">
            <a:avLst/>
          </a:prstGeom>
        </p:spPr>
      </p:pic>
    </p:spTree>
    <p:extLst>
      <p:ext uri="{BB962C8B-B14F-4D97-AF65-F5344CB8AC3E}">
        <p14:creationId xmlns:p14="http://schemas.microsoft.com/office/powerpoint/2010/main" val="22834985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Serenity prayer</a:t>
            </a:r>
          </a:p>
        </p:txBody>
      </p:sp>
      <p:sp>
        <p:nvSpPr>
          <p:cNvPr id="3" name="Text Placeholder 2"/>
          <p:cNvSpPr>
            <a:spLocks noGrp="1"/>
          </p:cNvSpPr>
          <p:nvPr>
            <p:ph type="body" idx="1"/>
          </p:nvPr>
        </p:nvSpPr>
        <p:spPr>
          <a:xfrm>
            <a:off x="2130357" y="1379784"/>
            <a:ext cx="3492380" cy="5007429"/>
          </a:xfrm>
        </p:spPr>
        <p:txBody>
          <a:bodyPr/>
          <a:lstStyle/>
          <a:p>
            <a:r>
              <a:rPr lang="en-GB" dirty="0" smtClean="0"/>
              <a:t>Serenity prayer:</a:t>
            </a:r>
          </a:p>
          <a:p>
            <a:r>
              <a:rPr lang="en-GB" dirty="0"/>
              <a:t>God, grant me the serenity to accept the things I cannot change,</a:t>
            </a:r>
            <a:br>
              <a:rPr lang="en-GB" dirty="0"/>
            </a:br>
            <a:r>
              <a:rPr lang="en-GB" dirty="0"/>
              <a:t>Courage to change the things I can,</a:t>
            </a:r>
            <a:br>
              <a:rPr lang="en-GB" dirty="0"/>
            </a:br>
            <a:r>
              <a:rPr lang="en-GB" dirty="0"/>
              <a:t>And wisdom to know the difference.</a:t>
            </a:r>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48</a:t>
            </a:fld>
            <a:endParaRPr lang="en-US"/>
          </a:p>
        </p:txBody>
      </p:sp>
      <p:pic>
        <p:nvPicPr>
          <p:cNvPr id="1026" name="Picture 2" descr="http://www.aunicorntshirt.com/images/UNITSH_119A_SerenityPrayer2.gif"/>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23352" r="1"/>
          <a:stretch/>
        </p:blipFill>
        <p:spPr bwMode="auto">
          <a:xfrm>
            <a:off x="0" y="1717"/>
            <a:ext cx="6371617" cy="6856283"/>
          </a:xfrm>
          <a:prstGeom prst="rect">
            <a:avLst/>
          </a:prstGeom>
          <a:solidFill>
            <a:schemeClr val="bg1"/>
          </a:solidFill>
          <a:extLst/>
        </p:spPr>
      </p:pic>
      <p:sp>
        <p:nvSpPr>
          <p:cNvPr id="5" name="TextBox 4"/>
          <p:cNvSpPr txBox="1"/>
          <p:nvPr/>
        </p:nvSpPr>
        <p:spPr>
          <a:xfrm>
            <a:off x="6559970" y="5480307"/>
            <a:ext cx="2453402" cy="1200329"/>
          </a:xfrm>
          <a:prstGeom prst="rect">
            <a:avLst/>
          </a:prstGeom>
          <a:noFill/>
        </p:spPr>
        <p:txBody>
          <a:bodyPr wrap="square" rtlCol="0">
            <a:spAutoFit/>
          </a:bodyPr>
          <a:lstStyle/>
          <a:p>
            <a:r>
              <a:rPr lang="en-GB" sz="1800" dirty="0" smtClean="0"/>
              <a:t>Tim Berners-Lee didn’t accept the evidence of the popularity of Gopher!</a:t>
            </a:r>
            <a:endParaRPr lang="en-GB" sz="1800" dirty="0"/>
          </a:p>
        </p:txBody>
      </p:sp>
    </p:spTree>
    <p:extLst>
      <p:ext uri="{BB962C8B-B14F-4D97-AF65-F5344CB8AC3E}">
        <p14:creationId xmlns:p14="http://schemas.microsoft.com/office/powerpoint/2010/main" val="8555399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1167469" y="2208179"/>
            <a:ext cx="7700906" cy="2645923"/>
          </a:xfrm>
        </p:spPr>
        <p:txBody>
          <a:bodyPr/>
          <a:lstStyle/>
          <a:p>
            <a:r>
              <a:rPr lang="en-GB" sz="2400" dirty="0" smtClean="0">
                <a:solidFill>
                  <a:schemeClr val="bg1"/>
                </a:solidFill>
              </a:rPr>
              <a:t>The Data will be Big, but our users will continue to use Facebook and Twitter</a:t>
            </a:r>
          </a:p>
          <a:p>
            <a:r>
              <a:rPr lang="en-GB" sz="2400" dirty="0" smtClean="0">
                <a:solidFill>
                  <a:schemeClr val="bg1"/>
                </a:solidFill>
              </a:rPr>
              <a:t>But research data will grow in importance as will use of mobiles.</a:t>
            </a:r>
          </a:p>
          <a:p>
            <a:r>
              <a:rPr lang="en-GB" sz="2400" dirty="0" smtClean="0">
                <a:solidFill>
                  <a:schemeClr val="bg1"/>
                </a:solidFill>
              </a:rPr>
              <a:t>According to the evidence the future isn’t quite what I expected. But it has helped to identify our business strategies.</a:t>
            </a:r>
          </a:p>
          <a:p>
            <a:endParaRPr lang="en-GB" sz="2400" dirty="0">
              <a:solidFill>
                <a:schemeClr val="bg1"/>
              </a:solidFill>
            </a:endParaRPr>
          </a:p>
        </p:txBody>
      </p:sp>
      <p:sp>
        <p:nvSpPr>
          <p:cNvPr id="7" name="Rectangle 6"/>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solidFill>
                  <a:schemeClr val="bg1"/>
                </a:solidFill>
              </a:rPr>
              <a:t>Conclusions</a:t>
            </a:r>
            <a:endParaRPr lang="en-GB" dirty="0">
              <a:solidFill>
                <a:schemeClr val="bg1"/>
              </a:solidFill>
            </a:endParaRPr>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49</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099" y="1909550"/>
            <a:ext cx="8611802" cy="3038899"/>
          </a:xfrm>
          <a:prstGeom prst="rect">
            <a:avLst/>
          </a:prstGeom>
        </p:spPr>
      </p:pic>
    </p:spTree>
    <p:extLst>
      <p:ext uri="{BB962C8B-B14F-4D97-AF65-F5344CB8AC3E}">
        <p14:creationId xmlns:p14="http://schemas.microsoft.com/office/powerpoint/2010/main" val="1682724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27001" y="168730"/>
            <a:ext cx="5960740" cy="716642"/>
          </a:xfrm>
          <a:solidFill>
            <a:schemeClr val="tx1"/>
          </a:solidFill>
        </p:spPr>
        <p:txBody>
          <a:bodyPr/>
          <a:lstStyle/>
          <a:p>
            <a:r>
              <a:rPr lang="en-GB" dirty="0" smtClean="0">
                <a:solidFill>
                  <a:schemeClr val="bg1"/>
                </a:solidFill>
              </a:rPr>
              <a:t>In the Future</a:t>
            </a:r>
            <a:endParaRPr lang="en-GB" dirty="0">
              <a:solidFill>
                <a:schemeClr val="bg1"/>
              </a:solidFill>
            </a:endParaRPr>
          </a:p>
        </p:txBody>
      </p:sp>
      <p:sp>
        <p:nvSpPr>
          <p:cNvPr id="3" name="Text Placeholder 2"/>
          <p:cNvSpPr>
            <a:spLocks noGrp="1"/>
          </p:cNvSpPr>
          <p:nvPr>
            <p:ph type="body" idx="1"/>
          </p:nvPr>
        </p:nvSpPr>
        <p:spPr>
          <a:xfrm>
            <a:off x="827001" y="2266545"/>
            <a:ext cx="7062131" cy="1162455"/>
          </a:xfrm>
        </p:spPr>
        <p:txBody>
          <a:bodyPr/>
          <a:lstStyle/>
          <a:p>
            <a:r>
              <a:rPr lang="en-GB" dirty="0" smtClean="0">
                <a:solidFill>
                  <a:schemeClr val="bg1"/>
                </a:solidFill>
              </a:rPr>
              <a:t>Content and services will be open </a:t>
            </a:r>
            <a:endParaRPr lang="en-GB" dirty="0">
              <a:solidFill>
                <a:schemeClr val="bg1"/>
              </a:solidFill>
            </a:endParaRPr>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5</a:t>
            </a:fld>
            <a:endParaRPr lang="en-US"/>
          </a:p>
        </p:txBody>
      </p:sp>
    </p:spTree>
    <p:extLst>
      <p:ext uri="{BB962C8B-B14F-4D97-AF65-F5344CB8AC3E}">
        <p14:creationId xmlns:p14="http://schemas.microsoft.com/office/powerpoint/2010/main" val="1091292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27001" y="168730"/>
            <a:ext cx="5960740" cy="716642"/>
          </a:xfrm>
          <a:solidFill>
            <a:schemeClr val="tx1"/>
          </a:solidFill>
        </p:spPr>
        <p:txBody>
          <a:bodyPr/>
          <a:lstStyle/>
          <a:p>
            <a:r>
              <a:rPr lang="en-GB" dirty="0" smtClean="0">
                <a:solidFill>
                  <a:schemeClr val="bg1"/>
                </a:solidFill>
              </a:rPr>
              <a:t>In the Future</a:t>
            </a:r>
            <a:endParaRPr lang="en-GB" dirty="0">
              <a:solidFill>
                <a:schemeClr val="bg1"/>
              </a:solidFill>
            </a:endParaRPr>
          </a:p>
        </p:txBody>
      </p:sp>
      <p:sp>
        <p:nvSpPr>
          <p:cNvPr id="3" name="Text Placeholder 2"/>
          <p:cNvSpPr>
            <a:spLocks noGrp="1"/>
          </p:cNvSpPr>
          <p:nvPr>
            <p:ph type="body" idx="1"/>
          </p:nvPr>
        </p:nvSpPr>
        <p:spPr>
          <a:xfrm>
            <a:off x="827001" y="2266545"/>
            <a:ext cx="7704156" cy="1162455"/>
          </a:xfrm>
        </p:spPr>
        <p:txBody>
          <a:bodyPr/>
          <a:lstStyle/>
          <a:p>
            <a:r>
              <a:rPr lang="en-GB" dirty="0">
                <a:solidFill>
                  <a:schemeClr val="bg1"/>
                </a:solidFill>
              </a:rPr>
              <a:t>We will own our services and content </a:t>
            </a:r>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6</a:t>
            </a:fld>
            <a:endParaRPr lang="en-US"/>
          </a:p>
        </p:txBody>
      </p:sp>
    </p:spTree>
    <p:extLst>
      <p:ext uri="{BB962C8B-B14F-4D97-AF65-F5344CB8AC3E}">
        <p14:creationId xmlns:p14="http://schemas.microsoft.com/office/powerpoint/2010/main" val="6845261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27001" y="168730"/>
            <a:ext cx="5960740" cy="716642"/>
          </a:xfrm>
          <a:solidFill>
            <a:schemeClr val="tx1"/>
          </a:solidFill>
        </p:spPr>
        <p:txBody>
          <a:bodyPr/>
          <a:lstStyle/>
          <a:p>
            <a:r>
              <a:rPr lang="en-GB" dirty="0" smtClean="0">
                <a:solidFill>
                  <a:schemeClr val="bg1"/>
                </a:solidFill>
              </a:rPr>
              <a:t>In the Future</a:t>
            </a:r>
            <a:endParaRPr lang="en-GB" dirty="0">
              <a:solidFill>
                <a:schemeClr val="bg1"/>
              </a:solidFill>
            </a:endParaRPr>
          </a:p>
        </p:txBody>
      </p:sp>
      <p:sp>
        <p:nvSpPr>
          <p:cNvPr id="3" name="Text Placeholder 2"/>
          <p:cNvSpPr>
            <a:spLocks noGrp="1"/>
          </p:cNvSpPr>
          <p:nvPr>
            <p:ph type="body" idx="1"/>
          </p:nvPr>
        </p:nvSpPr>
        <p:spPr>
          <a:xfrm>
            <a:off x="827001" y="2266545"/>
            <a:ext cx="7704156" cy="1162455"/>
          </a:xfrm>
        </p:spPr>
        <p:txBody>
          <a:bodyPr/>
          <a:lstStyle/>
          <a:p>
            <a:r>
              <a:rPr lang="en-GB" dirty="0" smtClean="0">
                <a:solidFill>
                  <a:schemeClr val="bg1"/>
                </a:solidFill>
              </a:rPr>
              <a:t>We will see a growth in use of online services</a:t>
            </a:r>
            <a:endParaRPr lang="en-GB" dirty="0">
              <a:solidFill>
                <a:schemeClr val="bg1"/>
              </a:solidFill>
            </a:endParaRPr>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7</a:t>
            </a:fld>
            <a:endParaRPr lang="en-US"/>
          </a:p>
        </p:txBody>
      </p:sp>
    </p:spTree>
    <p:extLst>
      <p:ext uri="{BB962C8B-B14F-4D97-AF65-F5344CB8AC3E}">
        <p14:creationId xmlns:p14="http://schemas.microsoft.com/office/powerpoint/2010/main" val="1683974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27000" y="168730"/>
            <a:ext cx="5960740" cy="716642"/>
          </a:xfrm>
          <a:solidFill>
            <a:schemeClr val="tx1"/>
          </a:solidFill>
        </p:spPr>
        <p:txBody>
          <a:bodyPr/>
          <a:lstStyle/>
          <a:p>
            <a:r>
              <a:rPr lang="en-GB" dirty="0" smtClean="0">
                <a:solidFill>
                  <a:schemeClr val="bg1"/>
                </a:solidFill>
              </a:rPr>
              <a:t>In the Future</a:t>
            </a:r>
            <a:endParaRPr lang="en-GB" dirty="0">
              <a:solidFill>
                <a:schemeClr val="bg1"/>
              </a:solidFill>
            </a:endParaRPr>
          </a:p>
        </p:txBody>
      </p:sp>
      <p:sp>
        <p:nvSpPr>
          <p:cNvPr id="3" name="Text Placeholder 2"/>
          <p:cNvSpPr>
            <a:spLocks noGrp="1"/>
          </p:cNvSpPr>
          <p:nvPr>
            <p:ph type="body" idx="1"/>
          </p:nvPr>
        </p:nvSpPr>
        <p:spPr>
          <a:xfrm>
            <a:off x="827000" y="2266545"/>
            <a:ext cx="8132173" cy="1162455"/>
          </a:xfrm>
        </p:spPr>
        <p:txBody>
          <a:bodyPr/>
          <a:lstStyle/>
          <a:p>
            <a:r>
              <a:rPr lang="en-GB" dirty="0">
                <a:solidFill>
                  <a:schemeClr val="bg1"/>
                </a:solidFill>
              </a:rPr>
              <a:t>We will see the importance of </a:t>
            </a:r>
            <a:r>
              <a:rPr lang="en-GB" dirty="0" smtClean="0">
                <a:solidFill>
                  <a:schemeClr val="bg1"/>
                </a:solidFill>
              </a:rPr>
              <a:t>librarians and information professionals </a:t>
            </a:r>
            <a:r>
              <a:rPr lang="en-GB" dirty="0">
                <a:solidFill>
                  <a:schemeClr val="bg1"/>
                </a:solidFill>
              </a:rPr>
              <a:t>acknowledged</a:t>
            </a:r>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8</a:t>
            </a:fld>
            <a:endParaRPr lang="en-US"/>
          </a:p>
        </p:txBody>
      </p:sp>
    </p:spTree>
    <p:extLst>
      <p:ext uri="{BB962C8B-B14F-4D97-AF65-F5344CB8AC3E}">
        <p14:creationId xmlns:p14="http://schemas.microsoft.com/office/powerpoint/2010/main" val="597894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27000" y="168730"/>
            <a:ext cx="5960740" cy="716642"/>
          </a:xfrm>
          <a:solidFill>
            <a:schemeClr val="tx1"/>
          </a:solidFill>
        </p:spPr>
        <p:txBody>
          <a:bodyPr/>
          <a:lstStyle/>
          <a:p>
            <a:r>
              <a:rPr lang="en-GB" dirty="0" smtClean="0">
                <a:solidFill>
                  <a:schemeClr val="bg1"/>
                </a:solidFill>
              </a:rPr>
              <a:t>In the Future</a:t>
            </a:r>
            <a:endParaRPr lang="en-GB" dirty="0">
              <a:solidFill>
                <a:schemeClr val="bg1"/>
              </a:solidFill>
            </a:endParaRPr>
          </a:p>
        </p:txBody>
      </p:sp>
      <p:sp>
        <p:nvSpPr>
          <p:cNvPr id="3" name="Text Placeholder 2"/>
          <p:cNvSpPr>
            <a:spLocks noGrp="1"/>
          </p:cNvSpPr>
          <p:nvPr>
            <p:ph type="body" idx="1"/>
          </p:nvPr>
        </p:nvSpPr>
        <p:spPr>
          <a:xfrm>
            <a:off x="827000" y="2266545"/>
            <a:ext cx="8132173" cy="1162455"/>
          </a:xfrm>
        </p:spPr>
        <p:txBody>
          <a:bodyPr/>
          <a:lstStyle/>
          <a:p>
            <a:r>
              <a:rPr lang="en-GB" dirty="0" smtClean="0">
                <a:solidFill>
                  <a:schemeClr val="bg1"/>
                </a:solidFill>
              </a:rPr>
              <a:t>We will see greater investment in libraries</a:t>
            </a:r>
            <a:endParaRPr lang="en-GB" dirty="0">
              <a:solidFill>
                <a:schemeClr val="bg1"/>
              </a:solidFill>
            </a:endParaRPr>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9</a:t>
            </a:fld>
            <a:endParaRPr lang="en-US"/>
          </a:p>
        </p:txBody>
      </p:sp>
    </p:spTree>
    <p:extLst>
      <p:ext uri="{BB962C8B-B14F-4D97-AF65-F5344CB8AC3E}">
        <p14:creationId xmlns:p14="http://schemas.microsoft.com/office/powerpoint/2010/main" val="399042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UKOLN-standard-slide-2004">
  <a:themeElements>
    <a:clrScheme name="UKOLN-standard-slide-2004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KOLN-standard-slide-200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KOLN-standard-slide-2004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KOLN-standard-slide-2004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KOLN-standard-slide-2004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KOLN-standard-slide-2004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KOLN-standard-slide-2004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KOLN-standard-slide-2004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KOLN-standard-slide-2004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16193</TotalTime>
  <Words>1675</Words>
  <Application>Microsoft Office PowerPoint</Application>
  <PresentationFormat>On-screen Show (4:3)</PresentationFormat>
  <Paragraphs>338</Paragraphs>
  <Slides>49</Slides>
  <Notes>48</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UKOLN-standard-slide-2004</vt:lpstr>
      <vt:lpstr>Making Sense of the Future</vt:lpstr>
      <vt:lpstr>UKSG 2013 Spotting Tomorrow's  Key Technologies</vt:lpstr>
      <vt:lpstr>Abstract</vt:lpstr>
      <vt:lpstr>In the Future</vt:lpstr>
      <vt:lpstr>In the Future</vt:lpstr>
      <vt:lpstr>In the Future</vt:lpstr>
      <vt:lpstr>In the Future</vt:lpstr>
      <vt:lpstr>In the Future</vt:lpstr>
      <vt:lpstr>In the Future</vt:lpstr>
      <vt:lpstr>In the Future</vt:lpstr>
      <vt:lpstr>What I expected in the future</vt:lpstr>
      <vt:lpstr>In the Future</vt:lpstr>
      <vt:lpstr>Has the Future Arrived? </vt:lpstr>
      <vt:lpstr>Shush!</vt:lpstr>
      <vt:lpstr>What Can We Conclude?</vt:lpstr>
      <vt:lpstr>The Context</vt:lpstr>
      <vt:lpstr>Accompanying Paper</vt:lpstr>
      <vt:lpstr>Time of Growth </vt:lpstr>
      <vt:lpstr>Time of Growth is Over </vt:lpstr>
      <vt:lpstr>Lessons From The Past</vt:lpstr>
      <vt:lpstr>Why Future-Watch?</vt:lpstr>
      <vt:lpstr>Why Future-Watch?</vt:lpstr>
      <vt:lpstr>Audience Participation </vt:lpstr>
      <vt:lpstr>JISC Observatory</vt:lpstr>
      <vt:lpstr>JIS Observatory process</vt:lpstr>
      <vt:lpstr>Scanning Activities </vt:lpstr>
      <vt:lpstr>Sense-making</vt:lpstr>
      <vt:lpstr>Significant Trends: Mobile</vt:lpstr>
      <vt:lpstr>Significant Trends: Mobile</vt:lpstr>
      <vt:lpstr>Significant Trends: Mobile</vt:lpstr>
      <vt:lpstr>Significant Trends: Social Media</vt:lpstr>
      <vt:lpstr>Significant Trends: Social Media</vt:lpstr>
      <vt:lpstr>Behind The Data</vt:lpstr>
      <vt:lpstr>Need for Paradata and Discussion</vt:lpstr>
      <vt:lpstr>Paradata Example</vt:lpstr>
      <vt:lpstr>Lies, Damned Lies and Graphs</vt:lpstr>
      <vt:lpstr>Open Sense-making</vt:lpstr>
      <vt:lpstr>PowerPoint Presentation</vt:lpstr>
      <vt:lpstr>Sense-Making: Social Media</vt:lpstr>
      <vt:lpstr>Open Data</vt:lpstr>
      <vt:lpstr>Open Data</vt:lpstr>
      <vt:lpstr>Use of Open Data in Libraries</vt:lpstr>
      <vt:lpstr>Early Signals?</vt:lpstr>
      <vt:lpstr>Early Signals?</vt:lpstr>
      <vt:lpstr>Recap</vt:lpstr>
      <vt:lpstr>Revisiting Your Key Areas</vt:lpstr>
      <vt:lpstr>Challenge For Librarians</vt:lpstr>
      <vt:lpstr>Serenity prayer</vt:lpstr>
      <vt:lpstr>Conclusions</vt:lpstr>
    </vt:vector>
  </TitlesOfParts>
  <Company>UKOLN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Sense of the Future</dc:title>
  <dc:creator>Brian Kelly</dc:creator>
  <cp:lastModifiedBy>Brian Kelly</cp:lastModifiedBy>
  <cp:revision>601</cp:revision>
  <cp:lastPrinted>2013-04-05T16:10:03Z</cp:lastPrinted>
  <dcterms:created xsi:type="dcterms:W3CDTF">2005-06-06T15:31:10Z</dcterms:created>
  <dcterms:modified xsi:type="dcterms:W3CDTF">2013-04-06T16:42:00Z</dcterms:modified>
</cp:coreProperties>
</file>