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376" r:id="rId2"/>
    <p:sldId id="282" r:id="rId3"/>
    <p:sldId id="360" r:id="rId4"/>
    <p:sldId id="377" r:id="rId5"/>
    <p:sldId id="378" r:id="rId6"/>
    <p:sldId id="463" r:id="rId7"/>
    <p:sldId id="465" r:id="rId8"/>
    <p:sldId id="459" r:id="rId9"/>
    <p:sldId id="416" r:id="rId10"/>
    <p:sldId id="466" r:id="rId11"/>
    <p:sldId id="460" r:id="rId12"/>
    <p:sldId id="461" r:id="rId13"/>
    <p:sldId id="458" r:id="rId14"/>
    <p:sldId id="381" r:id="rId15"/>
    <p:sldId id="380" r:id="rId16"/>
    <p:sldId id="382" r:id="rId17"/>
    <p:sldId id="386" r:id="rId18"/>
    <p:sldId id="388" r:id="rId19"/>
    <p:sldId id="389" r:id="rId20"/>
    <p:sldId id="390" r:id="rId21"/>
    <p:sldId id="464" r:id="rId22"/>
    <p:sldId id="467" r:id="rId23"/>
    <p:sldId id="468" r:id="rId24"/>
    <p:sldId id="469" r:id="rId25"/>
    <p:sldId id="470" r:id="rId26"/>
    <p:sldId id="392" r:id="rId27"/>
    <p:sldId id="394" r:id="rId28"/>
    <p:sldId id="397" r:id="rId29"/>
    <p:sldId id="401" r:id="rId30"/>
    <p:sldId id="399" r:id="rId31"/>
    <p:sldId id="402" r:id="rId32"/>
    <p:sldId id="403" r:id="rId33"/>
    <p:sldId id="404" r:id="rId34"/>
    <p:sldId id="405" r:id="rId35"/>
    <p:sldId id="406" r:id="rId36"/>
    <p:sldId id="410" r:id="rId37"/>
    <p:sldId id="408" r:id="rId38"/>
    <p:sldId id="409" r:id="rId39"/>
    <p:sldId id="419" r:id="rId40"/>
    <p:sldId id="420" r:id="rId41"/>
    <p:sldId id="427" r:id="rId42"/>
    <p:sldId id="471" r:id="rId43"/>
    <p:sldId id="472" r:id="rId44"/>
    <p:sldId id="451" r:id="rId45"/>
    <p:sldId id="438" r:id="rId46"/>
    <p:sldId id="452" r:id="rId47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6666FF"/>
    <a:srgbClr val="0033CC"/>
    <a:srgbClr val="DDDDDD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5601" autoAdjust="0"/>
  </p:normalViewPr>
  <p:slideViewPr>
    <p:cSldViewPr snapToGrid="0">
      <p:cViewPr>
        <p:scale>
          <a:sx n="106" d="100"/>
          <a:sy n="106" d="100"/>
        </p:scale>
        <p:origin x="-36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2640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90"/>
            <a:ext cx="530234" cy="1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07139" y="-1590"/>
            <a:ext cx="604824" cy="1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4499"/>
            <a:ext cx="6811963" cy="1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ctr" defTabSz="955044" eaLnBrk="0" hangingPunct="0">
              <a:defRPr sz="1200" dirty="0"/>
            </a:lvl1pPr>
          </a:lstStyle>
          <a:p>
            <a:pPr>
              <a:defRPr/>
            </a:pPr>
            <a:r>
              <a:rPr lang="en-GB" dirty="0"/>
              <a:t>&lt;http://www.ukoln.ac.uk/web-focus/events/conferences/sra-2013</a:t>
            </a:r>
            <a:r>
              <a:rPr lang="en-GB" dirty="0" smtClean="0"/>
              <a:t>/&gt;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320853" y="8998182"/>
            <a:ext cx="204310" cy="2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fld id="{E9EEA93F-5BE7-48A7-ADD7-39F2BC5EB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88589" y="152620"/>
            <a:ext cx="5754738" cy="95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61" tIns="47879" rIns="94161" bIns="47879">
            <a:spAutoFit/>
          </a:bodyPr>
          <a:lstStyle/>
          <a:p>
            <a:r>
              <a:rPr lang="en-GB" sz="2800" b="1" dirty="0"/>
              <a:t>Using Social Media to Enhance Your Research Activities</a:t>
            </a:r>
          </a:p>
        </p:txBody>
      </p:sp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69" y="8988643"/>
            <a:ext cx="856157" cy="2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9" descr="ukoln-logo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6" y="152620"/>
            <a:ext cx="567528" cy="8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0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90"/>
            <a:ext cx="681034" cy="2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29307" y="-1590"/>
            <a:ext cx="681034" cy="2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52475"/>
            <a:ext cx="4953000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46" y="4721661"/>
            <a:ext cx="4995872" cy="44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879" rIns="94161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1327"/>
            <a:ext cx="681034" cy="2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4371" y="9527580"/>
            <a:ext cx="377811" cy="1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fld id="{FBBE663E-4E6A-425F-AB5A-77E555BF4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9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0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8C14A8-A677-4D22-9E86-22CA675C892A}" type="slidenum">
              <a:rPr lang="en-GB" sz="1200">
                <a:latin typeface="Times New Roman" pitchFamily="18" charset="0"/>
              </a:rPr>
              <a:pPr eaLnBrk="1" hangingPunct="1"/>
              <a:t>11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BC1ACB-B7B8-4BC2-B21F-09BFD9E54123}" type="slidenum">
              <a:rPr lang="en-GB" sz="1200">
                <a:latin typeface="Times New Roman" pitchFamily="18" charset="0"/>
              </a:rPr>
              <a:pPr eaLnBrk="1" hangingPunct="1"/>
              <a:t>12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6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17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2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04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91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4450A90-14DD-43E1-80DD-11C66C2B3A9F}" type="slidenum">
              <a:rPr lang="en-US" sz="1000"/>
              <a:pPr/>
              <a:t>18</a:t>
            </a:fld>
            <a:endParaRPr lang="en-US" sz="1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6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6E5190-8078-40D7-9BA7-A3343F7B2D00}" type="slidenum">
              <a:rPr lang="en-GB" sz="1000"/>
              <a:pPr/>
              <a:t>2</a:t>
            </a:fld>
            <a:endParaRPr lang="en-GB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E8679C-8FC9-4A3E-AC3A-DEF8505CB000}" type="slidenum">
              <a:rPr lang="en-US" sz="1000"/>
              <a:pPr/>
              <a:t>20</a:t>
            </a:fld>
            <a:endParaRPr lang="en-US"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61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6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81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8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6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2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77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4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41AA0-84FE-4ABF-8FDC-01846E0C5875}" type="slidenum">
              <a:rPr lang="en-GB" sz="1200">
                <a:latin typeface="Times New Roman" pitchFamily="18" charset="0"/>
              </a:rPr>
              <a:pPr eaLnBrk="1" hangingPunct="1"/>
              <a:t>3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42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92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88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66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11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20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19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43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1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3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1C74AB-A734-44FE-8951-5241A66F5786}" type="slidenum">
              <a:rPr lang="en-GB" sz="1000"/>
              <a:pPr/>
              <a:t>4</a:t>
            </a:fld>
            <a:endParaRPr lang="en-GB" sz="10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62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46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64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8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66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4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8276-C72B-4A40-9044-606A4195A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0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83FB-1116-4C30-A5D4-4371DBA3A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72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6ADDB-F6F7-4F2C-B8FC-9DB9D9FD4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35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E041-529E-45FC-8338-7D1E56D32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37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7772400" cy="681148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785981" cy="558598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4FD4-707E-4E4E-B68A-DCD8601E0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61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F4D4-3699-4BAF-99BB-DFA8B0EFB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1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50D3-D57A-40E2-BC2A-880C7CB7B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38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F092-CBBE-45B9-B252-C4F592158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88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1E39-7B05-46F5-97CA-E66A23067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7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BDE0-2700-4014-9D34-2F0F276FF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45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7C982-ED0A-443D-BD8E-C19F35DDE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0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0"/>
            <a:ext cx="704850" cy="55435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	</a:t>
            </a:r>
            <a:endParaRPr lang="en-GB" sz="1400" b="1" smtClean="0">
              <a:solidFill>
                <a:srgbClr val="0066CC"/>
              </a:solidFill>
            </a:endParaRP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7B9C3EF-8833-4E7F-9879-CB20D14D2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KOLN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24513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ixton.com/uk/comic/i4mxytk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webfocus.wordpress.com/2012/08/17/celebrating-10000-followers-social-media-is-about-nodes-and-connections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view/person_id/588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cgi/irstats.cgi?page=get_view2&amp;divisionss=dummy&amp;research_centress=dummy&amp;subjectss=dummy&amp;IRS_epchoice=creators_name&amp;creators_names=creators_name_28b1f609f6ea5c7ccddf6aed2d130969&amp;eprint=&amp;period=-3m&amp;IRS_datechoice=range&amp;start_day=1&amp;start_month=1&amp;start_year=2005&amp;end_day=31&amp;end_month=12&amp;end_year=2014&amp;view=AllItemsTab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hyperlink" Target="http://opus.bath.ac.uk/cgi/irstats.cgi?page=get_view2&amp;IRS_epchoice=All&amp;divisionss=dummy&amp;research_centress=dummy&amp;subjectss=dummy&amp;creators_names=creators_name_28b1f609f6ea5c7ccddf6aed2d130969&amp;eprint=&amp;period=-3m&amp;IRS_datechoice=range&amp;start_day=1&amp;start_month=1&amp;start_year=2005&amp;end_day=31&amp;end_month=12&amp;end_year=2014&amp;view=TopTenAuthorsTable" TargetMode="External"/><Relationship Id="rId4" Type="http://schemas.openxmlformats.org/officeDocument/2006/relationships/hyperlink" Target="http://opus.bath.ac.uk/11263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opus.bath.ac.uk/cgi/irstats.cgi?page=get_view2&amp;IRS_epchoice=All&amp;divisionss=dummy&amp;research_centress=dummy&amp;subjectss=dummy&amp;creators_names=dummy&amp;eprint=&amp;period=-3m&amp;IRS_datechoice=range&amp;start_day=1&amp;start_month=1&amp;start_year=2005&amp;end_day=31&amp;end_month=12&amp;end_year=2013&amp;view=TopTwentyTable" TargetMode="External"/><Relationship Id="rId4" Type="http://schemas.openxmlformats.org/officeDocument/2006/relationships/hyperlink" Target="http://opus.bath.ac.uk/1526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hyperlink" Target="http://opus.bath.ac.uk/cgi/irstats.cgi?page=get_view2&amp;divisionss=dummy&amp;research_centress=dummy&amp;subjectss=dummy&amp;IRS_epchoice=creators_name&amp;creators_names=creators_name_28b1f609f6ea5c7ccddf6aed2d130969&amp;eprint=&amp;period=-3m&amp;IRS_datechoice=range&amp;start_day=1&amp;start_month=6&amp;start_year=2009&amp;end_day=31&amp;end_month=12&amp;end_year=2012&amp;view=MonthlyDownloadsGrap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/2.0/uk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oln.ac.uk/web-focus/events/conferences/sra-2013/" TargetMode="External"/><Relationship Id="rId5" Type="http://schemas.openxmlformats.org/officeDocument/2006/relationships/hyperlink" Target="http://www.ukoln.ac.uk/web-focus/events/resources/standard/cc-licence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logs.lse.ac.uk/impactofsocialsciences/2012/04/19/blog-tweeting-papers-worth-it/" TargetMode="Externa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ukwebfocus.wordpress.com/2010/04/29/winner-of-john-m-slatin-award-at-w4a-2010/" TargetMode="External"/><Relationship Id="rId4" Type="http://schemas.openxmlformats.org/officeDocument/2006/relationships/hyperlink" Target="http://ukwebfocus.wordpress.com/2010/03/26/it-started-with-a-twee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2919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loandr/w4a12-coopersloankellylewthwai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blog.openwetware.org/scienceintheopen/2009/06/30/some-slides-for-granting-permissions-or-not-in-presentation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www.slideshare.net/CameronNeylon/permiss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cgi/irstats.cgi?page=get_view2&amp;divisionss=dummy&amp;research_centress=dummy&amp;subjectss=dummy&amp;IRS_epchoice=creators_name&amp;creators_names=creators_name_28b1f609f6ea5c7ccddf6aed2d130969&amp;eprint=&amp;period=-3m&amp;IRS_datechoice=range&amp;start_day=1&amp;start_month=1&amp;start_year=2012&amp;end_day=31&amp;end_month=12&amp;end_year=2012&amp;view=TopTenTabl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opsy.com/s?q=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opsy.com/www.slideshare.net/sloandr/w4a12-coopersloankellylewthwait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opsy.com/opus.bath.ac.uk/2919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us.bath.ac.uk/cgi/irstats.cgi?IRS_epchoice=EPrint&amp;page=dashboard&amp;eprint=29190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view/person_id/588.date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profile/view?id=622382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ath.academia.edu/BrianKelly/Papers" TargetMode="External"/><Relationship Id="rId7" Type="http://schemas.openxmlformats.org/officeDocument/2006/relationships/hyperlink" Target="http://bath.academia.edu/BrianKelly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opus.bath.ac.uk/28713/" TargetMode="Externa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cgi/irstats.cgi?page=get_view2&amp;IRS_epchoice=All&amp;divisionss=dummy&amp;research_centress=dummy&amp;subjectss=dummy&amp;creators_names=dummy&amp;eprint=&amp;period=-3m&amp;IRS_datechoice=range&amp;start_day=1&amp;start_month=1&amp;start_year=2005&amp;end_day=31&amp;end_month=12&amp;end_year=2013&amp;view=TopTenAuthorsTab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2.0/uk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ukwebfocus.wordpress.com/2012/08/29/majesticseo-analysis-of-russell-group-university-repositories/" TargetMode="Externa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17484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jisc.ac.uk/inform/inform35/InternationalOAWeek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us.bath.ac.uk/35624/" TargetMode="External"/><Relationship Id="rId5" Type="http://schemas.openxmlformats.org/officeDocument/2006/relationships/hyperlink" Target="http://www.academia.edu/3682226/Using_Social_Media_to_Enhance_Your_Research_Activities" TargetMode="External"/><Relationship Id="rId4" Type="http://schemas.openxmlformats.org/officeDocument/2006/relationships/hyperlink" Target="https://www.researchgate.net/publication/237080036_Using_Social_Media_to_Enhance_Your_Research_Activiti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hyperlink" Target="http://ukwebfocus.wordpress.com/2012/08/20/are-you-a-roundhead-or-a-cavalier-in-your-views-on-social-media/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webfocus.wordpress.com/2012/04/13/are-you-a-marxist-in-your-research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29"/>
            <a:ext cx="7874159" cy="1397423"/>
          </a:xfrm>
          <a:solidFill>
            <a:schemeClr val="tx1"/>
          </a:solidFill>
        </p:spPr>
        <p:txBody>
          <a:bodyPr/>
          <a:lstStyle/>
          <a:p>
            <a:pPr marL="84138"/>
            <a:r>
              <a:rPr lang="en-GB" dirty="0">
                <a:solidFill>
                  <a:schemeClr val="bg1"/>
                </a:solidFill>
              </a:rPr>
              <a:t>Open Practices for the Connected Researcher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204" y="5372077"/>
            <a:ext cx="8207498" cy="937314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Presentation by Brian Kelly, UKOLN </a:t>
            </a:r>
            <a:r>
              <a:rPr lang="en-GB" sz="2400" dirty="0">
                <a:solidFill>
                  <a:schemeClr val="bg1"/>
                </a:solidFill>
              </a:rPr>
              <a:t>on 25 October </a:t>
            </a:r>
            <a:r>
              <a:rPr lang="en-GB" sz="2400" dirty="0" smtClean="0">
                <a:solidFill>
                  <a:schemeClr val="bg1"/>
                </a:solidFill>
              </a:rPr>
              <a:t>2012 for an Open Access Week event at the University of Exeter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endParaRPr lang="en-GB" sz="3600" b="1" dirty="0" smtClean="0">
              <a:solidFill>
                <a:schemeClr val="bg1"/>
              </a:solidFill>
            </a:endParaRPr>
          </a:p>
          <a:p>
            <a:pPr marL="84138"/>
            <a:endParaRPr lang="en-GB" sz="3600" b="1" dirty="0" smtClean="0">
              <a:solidFill>
                <a:schemeClr val="bg1"/>
              </a:solidFill>
            </a:endParaRPr>
          </a:p>
          <a:p>
            <a:pPr marL="84138"/>
            <a:endParaRPr lang="en-GB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4400" dirty="0" smtClean="0"/>
              <a:t>Using Social Media to Enhance Your Research Activities</a:t>
            </a:r>
            <a:endParaRPr lang="en-GB" sz="4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62000" y="5165888"/>
            <a:ext cx="8005481" cy="15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Talk by Brian Kelly, UKOLN on 24	 June 2013 at the 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3</a:t>
            </a:r>
            <a:r>
              <a:rPr lang="en-GB" sz="2400" baseline="30000" dirty="0" smtClean="0">
                <a:solidFill>
                  <a:schemeClr val="bg1"/>
                </a:solidFill>
              </a:rPr>
              <a:t>rd</a:t>
            </a:r>
            <a:r>
              <a:rPr lang="en-GB" sz="2400" dirty="0" smtClean="0">
                <a:solidFill>
                  <a:schemeClr val="bg1"/>
                </a:solidFill>
              </a:rPr>
              <a:t> annual </a:t>
            </a:r>
            <a:r>
              <a:rPr lang="en-GB" sz="2400" dirty="0">
                <a:solidFill>
                  <a:schemeClr val="bg1"/>
                </a:solidFill>
              </a:rPr>
              <a:t>Social Media in Social </a:t>
            </a:r>
            <a:r>
              <a:rPr lang="en-GB" sz="2400" dirty="0" smtClean="0">
                <a:solidFill>
                  <a:schemeClr val="bg1"/>
                </a:solidFill>
              </a:rPr>
              <a:t>Research </a:t>
            </a:r>
            <a:r>
              <a:rPr lang="en-GB" sz="2400" dirty="0">
                <a:solidFill>
                  <a:schemeClr val="bg1"/>
                </a:solidFill>
              </a:rPr>
              <a:t>conference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3" y="448594"/>
            <a:ext cx="8564171" cy="2876952"/>
          </a:xfrm>
          <a:prstGeom prst="rect">
            <a:avLst/>
          </a:prstGeom>
        </p:spPr>
      </p:pic>
      <p:sp>
        <p:nvSpPr>
          <p:cNvPr id="9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600177" y="20948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“It’s About Nodes and Connections”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90" y="1131683"/>
            <a:ext cx="5589366" cy="3546195"/>
          </a:xfrm>
        </p:spPr>
        <p:txBody>
          <a:bodyPr/>
          <a:lstStyle/>
          <a:p>
            <a:r>
              <a:rPr lang="en-GB" dirty="0"/>
              <a:t>Cameron </a:t>
            </a:r>
            <a:r>
              <a:rPr lang="en-GB" dirty="0" err="1" smtClean="0"/>
              <a:t>Neylon</a:t>
            </a:r>
            <a:r>
              <a:rPr lang="en-GB" dirty="0" smtClean="0"/>
              <a:t> keynote at OR 2012: </a:t>
            </a:r>
            <a:br>
              <a:rPr lang="en-GB" dirty="0" smtClean="0"/>
            </a:br>
            <a:r>
              <a:rPr lang="en-GB" dirty="0" smtClean="0"/>
              <a:t>“</a:t>
            </a:r>
            <a:r>
              <a:rPr lang="en-GB" b="1" dirty="0"/>
              <a:t>Networks qualitatively change our capacity</a:t>
            </a:r>
            <a:r>
              <a:rPr lang="en-GB" dirty="0" smtClean="0"/>
              <a:t>”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/>
              <a:t>W</a:t>
            </a:r>
            <a:r>
              <a:rPr lang="en-GB" sz="2000" dirty="0" smtClean="0"/>
              <a:t>ith </a:t>
            </a:r>
            <a:r>
              <a:rPr lang="en-GB" sz="2000" dirty="0"/>
              <a:t>only 20% of a community </a:t>
            </a:r>
            <a:r>
              <a:rPr lang="en-GB" sz="2000" dirty="0" smtClean="0"/>
              <a:t>connected </a:t>
            </a:r>
            <a:r>
              <a:rPr lang="en-GB" sz="2000" dirty="0"/>
              <a:t>only </a:t>
            </a:r>
            <a:r>
              <a:rPr lang="en-GB" sz="2000" dirty="0" smtClean="0"/>
              <a:t>limited interaction </a:t>
            </a:r>
            <a:r>
              <a:rPr lang="en-GB" sz="2000" dirty="0"/>
              <a:t>can take </a:t>
            </a:r>
            <a:r>
              <a:rPr lang="en-GB" sz="2000" dirty="0" smtClean="0"/>
              <a:t>place 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This </a:t>
            </a:r>
            <a:r>
              <a:rPr lang="en-GB" sz="2000" dirty="0"/>
              <a:t>increases drastically as </a:t>
            </a:r>
            <a:r>
              <a:rPr lang="en-GB" sz="2000" dirty="0" smtClean="0"/>
              <a:t>numbers </a:t>
            </a:r>
            <a:r>
              <a:rPr lang="en-GB" sz="2000" dirty="0"/>
              <a:t>of connected nodes </a:t>
            </a:r>
            <a:r>
              <a:rPr lang="en-GB" sz="2000" dirty="0" smtClean="0"/>
              <a:t>grows</a:t>
            </a:r>
          </a:p>
          <a:p>
            <a:pPr indent="-258763"/>
            <a:r>
              <a:rPr lang="en-GB" sz="2200" dirty="0" smtClean="0"/>
              <a:t>Examples:</a:t>
            </a:r>
            <a:endParaRPr lang="en-GB" sz="2200" dirty="0"/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Phone networks (no use with only 1 user!)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Tweeting at this event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Galaxy Zoo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5672623" y="126987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http://ukwebfocus.files.wordpress.com/2012/08/small-number-of-no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30" y="1186669"/>
            <a:ext cx="1809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kwebfocus.files.wordpress.com/2012/08/large-number-of-no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55" y="2872376"/>
            <a:ext cx="18002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35781" y="4882564"/>
            <a:ext cx="7355974" cy="1390651"/>
            <a:chOff x="1135781" y="4882564"/>
            <a:chExt cx="7355974" cy="1390651"/>
          </a:xfrm>
        </p:grpSpPr>
        <p:pic>
          <p:nvPicPr>
            <p:cNvPr id="2054" name="Picture 6" descr="http://ukwebfocus.files.wordpress.com/2012/08/cameron-neylon-filters-bloc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828" y="4920663"/>
              <a:ext cx="179070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ukwebfocus.files.wordpress.com/2012/08/cameron-naylong-no-single-right-filte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30" y="4882564"/>
              <a:ext cx="1762125" cy="13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35781" y="4903968"/>
              <a:ext cx="3320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“Filters block. Filters cause friction”</a:t>
              </a:r>
            </a:p>
            <a:p>
              <a:r>
                <a:rPr lang="en-GB" sz="2000" dirty="0" smtClean="0"/>
                <a:t>Need for client-side, not supply-side filters. </a:t>
              </a:r>
              <a:endParaRPr lang="en-GB" sz="2000" dirty="0"/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 rot="-5400000">
            <a:off x="51933" y="538649"/>
            <a:ext cx="121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Theory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4638" y="0"/>
            <a:ext cx="736273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9797F9-0503-4070-A4C1-6759259EF862}" type="slidenum">
              <a:rPr lang="en-US" altLang="en-US" sz="1000" smtClean="0"/>
              <a:pPr eaLnBrk="1" hangingPunct="1"/>
              <a:t>11</a:t>
            </a:fld>
            <a:endParaRPr lang="en-US" altLang="en-US" sz="10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3412" y="260350"/>
            <a:ext cx="8668870" cy="668338"/>
          </a:xfrm>
        </p:spPr>
        <p:txBody>
          <a:bodyPr/>
          <a:lstStyle/>
          <a:p>
            <a:pPr eaLnBrk="1" hangingPunct="1"/>
            <a:r>
              <a:rPr lang="en-GB" sz="4000" dirty="0" smtClean="0"/>
              <a:t>SEO (Search Engine Optimisation)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0050" y="3660775"/>
            <a:ext cx="6007100" cy="2847601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000" dirty="0" smtClean="0"/>
              <a:t>Summary of key approaches:</a:t>
            </a:r>
          </a:p>
          <a:p>
            <a:pPr marL="355600" lvl="1" indent="-176213" eaLnBrk="1" hangingPunct="1">
              <a:lnSpc>
                <a:spcPct val="90000"/>
              </a:lnSpc>
              <a:defRPr/>
            </a:pPr>
            <a:r>
              <a:rPr lang="en-GB" sz="2000" dirty="0" smtClean="0"/>
              <a:t>Apply various techniques to Web resources to make resources easier to find in Google, …</a:t>
            </a:r>
          </a:p>
          <a:p>
            <a:pPr marL="355600" lvl="1" indent="-176213" eaLnBrk="1" hangingPunct="1">
              <a:lnSpc>
                <a:spcPct val="90000"/>
              </a:lnSpc>
              <a:defRPr/>
            </a:pPr>
            <a:r>
              <a:rPr lang="en-GB" sz="2000" dirty="0" smtClean="0"/>
              <a:t>Resources may include organisational Web suites, third party Web sites, databases, …</a:t>
            </a:r>
          </a:p>
          <a:p>
            <a:pPr marL="355600" lvl="1" indent="-176213" eaLnBrk="1" hangingPunct="1">
              <a:lnSpc>
                <a:spcPct val="90000"/>
              </a:lnSpc>
              <a:defRPr/>
            </a:pPr>
            <a:r>
              <a:rPr lang="en-GB" sz="2000" dirty="0" smtClean="0"/>
              <a:t>Resources may also include real world objects and ideas (e.g. your research ideas, …)</a:t>
            </a:r>
          </a:p>
          <a:p>
            <a:pPr marL="355600" lvl="1" indent="-176213" eaLnBrk="1" hangingPunct="1">
              <a:lnSpc>
                <a:spcPct val="90000"/>
              </a:lnSpc>
              <a:defRPr/>
            </a:pPr>
            <a:r>
              <a:rPr lang="en-GB" sz="2000" dirty="0" smtClean="0"/>
              <a:t>Based on understanding of importance of Google to end users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257300" y="2489200"/>
            <a:ext cx="1397000" cy="1219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41425" y="2909957"/>
            <a:ext cx="141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 smtClean="0"/>
              <a:t>Databases (e.g. IRs)</a:t>
            </a:r>
            <a:endParaRPr lang="en-GB" sz="2000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87400" y="1257300"/>
            <a:ext cx="1397000" cy="11303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22325" y="1712913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Web sites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52400" y="2654300"/>
            <a:ext cx="990600" cy="11557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38125" y="3046413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Real </a:t>
            </a:r>
            <a:br>
              <a:rPr lang="en-GB" sz="2000"/>
            </a:br>
            <a:r>
              <a:rPr lang="en-GB" sz="2000"/>
              <a:t>world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838200" y="3911600"/>
            <a:ext cx="1397000" cy="11430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60425" y="4367213"/>
            <a:ext cx="1398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Directories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688976" y="1892300"/>
            <a:ext cx="2407024" cy="1206500"/>
          </a:xfrm>
          <a:prstGeom prst="flowChartPredefined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/>
              <a:t>Google</a:t>
            </a:r>
            <a:br>
              <a:rPr lang="en-GB" sz="2000" dirty="0"/>
            </a:br>
            <a:r>
              <a:rPr lang="en-GB" sz="2000" dirty="0" smtClean="0"/>
              <a:t>(Bing</a:t>
            </a:r>
            <a:r>
              <a:rPr lang="en-GB" sz="2000" dirty="0"/>
              <a:t>,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DuckDuckGo</a:t>
            </a:r>
            <a:r>
              <a:rPr lang="en-GB" sz="2000" dirty="0" smtClean="0"/>
              <a:t>, </a:t>
            </a:r>
            <a:br>
              <a:rPr lang="en-GB" sz="2000" dirty="0" smtClean="0"/>
            </a:br>
            <a:r>
              <a:rPr lang="en-GB" sz="2000" dirty="0" smtClean="0"/>
              <a:t>…)</a:t>
            </a:r>
            <a:endParaRPr lang="en-GB" sz="2000" dirty="0"/>
          </a:p>
        </p:txBody>
      </p:sp>
      <p:pic>
        <p:nvPicPr>
          <p:cNvPr id="615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611313"/>
            <a:ext cx="19034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Line 16"/>
          <p:cNvSpPr>
            <a:spLocks noChangeShapeType="1"/>
          </p:cNvSpPr>
          <p:nvPr/>
        </p:nvSpPr>
        <p:spPr bwMode="auto">
          <a:xfrm flipH="1">
            <a:off x="6096000" y="24765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0" name="Oval 17"/>
          <p:cNvSpPr>
            <a:spLocks noChangeArrowheads="1"/>
          </p:cNvSpPr>
          <p:nvPr/>
        </p:nvSpPr>
        <p:spPr bwMode="auto">
          <a:xfrm>
            <a:off x="0" y="812800"/>
            <a:ext cx="2832100" cy="4902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670550"/>
            <a:ext cx="771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3155576" y="245707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563889" y="5628715"/>
            <a:ext cx="447022" cy="49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274638" y="0"/>
            <a:ext cx="736273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A6BD80-4D8E-4C51-B5BC-534937081A63}" type="slidenum">
              <a:rPr lang="en-US" altLang="en-US" sz="1000" smtClean="0"/>
              <a:pPr eaLnBrk="1" hangingPunct="1"/>
              <a:t>12</a:t>
            </a:fld>
            <a:endParaRPr lang="en-US" altLang="en-US" sz="10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07194" y="161925"/>
            <a:ext cx="7632700" cy="668338"/>
          </a:xfrm>
        </p:spPr>
        <p:txBody>
          <a:bodyPr/>
          <a:lstStyle/>
          <a:p>
            <a:pPr eaLnBrk="1" hangingPunct="1"/>
            <a:r>
              <a:rPr lang="en-GB" sz="4000" dirty="0" smtClean="0"/>
              <a:t>Beyond SEO, SMO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0" y="4130676"/>
            <a:ext cx="5781488" cy="2539066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000" dirty="0" smtClean="0"/>
              <a:t>Summary of key approaches:</a:t>
            </a:r>
          </a:p>
          <a:p>
            <a:pPr marL="465138"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Make use of social networking services which people may use of discuss your services</a:t>
            </a:r>
          </a:p>
          <a:p>
            <a:pPr marL="465138"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Services may include Facebook, LinkedIn, Slideshare, Twitter, …</a:t>
            </a:r>
          </a:p>
          <a:p>
            <a:pPr marL="465138"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No need to touch your Web sites (therefore useful if you can’t!)</a:t>
            </a:r>
          </a:p>
          <a:p>
            <a:pPr marL="465138" lvl="1" eaLnBrk="1" hangingPunct="1">
              <a:lnSpc>
                <a:spcPct val="80000"/>
              </a:lnSpc>
              <a:defRPr/>
            </a:pPr>
            <a:r>
              <a:rPr lang="en-GB" sz="2000" dirty="0" smtClean="0"/>
              <a:t>Based on understanding of popularity of SNs and people’s interests in chatting and sharing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1257300" y="2489200"/>
            <a:ext cx="1397000" cy="1219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241425" y="2940050"/>
            <a:ext cx="1423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 smtClean="0"/>
              <a:t>Databases (e.g. IRs)</a:t>
            </a:r>
            <a:endParaRPr lang="en-GB" sz="2000" dirty="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1295400" y="1219200"/>
            <a:ext cx="1397000" cy="11303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330325" y="1662113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Web sites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244600" y="3898900"/>
            <a:ext cx="1397000" cy="11430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66825" y="4354513"/>
            <a:ext cx="1398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Directories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594100" y="1854200"/>
            <a:ext cx="2425700" cy="1244600"/>
          </a:xfrm>
          <a:prstGeom prst="flowChartPredefined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/>
              <a:t>Social Services</a:t>
            </a:r>
            <a:br>
              <a:rPr lang="en-GB" sz="2000"/>
            </a:br>
            <a:r>
              <a:rPr lang="en-GB" sz="2000"/>
              <a:t>(Facebook, </a:t>
            </a:r>
            <a:br>
              <a:rPr lang="en-GB" sz="2000"/>
            </a:br>
            <a:r>
              <a:rPr lang="en-GB" sz="2000"/>
              <a:t>Slideshare, </a:t>
            </a:r>
            <a:br>
              <a:rPr lang="en-GB" sz="2000"/>
            </a:br>
            <a:r>
              <a:rPr lang="en-GB" sz="2000"/>
              <a:t>Twitter, …)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890713"/>
            <a:ext cx="9540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6096000" y="2463800"/>
            <a:ext cx="12319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0" y="2654300"/>
            <a:ext cx="1143000" cy="11557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36525" y="3046413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Real </a:t>
            </a:r>
            <a:br>
              <a:rPr lang="en-GB" sz="2000"/>
            </a:br>
            <a:r>
              <a:rPr lang="en-GB" sz="2000"/>
              <a:t>world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959100"/>
            <a:ext cx="95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830263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Line 19"/>
          <p:cNvSpPr>
            <a:spLocks noChangeShapeType="1"/>
          </p:cNvSpPr>
          <p:nvPr/>
        </p:nvSpPr>
        <p:spPr bwMode="auto">
          <a:xfrm flipH="1">
            <a:off x="6121400" y="1600200"/>
            <a:ext cx="8255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 flipH="1" flipV="1">
            <a:off x="6096000" y="2692400"/>
            <a:ext cx="8509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Oval 21"/>
          <p:cNvSpPr>
            <a:spLocks noChangeArrowheads="1"/>
          </p:cNvSpPr>
          <p:nvPr/>
        </p:nvSpPr>
        <p:spPr bwMode="auto">
          <a:xfrm rot="5400000">
            <a:off x="4289425" y="-796925"/>
            <a:ext cx="3467100" cy="62420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9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742950"/>
            <a:ext cx="771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4329953" y="1382713"/>
            <a:ext cx="617818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7277100" y="1752600"/>
            <a:ext cx="2286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>
            <a:off x="7120591" y="2606395"/>
            <a:ext cx="29845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426564" y="1099120"/>
            <a:ext cx="2167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The Evidence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89" y="2607569"/>
            <a:ext cx="7772400" cy="6811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Give Me The Evidence!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Papers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papers in the University of Bath Opus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6" t="-1643" r="1" b="-1643"/>
          <a:stretch/>
        </p:blipFill>
        <p:spPr>
          <a:xfrm>
            <a:off x="0" y="0"/>
            <a:ext cx="889715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643002" y="170080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8" y="116632"/>
            <a:ext cx="4203250" cy="383812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 smtClean="0"/>
              <a:t>Open Access enhances access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Downloads for Brian Kelly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042186" y="11663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0608" y="6598636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11 Jun 2013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"/>
            <a:ext cx="791771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7596" y="5934375"/>
            <a:ext cx="20260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Download figures for my papers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449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Least Downloaded Papers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037" y="2621448"/>
            <a:ext cx="2154414" cy="423655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 smtClean="0"/>
              <a:t>Will papers in a repository be seldom seen?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can be learn from approaches taken for the popular and unpopular papers?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4" y="2621448"/>
            <a:ext cx="6597633" cy="4236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084757" y="306896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6220550" y="329597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1058980"/>
            <a:ext cx="8554645" cy="14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30" y="3522984"/>
            <a:ext cx="1714739" cy="2638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8187" y="6182730"/>
            <a:ext cx="202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Most downloaded papers in Bath IR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190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From Success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772400" cy="931550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Library </a:t>
            </a:r>
            <a:r>
              <a:rPr lang="en-GB" sz="2400" i="1" dirty="0"/>
              <a:t>2.0: balancing the risks and benefits to maximise the dividends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" y="2136237"/>
            <a:ext cx="4791744" cy="2857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6444" y="2136237"/>
            <a:ext cx="3856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Seventh most downloaded paper in repository (Jun 2013)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 smtClean="0"/>
          </a:p>
          <a:p>
            <a:pPr marL="268288" indent="-26828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But only recent download statistics available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799582" y="165931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75079" y="466646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2012</a:t>
            </a:r>
            <a:endParaRPr lang="en-GB" sz="1200" dirty="0"/>
          </a:p>
        </p:txBody>
      </p:sp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7614500" y="226891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opyright Shutterstock. Used under licence.  http://www.shutterstock.com/pic.mhtml?id=shutterstock_46679812" title="Computer buttons Blog isolated on white backgrou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59063"/>
            <a:ext cx="17557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400" dirty="0" smtClean="0">
                <a:ea typeface="+mn-ea"/>
              </a:rPr>
              <a:t>How do we find out more?</a:t>
            </a:r>
          </a:p>
          <a:p>
            <a:pPr marL="630238" lvl="1" indent="-206375" eaLnBrk="1" hangingPunct="1">
              <a:defRPr/>
            </a:pPr>
            <a:r>
              <a:rPr lang="en-GB" sz="2400" dirty="0"/>
              <a:t>Peak statistics for repository </a:t>
            </a:r>
            <a:br>
              <a:rPr lang="en-GB" sz="2400" dirty="0"/>
            </a:br>
            <a:r>
              <a:rPr lang="en-GB" sz="2400" dirty="0"/>
              <a:t>only available for 1 year</a:t>
            </a:r>
            <a:endParaRPr lang="en-GB" sz="240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>
                <a:ea typeface="+mn-ea"/>
                <a:sym typeface="Wingdings" pitchFamily="2" charset="2"/>
              </a:rPr>
              <a:t>But:</a:t>
            </a:r>
          </a:p>
          <a:p>
            <a:pPr lvl="1" indent="-206375" eaLnBrk="1" hangingPunct="1">
              <a:defRPr/>
            </a:pPr>
            <a:r>
              <a:rPr lang="en-GB" sz="2400" dirty="0" smtClean="0">
                <a:sym typeface="Wingdings" pitchFamily="2" charset="2"/>
              </a:rPr>
              <a:t>Blog post about availability in Opus published on 11 August 2009</a:t>
            </a:r>
          </a:p>
          <a:p>
            <a:pPr lvl="1" indent="-342900" eaLnBrk="1" hangingPunct="1">
              <a:defRPr/>
            </a:pPr>
            <a:endParaRPr lang="en-GB" sz="2400" dirty="0" smtClean="0">
              <a:sym typeface="Wingdings" pitchFamily="2" charset="2"/>
            </a:endParaRPr>
          </a:p>
          <a:p>
            <a:pPr eaLnBrk="1" hangingPunct="1">
              <a:defRPr/>
            </a:pPr>
            <a:endParaRPr lang="en-GB" sz="2400" dirty="0">
              <a:ea typeface="+mn-ea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657A6C-82A4-4A87-89B0-2FC920C0D422}" type="slidenum">
              <a:rPr lang="en-US" sz="1000"/>
              <a:pPr eaLnBrk="1" hangingPunct="1"/>
              <a:t>18</a:t>
            </a:fld>
            <a:endParaRPr lang="en-US" sz="1000"/>
          </a:p>
        </p:txBody>
      </p:sp>
      <p:pic>
        <p:nvPicPr>
          <p:cNvPr id="378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778250"/>
            <a:ext cx="91440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-9525" y="6323013"/>
            <a:ext cx="91344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 dirty="0"/>
              <a:t>Conclusion</a:t>
            </a:r>
            <a:r>
              <a:rPr lang="en-GB" dirty="0"/>
              <a:t>: Blog post responsible for initial popularity </a:t>
            </a:r>
          </a:p>
        </p:txBody>
      </p:sp>
      <p:pic>
        <p:nvPicPr>
          <p:cNvPr id="3789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650875"/>
            <a:ext cx="3395662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pyright Shutterstock. Used under licence.  http://www.shutterstock.com/pic.mhtml?id=73799686&#10;" title="analysi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8475" y="4092575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3"/>
          <p:cNvSpPr txBox="1">
            <a:spLocks noChangeArrowheads="1"/>
          </p:cNvSpPr>
          <p:nvPr/>
        </p:nvSpPr>
        <p:spPr bwMode="auto">
          <a:xfrm>
            <a:off x="4473544" y="4208393"/>
            <a:ext cx="4308475" cy="1877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2000" dirty="0" smtClean="0"/>
          </a:p>
          <a:p>
            <a:pPr eaLnBrk="1" hangingPunct="1"/>
            <a:r>
              <a:rPr lang="en-GB" dirty="0" smtClean="0"/>
              <a:t>Further </a:t>
            </a:r>
            <a:r>
              <a:rPr lang="en-GB" dirty="0"/>
              <a:t>investigation (of </a:t>
            </a:r>
            <a:r>
              <a:rPr lang="en-GB" b="1" dirty="0"/>
              <a:t>all</a:t>
            </a:r>
            <a:r>
              <a:rPr lang="en-GB" dirty="0"/>
              <a:t> my paper downloads) confirms large peak in August </a:t>
            </a:r>
            <a:r>
              <a:rPr lang="en-GB" dirty="0" smtClean="0"/>
              <a:t>2009</a:t>
            </a:r>
          </a:p>
          <a:p>
            <a:pPr eaLnBrk="1" hangingPunct="1"/>
            <a:endParaRPr lang="en-GB" dirty="0"/>
          </a:p>
        </p:txBody>
      </p:sp>
      <p:sp>
        <p:nvSpPr>
          <p:cNvPr id="37899" name="AutoShape 29">
            <a:hlinkClick r:id="rId7"/>
          </p:cNvPr>
          <p:cNvSpPr>
            <a:spLocks noChangeArrowheads="1"/>
          </p:cNvSpPr>
          <p:nvPr/>
        </p:nvSpPr>
        <p:spPr bwMode="auto">
          <a:xfrm>
            <a:off x="8225766" y="5376069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61" y="4417256"/>
            <a:ext cx="2856150" cy="170910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1201271" y="4208393"/>
            <a:ext cx="1999129" cy="6684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8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8" grpId="0" animBg="1"/>
      <p:bldP spid="378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the Edge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820364" cy="492172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Little-downloaded paper:</a:t>
            </a:r>
          </a:p>
          <a:p>
            <a:pPr lvl="1"/>
            <a:r>
              <a:rPr lang="en-GB" sz="2000" dirty="0" smtClean="0"/>
              <a:t>Uploaded to repository 6 years after paper written</a:t>
            </a:r>
          </a:p>
          <a:p>
            <a:pPr lvl="1"/>
            <a:r>
              <a:rPr lang="en-GB" sz="2000" dirty="0" smtClean="0"/>
              <a:t>I was not lead author</a:t>
            </a:r>
          </a:p>
          <a:p>
            <a:pPr lvl="1"/>
            <a:r>
              <a:rPr lang="en-GB" sz="2000" dirty="0" smtClean="0"/>
              <a:t>Only PDF version uploaded</a:t>
            </a:r>
          </a:p>
          <a:p>
            <a:pPr lvl="1"/>
            <a:r>
              <a:rPr lang="en-GB" sz="2000" dirty="0" smtClean="0"/>
              <a:t>Never blogged about; never tweeted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/>
              <a:t>Most popular paper:</a:t>
            </a:r>
          </a:p>
          <a:p>
            <a:pPr lvl="1"/>
            <a:r>
              <a:rPr lang="en-GB" sz="2000" dirty="0" smtClean="0"/>
              <a:t>Available in IR on launch of journal issue</a:t>
            </a:r>
          </a:p>
          <a:p>
            <a:pPr lvl="1"/>
            <a:r>
              <a:rPr lang="en-GB" sz="2000" dirty="0" smtClean="0"/>
              <a:t>I was lead author</a:t>
            </a:r>
          </a:p>
          <a:p>
            <a:pPr lvl="1"/>
            <a:r>
              <a:rPr lang="en-GB" sz="2000" dirty="0" smtClean="0"/>
              <a:t>Blog post published on day of launch</a:t>
            </a:r>
          </a:p>
          <a:p>
            <a:pPr lvl="1"/>
            <a:r>
              <a:rPr lang="en-GB" sz="2000" dirty="0" smtClean="0"/>
              <a:t>Available in PDF, MS Word &amp; HTML formats</a:t>
            </a:r>
          </a:p>
          <a:p>
            <a:pPr lvl="1"/>
            <a:r>
              <a:rPr lang="en-GB" sz="2000" dirty="0" smtClean="0"/>
              <a:t>Link to paper subsequently tweeted &amp; </a:t>
            </a:r>
            <a:r>
              <a:rPr lang="en-GB" sz="2000" dirty="0" err="1" smtClean="0"/>
              <a:t>retweeted</a:t>
            </a:r>
            <a:endParaRPr lang="en-GB" sz="2000" dirty="0" smtClean="0"/>
          </a:p>
          <a:p>
            <a:pPr lvl="1"/>
            <a:r>
              <a:rPr lang="en-GB" sz="2000" dirty="0" smtClean="0"/>
              <a:t>About Web 2.0, so likely to be read by bloggers 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5334" y="6139987"/>
            <a:ext cx="55402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But what about the majority of papers?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7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106488" y="5586413"/>
            <a:ext cx="7778750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UKOLN is supported by:</a:t>
            </a:r>
          </a:p>
          <a:p>
            <a:endParaRPr lang="en-GB" sz="1800"/>
          </a:p>
          <a:p>
            <a:endParaRPr lang="en-GB" sz="18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7913" y="647700"/>
            <a:ext cx="7900987" cy="1676400"/>
          </a:xfrm>
        </p:spPr>
        <p:txBody>
          <a:bodyPr lIns="92075" tIns="46038" rIns="92075" bIns="46038"/>
          <a:lstStyle/>
          <a:p>
            <a:pPr algn="ctr"/>
            <a:r>
              <a:rPr lang="en-GB" sz="4000" dirty="0"/>
              <a:t>Using Social Media to Enhance Your Research Activities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3788" y="2400300"/>
            <a:ext cx="3744912" cy="1612900"/>
          </a:xfrm>
        </p:spPr>
        <p:txBody>
          <a:bodyPr lIns="92075" tIns="46038" rIns="92075" bIns="46038"/>
          <a:lstStyle/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Brian Kelly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UKOLN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University of Bath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Bath, UK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1146175" y="5549900"/>
            <a:ext cx="7997825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6" name="Picture 29" descr="University of Bat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05513"/>
            <a:ext cx="1531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7" name="Picture 30" descr="JIS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070600"/>
            <a:ext cx="925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2"/>
          <p:cNvSpPr txBox="1">
            <a:spLocks noChangeArrowheads="1"/>
          </p:cNvSpPr>
          <p:nvPr/>
        </p:nvSpPr>
        <p:spPr bwMode="auto">
          <a:xfrm>
            <a:off x="4598351" y="6123940"/>
            <a:ext cx="250270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dirty="0"/>
              <a:t>This work is licensed under a </a:t>
            </a:r>
            <a:r>
              <a:rPr lang="en-GB" sz="1200" dirty="0" smtClean="0"/>
              <a:t>Create Commons Attribution </a:t>
            </a:r>
            <a:r>
              <a:rPr lang="en-GB" sz="1200" dirty="0"/>
              <a:t>2.0 licence (but note caveat)</a:t>
            </a:r>
          </a:p>
        </p:txBody>
      </p:sp>
      <p:sp>
        <p:nvSpPr>
          <p:cNvPr id="2060" name="AutoShape 34">
            <a:hlinkClick r:id="rId5"/>
          </p:cNvPr>
          <p:cNvSpPr>
            <a:spLocks noChangeArrowheads="1"/>
          </p:cNvSpPr>
          <p:nvPr/>
        </p:nvSpPr>
        <p:spPr bwMode="auto">
          <a:xfrm>
            <a:off x="6399115" y="6543205"/>
            <a:ext cx="252412" cy="187325"/>
          </a:xfrm>
          <a:prstGeom prst="rightArrow">
            <a:avLst>
              <a:gd name="adj1" fmla="val 50000"/>
              <a:gd name="adj2" fmla="val 36936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Text Box 41"/>
          <p:cNvSpPr txBox="1">
            <a:spLocks noChangeArrowheads="1"/>
          </p:cNvSpPr>
          <p:nvPr/>
        </p:nvSpPr>
        <p:spPr bwMode="auto">
          <a:xfrm>
            <a:off x="4648200" y="2400300"/>
            <a:ext cx="4267200" cy="163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Acceptable Use Policy</a:t>
            </a:r>
            <a:endParaRPr lang="en-GB" sz="2000"/>
          </a:p>
          <a:p>
            <a:r>
              <a:rPr lang="en-GB" sz="2000"/>
              <a:t>Recording this talk, taking photos, having discussions using Twitter, etc. is encouraged - but try to keep distractions to others minimised.</a:t>
            </a:r>
          </a:p>
        </p:txBody>
      </p:sp>
      <p:sp>
        <p:nvSpPr>
          <p:cNvPr id="2063" name="Text Box 34"/>
          <p:cNvSpPr txBox="1">
            <a:spLocks noChangeArrowheads="1"/>
          </p:cNvSpPr>
          <p:nvPr/>
        </p:nvSpPr>
        <p:spPr bwMode="auto">
          <a:xfrm>
            <a:off x="1104900" y="4259263"/>
            <a:ext cx="41457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1" dirty="0"/>
              <a:t>Blog:	</a:t>
            </a:r>
          </a:p>
          <a:p>
            <a:pPr eaLnBrk="1" hangingPunct="1"/>
            <a:r>
              <a:rPr lang="en-GB" sz="1800" dirty="0"/>
              <a:t>http://ukwebfocus.wordpress.com/ </a:t>
            </a:r>
          </a:p>
          <a:p>
            <a:pPr eaLnBrk="1" hangingPunct="1"/>
            <a:r>
              <a:rPr lang="en-GB" sz="1800" b="1" dirty="0"/>
              <a:t>Twitter: </a:t>
            </a:r>
            <a:r>
              <a:rPr lang="en-GB" sz="1800" dirty="0"/>
              <a:t>@briankelly</a:t>
            </a:r>
            <a:r>
              <a:rPr lang="en-GB" sz="1800" b="1" dirty="0"/>
              <a:t> / </a:t>
            </a:r>
            <a:r>
              <a:rPr lang="en-GB" sz="1800" dirty="0"/>
              <a:t>@ukwebfocus</a:t>
            </a:r>
          </a:p>
        </p:txBody>
      </p:sp>
      <p:sp>
        <p:nvSpPr>
          <p:cNvPr id="2064" name="TextBox 17"/>
          <p:cNvSpPr txBox="1">
            <a:spLocks noChangeArrowheads="1"/>
          </p:cNvSpPr>
          <p:nvPr/>
        </p:nvSpPr>
        <p:spPr bwMode="auto">
          <a:xfrm>
            <a:off x="-68553" y="11113"/>
            <a:ext cx="134043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b="1" dirty="0"/>
              <a:t>Twitter: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#</a:t>
            </a:r>
            <a:r>
              <a:rPr lang="en-GB" sz="2000" dirty="0" err="1" smtClean="0"/>
              <a:t>SRAconf</a:t>
            </a:r>
            <a:endParaRPr lang="en-GB" sz="2000" dirty="0"/>
          </a:p>
        </p:txBody>
      </p:sp>
      <p:sp>
        <p:nvSpPr>
          <p:cNvPr id="17" name="Rectangle 55">
            <a:hlinkClick r:id="rId6"/>
          </p:cNvPr>
          <p:cNvSpPr>
            <a:spLocks noChangeArrowheads="1"/>
          </p:cNvSpPr>
          <p:nvPr/>
        </p:nvSpPr>
        <p:spPr bwMode="auto">
          <a:xfrm>
            <a:off x="2411506" y="0"/>
            <a:ext cx="673249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800" dirty="0"/>
              <a:t>http://www.ukoln.ac.uk/web-focus/events/conferences/sra-2013</a:t>
            </a:r>
            <a:r>
              <a:rPr lang="en-GB" sz="1800" dirty="0" smtClean="0"/>
              <a:t>/</a:t>
            </a:r>
            <a:endParaRPr lang="en-GB" sz="1800" dirty="0"/>
          </a:p>
        </p:txBody>
      </p:sp>
      <p:pic>
        <p:nvPicPr>
          <p:cNvPr id="18" name="Picture 18" descr="Creative Commons Lic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29" y="5704205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9">
            <a:hlinkClick r:id="rId8"/>
          </p:cNvPr>
          <p:cNvSpPr>
            <a:spLocks noChangeArrowheads="1"/>
          </p:cNvSpPr>
          <p:nvPr/>
        </p:nvSpPr>
        <p:spPr bwMode="auto">
          <a:xfrm>
            <a:off x="6023297" y="579717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83506" y="5651358"/>
            <a:ext cx="2070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Caveat</a:t>
            </a:r>
            <a:r>
              <a:rPr lang="en-GB" sz="1200" dirty="0" smtClean="0"/>
              <a:t>: images may not be available with a CC licence. Where possible, links to source of images are provided to help you assess risks of reuse.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SEO or SMO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523163" cy="37607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b="1" smtClean="0">
                <a:ea typeface="ＭＳ Ｐゴシック" pitchFamily="34" charset="-128"/>
              </a:rPr>
              <a:t>SEO</a:t>
            </a:r>
            <a:r>
              <a:rPr lang="en-GB" sz="2400" smtClean="0">
                <a:ea typeface="ＭＳ Ｐゴシック" pitchFamily="34" charset="-128"/>
              </a:rPr>
              <a:t>:</a:t>
            </a:r>
          </a:p>
          <a:p>
            <a:pPr marL="400050" lvl="1" indent="0" eaLnBrk="1" hangingPunct="1">
              <a:buFontTx/>
              <a:buNone/>
            </a:pPr>
            <a:r>
              <a:rPr lang="en-GB" sz="2400" smtClean="0">
                <a:ea typeface="ＭＳ Ｐゴシック" pitchFamily="34" charset="-128"/>
              </a:rPr>
              <a:t>Helping Google find your papers through: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Writing style, document structure, …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In-bound links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ea typeface="ＭＳ Ｐゴシック" pitchFamily="34" charset="-128"/>
              </a:rPr>
              <a:t>SMO</a:t>
            </a:r>
            <a:r>
              <a:rPr lang="en-GB" sz="2400" smtClean="0">
                <a:ea typeface="ＭＳ Ｐゴシック" pitchFamily="34" charset="-128"/>
              </a:rPr>
              <a:t>:</a:t>
            </a:r>
          </a:p>
          <a:p>
            <a:pPr marL="400050" lvl="1" indent="0" eaLnBrk="1" hangingPunct="1">
              <a:buFontTx/>
              <a:buNone/>
            </a:pPr>
            <a:r>
              <a:rPr lang="en-GB" sz="2400" smtClean="0">
                <a:ea typeface="ＭＳ Ｐゴシック" pitchFamily="34" charset="-128"/>
              </a:rPr>
              <a:t>Helping other people find your papers through: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Viral marketing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Sharing on social media services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6C2A7BF-F1E4-4C1A-891C-27E667C5D936}" type="slidenum">
              <a:rPr lang="en-US" sz="1000"/>
              <a:pPr eaLnBrk="1" hangingPunct="1"/>
              <a:t>20</a:t>
            </a:fld>
            <a:endParaRPr lang="en-US" sz="1000"/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1141413" y="5165725"/>
            <a:ext cx="7823200" cy="1570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895350" indent="-895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dirty="0"/>
              <a:t>SMO:	Good for new papers, but not relevant for popular papers written from 2004-8</a:t>
            </a:r>
          </a:p>
          <a:p>
            <a:pPr eaLnBrk="1" hangingPunct="1"/>
            <a:r>
              <a:rPr lang="en-GB" dirty="0"/>
              <a:t>SEO:	Document structure consistent. Difference appears to be significant nos. of in-bound links	</a:t>
            </a:r>
          </a:p>
        </p:txBody>
      </p:sp>
      <p:pic>
        <p:nvPicPr>
          <p:cNvPr id="2" name="Picture 1" descr="Copyright Shutterstock. Used under licence.  http://www.shutterstock.com/pic.mhtml?id=52733221" title="Id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813" y="134938"/>
            <a:ext cx="1828800" cy="12160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84818" y="1193260"/>
            <a:ext cx="462929" cy="462929"/>
            <a:chOff x="149846" y="3506154"/>
            <a:chExt cx="462929" cy="4629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46" y="3506154"/>
              <a:ext cx="462929" cy="4629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6385" y="350615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4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034" y="1196975"/>
            <a:ext cx="3056965" cy="193170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Blog post by Melissa </a:t>
            </a:r>
            <a:r>
              <a:rPr lang="en-GB" sz="2000" dirty="0" err="1" smtClean="0"/>
              <a:t>Terras</a:t>
            </a:r>
            <a:r>
              <a:rPr lang="en-GB" sz="2000" dirty="0" smtClean="0"/>
              <a:t>, 19 April 2012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0" y="1157325"/>
            <a:ext cx="5706272" cy="3467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://blogs.lse.ac.uk/impactofsocialsciences/files/2012/04/Melissa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891117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0235" y="479611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findings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 flipV="1">
            <a:off x="3073246" y="5026949"/>
            <a:ext cx="2451254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5606405" y="154580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426564" y="1099120"/>
            <a:ext cx="2167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The Evidence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89" y="2607569"/>
            <a:ext cx="7772400" cy="6811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Did You Do?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New Connections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1766" y="1085851"/>
            <a:ext cx="5710516" cy="4526055"/>
          </a:xfrm>
        </p:spPr>
        <p:txBody>
          <a:bodyPr/>
          <a:lstStyle/>
          <a:p>
            <a:r>
              <a:rPr lang="en-GB" b="1" dirty="0" smtClean="0"/>
              <a:t>Developing New Connections</a:t>
            </a:r>
          </a:p>
          <a:p>
            <a:pPr marL="357188" lvl="1" indent="-268288">
              <a:buFont typeface="Arial" pitchFamily="34" charset="0"/>
              <a:buChar char="•"/>
            </a:pPr>
            <a:r>
              <a:rPr lang="en-GB" dirty="0" smtClean="0"/>
              <a:t>Tweet sent asking for researchers to complete survey on use of Web 2.0 in research</a:t>
            </a:r>
          </a:p>
          <a:p>
            <a:pPr marL="357188" lvl="1" indent="-268288">
              <a:buFont typeface="Arial" pitchFamily="34" charset="0"/>
              <a:buChar char="•"/>
            </a:pPr>
            <a:r>
              <a:rPr lang="en-GB" dirty="0" smtClean="0"/>
              <a:t>Response from @</a:t>
            </a:r>
            <a:r>
              <a:rPr lang="en-GB" dirty="0" err="1" smtClean="0"/>
              <a:t>slewth</a:t>
            </a:r>
            <a:endParaRPr lang="en-GB" dirty="0" smtClean="0"/>
          </a:p>
          <a:p>
            <a:pPr marL="357188" lvl="1" indent="-268288">
              <a:buFont typeface="Arial" pitchFamily="34" charset="0"/>
              <a:buChar char="•"/>
            </a:pPr>
            <a:r>
              <a:rPr lang="en-GB" dirty="0" smtClean="0"/>
              <a:t>Who is she?</a:t>
            </a:r>
          </a:p>
          <a:p>
            <a:pPr marL="357188" lvl="1" indent="-268288">
              <a:buFont typeface="Arial" pitchFamily="34" charset="0"/>
              <a:buChar char="•"/>
            </a:pPr>
            <a:r>
              <a:rPr lang="en-GB" dirty="0" smtClean="0"/>
              <a:t>Twitter bio: disability researcher</a:t>
            </a:r>
          </a:p>
          <a:p>
            <a:pPr marL="357188" lvl="1" indent="-268288">
              <a:buFont typeface="Arial" pitchFamily="34" charset="0"/>
              <a:buChar char="•"/>
            </a:pPr>
            <a:r>
              <a:rPr lang="en-GB" dirty="0" smtClean="0"/>
              <a:t>Link in bio to her blog</a:t>
            </a:r>
          </a:p>
          <a:p>
            <a:pPr marL="357188" lvl="1" indent="-268288">
              <a:buFont typeface="Arial" pitchFamily="34" charset="0"/>
              <a:buChar char="•"/>
            </a:pPr>
            <a:r>
              <a:rPr lang="en-GB" dirty="0" smtClean="0"/>
              <a:t>Blog gives insights which complement my research </a:t>
            </a:r>
          </a:p>
          <a:p>
            <a:pPr marL="357188" lvl="1" indent="-268288">
              <a:buFont typeface="Arial" pitchFamily="34" charset="0"/>
              <a:buChar char="•"/>
            </a:pPr>
            <a:r>
              <a:rPr lang="en-GB" dirty="0" smtClean="0"/>
              <a:t>Follow @</a:t>
            </a:r>
            <a:r>
              <a:rPr lang="en-GB" dirty="0" err="1" smtClean="0"/>
              <a:t>slewth</a:t>
            </a:r>
            <a:r>
              <a:rPr lang="en-GB" dirty="0" smtClean="0"/>
              <a:t> and have Twitter chat</a:t>
            </a:r>
          </a:p>
          <a:p>
            <a:r>
              <a:rPr lang="en-GB" b="1" dirty="0" smtClean="0"/>
              <a:t>Follow-up</a:t>
            </a:r>
          </a:p>
          <a:p>
            <a:pPr marL="358775" indent="-268288">
              <a:buFont typeface="Arial" pitchFamily="34" charset="0"/>
              <a:buChar char="•"/>
            </a:pPr>
            <a:r>
              <a:rPr lang="en-GB" dirty="0" smtClean="0"/>
              <a:t>Shall we write a paper?</a:t>
            </a:r>
          </a:p>
          <a:p>
            <a:pPr marL="358775" indent="-268288">
              <a:buFont typeface="Arial" pitchFamily="34" charset="0"/>
              <a:buChar char="•"/>
            </a:pPr>
            <a:r>
              <a:rPr lang="en-GB" dirty="0" smtClean="0"/>
              <a:t>Paper written</a:t>
            </a:r>
          </a:p>
          <a:p>
            <a:pPr marL="358775" indent="-268288">
              <a:buFont typeface="Arial" pitchFamily="34" charset="0"/>
              <a:buChar char="•"/>
            </a:pPr>
            <a:r>
              <a:rPr lang="en-GB" dirty="0" smtClean="0"/>
              <a:t>Paper accepted</a:t>
            </a:r>
          </a:p>
          <a:p>
            <a:pPr marL="358775" indent="-268288">
              <a:buFont typeface="Arial" pitchFamily="34" charset="0"/>
              <a:buChar char="•"/>
            </a:pPr>
            <a:r>
              <a:rPr lang="en-GB" dirty="0" smtClean="0"/>
              <a:t>Paper wins prize for best paper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" name="Picture 4" descr="@slewth's Twitter profi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5" y="1085851"/>
            <a:ext cx="304800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66800" y="5800165"/>
            <a:ext cx="7754471" cy="84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7"/>
            <a:r>
              <a:rPr lang="en-GB" dirty="0" smtClean="0"/>
              <a:t>See blog posts on “</a:t>
            </a:r>
            <a:r>
              <a:rPr lang="en-GB" i="1" dirty="0" smtClean="0"/>
              <a:t>It </a:t>
            </a:r>
            <a:r>
              <a:rPr lang="en-GB" i="1" dirty="0"/>
              <a:t>Started With A Tweet</a:t>
            </a:r>
            <a:r>
              <a:rPr lang="en-GB" dirty="0"/>
              <a:t>” </a:t>
            </a:r>
            <a:endParaRPr lang="en-GB" dirty="0" smtClean="0"/>
          </a:p>
          <a:p>
            <a:pPr marL="90487"/>
            <a:r>
              <a:rPr lang="en-GB" dirty="0" smtClean="0"/>
              <a:t>and </a:t>
            </a:r>
            <a:r>
              <a:rPr lang="en-GB" dirty="0"/>
              <a:t>“</a:t>
            </a:r>
            <a:r>
              <a:rPr lang="en-GB" i="1" dirty="0"/>
              <a:t>Winner of John M </a:t>
            </a:r>
            <a:r>
              <a:rPr lang="en-GB" i="1" dirty="0" err="1"/>
              <a:t>Slatin</a:t>
            </a:r>
            <a:r>
              <a:rPr lang="en-GB" i="1" dirty="0"/>
              <a:t> Award at W4A 2010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184194" y="595354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170312" y="622150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Amplification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035" y="1131683"/>
            <a:ext cx="5235388" cy="1665305"/>
          </a:xfrm>
        </p:spPr>
        <p:txBody>
          <a:bodyPr/>
          <a:lstStyle/>
          <a:p>
            <a:r>
              <a:rPr lang="en-US" dirty="0" smtClean="0"/>
              <a:t>‘</a:t>
            </a:r>
            <a:r>
              <a:rPr lang="en-US" b="1" dirty="0" smtClean="0"/>
              <a:t>Amplified event</a:t>
            </a:r>
            <a:r>
              <a:rPr lang="en-US" dirty="0" smtClean="0"/>
              <a:t>’: networked </a:t>
            </a:r>
            <a:r>
              <a:rPr lang="en-US" dirty="0"/>
              <a:t>technologies at events to maximise (‘amplify’) ideas mentioned </a:t>
            </a:r>
            <a:r>
              <a:rPr lang="en-US" dirty="0" smtClean="0"/>
              <a:t>and </a:t>
            </a:r>
            <a:r>
              <a:rPr lang="en-US" dirty="0"/>
              <a:t>subsequent discussions, including </a:t>
            </a:r>
            <a:r>
              <a:rPr lang="en-US" dirty="0" smtClean="0"/>
              <a:t>discussions </a:t>
            </a:r>
            <a:r>
              <a:rPr lang="en-US" dirty="0"/>
              <a:t>between </a:t>
            </a:r>
            <a:r>
              <a:rPr lang="en-US" dirty="0" smtClean="0"/>
              <a:t>event attendees </a:t>
            </a:r>
            <a:r>
              <a:rPr lang="en-US" dirty="0"/>
              <a:t>and remote participants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" y="1132677"/>
            <a:ext cx="3763568" cy="2814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01035" y="2747554"/>
            <a:ext cx="5235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Talks </a:t>
            </a:r>
            <a:r>
              <a:rPr lang="en-US" sz="2200" b="1" dirty="0" smtClean="0"/>
              <a:t>designed </a:t>
            </a:r>
            <a:r>
              <a:rPr lang="en-US" sz="2200" b="1" dirty="0"/>
              <a:t>for </a:t>
            </a:r>
            <a:r>
              <a:rPr lang="en-US" sz="2200" b="1" dirty="0" smtClean="0"/>
              <a:t>ease-of-engagement</a:t>
            </a:r>
          </a:p>
          <a:p>
            <a:pPr marL="358775" lvl="1" indent="-250825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200" dirty="0" smtClean="0"/>
              <a:t>Slides on Slideshare &amp; easily found</a:t>
            </a:r>
          </a:p>
          <a:p>
            <a:pPr marL="358775" lvl="1" indent="-250825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200" dirty="0" smtClean="0"/>
              <a:t>Twitter ID on Title slides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39906" y="4194104"/>
            <a:ext cx="7996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OzeWAI</a:t>
            </a:r>
            <a:r>
              <a:rPr lang="en-US" sz="2200" b="1" dirty="0" smtClean="0"/>
              <a:t> 2009 Conference</a:t>
            </a:r>
          </a:p>
          <a:p>
            <a:pPr marL="358775" lvl="1" indent="-250825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dirty="0"/>
              <a:t>Invited keynote talk </a:t>
            </a:r>
            <a:r>
              <a:rPr lang="en-US" sz="2000" dirty="0" smtClean="0"/>
              <a:t>given in Melbourne, Jan 2009</a:t>
            </a:r>
          </a:p>
          <a:p>
            <a:pPr marL="358775" lvl="1" indent="-250825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dirty="0" smtClean="0"/>
              <a:t>Tweets received after talk: “</a:t>
            </a:r>
            <a:r>
              <a:rPr lang="en-US" sz="2000" i="1" dirty="0"/>
              <a:t>@briankelly enjoyed your presentation this morning about a holistic approach to accessibility #</a:t>
            </a:r>
            <a:r>
              <a:rPr lang="en-US" sz="2000" i="1" dirty="0" err="1" smtClean="0"/>
              <a:t>ozewai</a:t>
            </a:r>
            <a:r>
              <a:rPr lang="en-US" sz="2000" dirty="0" smtClean="0"/>
              <a:t>” &amp; “</a:t>
            </a:r>
            <a:r>
              <a:rPr lang="en-US" sz="2000" i="1" dirty="0"/>
              <a:t>@briankelly Fantastic talk this morning, I will come up and say hi at lunch </a:t>
            </a:r>
            <a:r>
              <a:rPr lang="en-US" sz="2000" i="1" dirty="0" smtClean="0"/>
              <a:t>;)</a:t>
            </a:r>
            <a:r>
              <a:rPr lang="en-US" sz="2000" dirty="0" smtClean="0"/>
              <a:t>”</a:t>
            </a:r>
          </a:p>
          <a:p>
            <a:pPr marL="358775" lvl="1" indent="-250825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000" dirty="0" smtClean="0"/>
              <a:t>We spoke, and they agreed to contribute to a paper. Paper published 6 months later </a:t>
            </a:r>
            <a:r>
              <a:rPr lang="en-US" sz="2000" dirty="0" smtClean="0">
                <a:sym typeface="Wingdings" pitchFamily="2" charset="2"/>
              </a:rPr>
              <a:t>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34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426564" y="1099120"/>
            <a:ext cx="2167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The Evidence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89" y="2607569"/>
            <a:ext cx="7772400" cy="6811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Being Pro-active: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An Implementation </a:t>
            </a:r>
            <a:r>
              <a:rPr lang="en-GB" dirty="0" smtClean="0">
                <a:solidFill>
                  <a:schemeClr val="bg1"/>
                </a:solidFill>
              </a:rPr>
              <a:t>Plan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W4A 2012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49" y="1196974"/>
            <a:ext cx="7878730" cy="5661025"/>
          </a:xfrm>
        </p:spPr>
        <p:txBody>
          <a:bodyPr/>
          <a:lstStyle/>
          <a:p>
            <a:pPr marL="0" indent="0">
              <a:buNone/>
            </a:pPr>
            <a:r>
              <a:rPr lang="en-GB" sz="2300" dirty="0" smtClean="0"/>
              <a:t>Case study:</a:t>
            </a:r>
          </a:p>
          <a:p>
            <a:pPr lvl="1"/>
            <a:r>
              <a:rPr lang="en-GB" sz="2300" dirty="0" smtClean="0"/>
              <a:t>Paper on “</a:t>
            </a:r>
            <a:r>
              <a:rPr lang="en-GB" sz="2300" i="1" dirty="0" smtClean="0"/>
              <a:t>A </a:t>
            </a:r>
            <a:r>
              <a:rPr lang="en-GB" sz="2300" i="1" dirty="0"/>
              <a:t>challenge to web accessibility metrics and guidelines: putting people and processes first</a:t>
            </a:r>
            <a:r>
              <a:rPr lang="en-GB" sz="2300" dirty="0" smtClean="0"/>
              <a:t>” given at W4A 2012 conference in Lyon in Apr 2012</a:t>
            </a:r>
          </a:p>
          <a:p>
            <a:pPr marL="0" indent="0">
              <a:buNone/>
            </a:pPr>
            <a:r>
              <a:rPr lang="en-GB" sz="2300" dirty="0" smtClean="0"/>
              <a:t>Four co-authors agreed:</a:t>
            </a:r>
          </a:p>
          <a:p>
            <a:pPr lvl="1"/>
            <a:r>
              <a:rPr lang="en-GB" sz="2300" dirty="0" smtClean="0"/>
              <a:t>To collaborate in raising awareness of paper and presentation of the paper</a:t>
            </a:r>
          </a:p>
          <a:p>
            <a:pPr marL="57150" indent="0">
              <a:buNone/>
            </a:pPr>
            <a:r>
              <a:rPr lang="en-GB" sz="2300" dirty="0" smtClean="0"/>
              <a:t>How:</a:t>
            </a:r>
          </a:p>
          <a:p>
            <a:pPr lvl="1"/>
            <a:r>
              <a:rPr lang="en-GB" sz="2300" dirty="0" smtClean="0"/>
              <a:t>Writing blog posts on or just before conference</a:t>
            </a:r>
          </a:p>
          <a:p>
            <a:pPr lvl="1"/>
            <a:r>
              <a:rPr lang="en-GB" sz="2300" dirty="0" smtClean="0"/>
              <a:t>Participate on </a:t>
            </a:r>
            <a:r>
              <a:rPr lang="en-GB" sz="2300" dirty="0"/>
              <a:t>conference Twitter hashtag (e.g</a:t>
            </a:r>
            <a:r>
              <a:rPr lang="en-GB" sz="2300" dirty="0" smtClean="0"/>
              <a:t>. responding to comments while speaker is presenting)</a:t>
            </a:r>
          </a:p>
          <a:p>
            <a:pPr marL="0" indent="0">
              <a:buNone/>
            </a:pPr>
            <a:r>
              <a:rPr lang="en-GB" sz="2300" dirty="0"/>
              <a:t>Benefits:</a:t>
            </a:r>
          </a:p>
          <a:p>
            <a:pPr lvl="1"/>
            <a:r>
              <a:rPr lang="en-GB" sz="2300" dirty="0"/>
              <a:t>Reaching out to a wider audience based on our 4 professional networks </a:t>
            </a:r>
          </a:p>
          <a:p>
            <a:pPr marL="457200" lvl="1" indent="0">
              <a:buNone/>
            </a:pPr>
            <a:endParaRPr lang="en-GB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785981" cy="3565445"/>
          </a:xfrm>
        </p:spPr>
        <p:txBody>
          <a:bodyPr/>
          <a:lstStyle/>
          <a:p>
            <a:r>
              <a:rPr lang="en-GB" dirty="0" smtClean="0"/>
              <a:t>We: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Uploaded paper to repository so URL was known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Provided a link to the paper in speaker’s slides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Uploaded holding slide to Slideshare so URL was known (slides were finalised shortly before talk)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We could then: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Prepare blog posts in advance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Create short URLs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63554" y="5601903"/>
            <a:ext cx="47900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Examples of approaches to follow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Opus </a:t>
            </a:r>
            <a:r>
              <a:rPr lang="en-GB" dirty="0" smtClean="0"/>
              <a:t>Repository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Paper uploaded to Opus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4867836" y="6340182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</a:t>
            </a:r>
            <a:r>
              <a:rPr lang="en-GB" dirty="0" smtClean="0"/>
              <a:t>opus.bath.ac.uk/29190</a:t>
            </a:r>
            <a:r>
              <a:rPr lang="en-GB" dirty="0"/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83" y="814910"/>
            <a:ext cx="7906854" cy="5525272"/>
          </a:xfrm>
          <a:prstGeom prst="rect">
            <a:avLst/>
          </a:prstGeom>
        </p:spPr>
      </p:pic>
      <p:sp>
        <p:nvSpPr>
          <p:cNvPr id="8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724674" y="2310140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0" y="5016743"/>
            <a:ext cx="3218330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Note lack of social features for repository: no discussions, sharing, metrics or ability to embed content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067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2"/>
            <a:ext cx="6886522" cy="503184"/>
          </a:xfrm>
        </p:spPr>
        <p:txBody>
          <a:bodyPr/>
          <a:lstStyle/>
          <a:p>
            <a:r>
              <a:rPr lang="en-GB" sz="3600" dirty="0" smtClean="0"/>
              <a:t>Slideshare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6198669"/>
            <a:ext cx="7785981" cy="519002"/>
          </a:xfrm>
        </p:spPr>
        <p:txBody>
          <a:bodyPr/>
          <a:lstStyle/>
          <a:p>
            <a:r>
              <a:rPr lang="en-GB" dirty="0" smtClean="0"/>
              <a:t>Metadata provided to give context to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115352" y="5885246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7" y="840042"/>
            <a:ext cx="8869013" cy="57157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4226" y="927783"/>
            <a:ext cx="2589774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Note:</a:t>
            </a:r>
          </a:p>
          <a:p>
            <a:pPr marL="358775" lvl="1" indent="-198438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1600" dirty="0" smtClean="0"/>
              <a:t>Sharing icons</a:t>
            </a:r>
          </a:p>
          <a:p>
            <a:pPr marL="358775" lvl="1" indent="-198438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1600" dirty="0" smtClean="0"/>
              <a:t>Discussion </a:t>
            </a:r>
            <a:br>
              <a:rPr lang="en-GB" sz="1600" dirty="0" smtClean="0"/>
            </a:br>
            <a:r>
              <a:rPr lang="en-GB" sz="1600" dirty="0" smtClean="0"/>
              <a:t>(not shown)</a:t>
            </a:r>
          </a:p>
          <a:p>
            <a:pPr marL="358775" lvl="1" indent="-198438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1600" dirty="0" smtClean="0"/>
              <a:t>Related content</a:t>
            </a:r>
          </a:p>
          <a:p>
            <a:pPr marL="358775" lvl="1" indent="-198438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1600" dirty="0" smtClean="0"/>
              <a:t>Metrics</a:t>
            </a:r>
          </a:p>
          <a:p>
            <a:pPr marL="358775" lvl="1" indent="-198438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1600" dirty="0" err="1" smtClean="0"/>
              <a:t>Embedability</a:t>
            </a:r>
            <a:r>
              <a:rPr lang="en-GB" sz="1600" dirty="0" smtClean="0"/>
              <a:t> </a:t>
            </a:r>
            <a:br>
              <a:rPr lang="en-GB" sz="1600" dirty="0" smtClean="0"/>
            </a:br>
            <a:r>
              <a:rPr lang="en-GB" sz="1600" dirty="0" smtClean="0"/>
              <a:t>(not shown)</a:t>
            </a:r>
          </a:p>
        </p:txBody>
      </p:sp>
      <p:sp>
        <p:nvSpPr>
          <p:cNvPr id="9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6257363" y="6254610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013012" y="1335741"/>
            <a:ext cx="5728447" cy="89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8196034" y="2169459"/>
            <a:ext cx="0" cy="11026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257363" y="2348753"/>
            <a:ext cx="484096" cy="33976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27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BBCBA-76FE-4D31-B645-A9FF2A6B8190}" type="slidenum">
              <a:rPr lang="en-US" altLang="en-US" sz="1600" smtClean="0"/>
              <a:pPr eaLnBrk="1" hangingPunct="1"/>
              <a:t>3</a:t>
            </a:fld>
            <a:endParaRPr lang="en-US" altLang="en-US" sz="160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6" name="Slide Number Placeholder 3"/>
          <p:cNvSpPr txBox="1">
            <a:spLocks/>
          </p:cNvSpPr>
          <p:nvPr/>
        </p:nvSpPr>
        <p:spPr bwMode="auto">
          <a:xfrm>
            <a:off x="-188913" y="6386513"/>
            <a:ext cx="54927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D9D1E7-987B-44CE-9EBB-0E9F9E81116F}" type="slidenum">
              <a:rPr lang="en-US" altLang="en-US" sz="1600"/>
              <a:pPr algn="r" eaLnBrk="1" hangingPunct="1"/>
              <a:t>3</a:t>
            </a:fld>
            <a:endParaRPr lang="en-US" altLang="en-US" sz="1600"/>
          </a:p>
        </p:txBody>
      </p:sp>
      <p:sp>
        <p:nvSpPr>
          <p:cNvPr id="3077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56"/>
            </a:avLst>
          </a:prstGeom>
          <a:gradFill rotWithShape="0">
            <a:gsLst>
              <a:gs pos="0">
                <a:srgbClr val="037F1B">
                  <a:alpha val="68999"/>
                </a:srgbClr>
              </a:gs>
              <a:gs pos="100000">
                <a:srgbClr val="FFFFFF">
                  <a:alpha val="68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3078" name="Oval 2"/>
          <p:cNvSpPr>
            <a:spLocks/>
          </p:cNvSpPr>
          <p:nvPr/>
        </p:nvSpPr>
        <p:spPr bwMode="auto">
          <a:xfrm>
            <a:off x="2678113" y="2387600"/>
            <a:ext cx="715962" cy="7747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79" name="Oval 3"/>
          <p:cNvSpPr>
            <a:spLocks/>
          </p:cNvSpPr>
          <p:nvPr/>
        </p:nvSpPr>
        <p:spPr bwMode="auto">
          <a:xfrm>
            <a:off x="17002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80" name="Oval 4"/>
          <p:cNvSpPr>
            <a:spLocks/>
          </p:cNvSpPr>
          <p:nvPr/>
        </p:nvSpPr>
        <p:spPr bwMode="auto">
          <a:xfrm>
            <a:off x="7604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pic>
        <p:nvPicPr>
          <p:cNvPr id="30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430463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24113"/>
            <a:ext cx="598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5" name="Group 9"/>
          <p:cNvGrpSpPr>
            <a:grpSpLocks/>
          </p:cNvGrpSpPr>
          <p:nvPr/>
        </p:nvGrpSpPr>
        <p:grpSpPr bwMode="auto">
          <a:xfrm>
            <a:off x="1687513" y="3492500"/>
            <a:ext cx="715962" cy="774700"/>
            <a:chOff x="0" y="0"/>
            <a:chExt cx="488" cy="488"/>
          </a:xfrm>
        </p:grpSpPr>
        <p:sp>
          <p:nvSpPr>
            <p:cNvPr id="3104" name="Oval 10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  <p:pic>
          <p:nvPicPr>
            <p:cNvPr id="310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6" name="Group 12"/>
          <p:cNvGrpSpPr>
            <a:grpSpLocks/>
          </p:cNvGrpSpPr>
          <p:nvPr/>
        </p:nvGrpSpPr>
        <p:grpSpPr bwMode="auto">
          <a:xfrm>
            <a:off x="2678113" y="3492500"/>
            <a:ext cx="715962" cy="774700"/>
            <a:chOff x="0" y="0"/>
            <a:chExt cx="488" cy="488"/>
          </a:xfrm>
        </p:grpSpPr>
        <p:pic>
          <p:nvPicPr>
            <p:cNvPr id="3102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3" name="Oval 14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747713" y="3492500"/>
            <a:ext cx="715962" cy="774700"/>
            <a:chOff x="0" y="0"/>
            <a:chExt cx="488" cy="488"/>
          </a:xfrm>
        </p:grpSpPr>
        <p:pic>
          <p:nvPicPr>
            <p:cNvPr id="3100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1" name="Oval 17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pic>
        <p:nvPicPr>
          <p:cNvPr id="3088" name="Picture 1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532063"/>
            <a:ext cx="574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9"/>
          <p:cNvSpPr>
            <a:spLocks/>
          </p:cNvSpPr>
          <p:nvPr/>
        </p:nvSpPr>
        <p:spPr bwMode="auto">
          <a:xfrm>
            <a:off x="119063" y="365125"/>
            <a:ext cx="6891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800"/>
              <a:t>You are free to:</a:t>
            </a:r>
          </a:p>
        </p:txBody>
      </p:sp>
      <p:sp>
        <p:nvSpPr>
          <p:cNvPr id="3090" name="Rectangle 20"/>
          <p:cNvSpPr>
            <a:spLocks/>
          </p:cNvSpPr>
          <p:nvPr/>
        </p:nvSpPr>
        <p:spPr bwMode="auto">
          <a:xfrm>
            <a:off x="3760788" y="1554163"/>
            <a:ext cx="368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copy, share, adapt, or re-mix;</a:t>
            </a:r>
          </a:p>
        </p:txBody>
      </p:sp>
      <p:sp>
        <p:nvSpPr>
          <p:cNvPr id="3091" name="Rectangle 21"/>
          <p:cNvSpPr>
            <a:spLocks/>
          </p:cNvSpPr>
          <p:nvPr/>
        </p:nvSpPr>
        <p:spPr bwMode="auto">
          <a:xfrm>
            <a:off x="3760788" y="2595563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photograph, film, or broadcast;</a:t>
            </a:r>
          </a:p>
        </p:txBody>
      </p:sp>
      <p:sp>
        <p:nvSpPr>
          <p:cNvPr id="3092" name="Rectangle 22"/>
          <p:cNvSpPr>
            <a:spLocks/>
          </p:cNvSpPr>
          <p:nvPr/>
        </p:nvSpPr>
        <p:spPr bwMode="auto">
          <a:xfrm>
            <a:off x="3760788" y="3725863"/>
            <a:ext cx="377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blog, live-blog, or post video of</a:t>
            </a:r>
          </a:p>
        </p:txBody>
      </p:sp>
      <p:sp>
        <p:nvSpPr>
          <p:cNvPr id="3093" name="Rectangle 23"/>
          <p:cNvSpPr>
            <a:spLocks/>
          </p:cNvSpPr>
          <p:nvPr/>
        </p:nvSpPr>
        <p:spPr bwMode="auto">
          <a:xfrm>
            <a:off x="138113" y="4418013"/>
            <a:ext cx="81994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400"/>
              <a:t>this presentation provided that:</a:t>
            </a:r>
          </a:p>
        </p:txBody>
      </p:sp>
      <p:pic>
        <p:nvPicPr>
          <p:cNvPr id="309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265738"/>
            <a:ext cx="763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25"/>
          <p:cNvSpPr>
            <a:spLocks/>
          </p:cNvSpPr>
          <p:nvPr/>
        </p:nvSpPr>
        <p:spPr bwMode="auto">
          <a:xfrm>
            <a:off x="1169988" y="5292725"/>
            <a:ext cx="6764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GB" sz="2000"/>
              <a:t>You attribute the work to its author and respect the rights and licences associated with its components.</a:t>
            </a:r>
          </a:p>
        </p:txBody>
      </p:sp>
      <p:sp>
        <p:nvSpPr>
          <p:cNvPr id="3096" name="TextBox 31"/>
          <p:cNvSpPr txBox="1">
            <a:spLocks noChangeArrowheads="1"/>
          </p:cNvSpPr>
          <p:nvPr/>
        </p:nvSpPr>
        <p:spPr bwMode="auto">
          <a:xfrm>
            <a:off x="5260975" y="0"/>
            <a:ext cx="3883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Idea from Cameron Neylon</a:t>
            </a:r>
          </a:p>
        </p:txBody>
      </p:sp>
      <p:sp>
        <p:nvSpPr>
          <p:cNvPr id="3097" name="AutoShape 29">
            <a:hlinkClick r:id="rId12"/>
          </p:cNvPr>
          <p:cNvSpPr>
            <a:spLocks noChangeArrowheads="1"/>
          </p:cNvSpPr>
          <p:nvPr/>
        </p:nvSpPr>
        <p:spPr bwMode="auto">
          <a:xfrm>
            <a:off x="8458200" y="127000"/>
            <a:ext cx="268288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TextBox 26"/>
          <p:cNvSpPr txBox="1">
            <a:spLocks noChangeArrowheads="1"/>
          </p:cNvSpPr>
          <p:nvPr/>
        </p:nvSpPr>
        <p:spPr bwMode="auto">
          <a:xfrm>
            <a:off x="376238" y="6211888"/>
            <a:ext cx="870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Slide Concept by Cameron Neylon, who has waived all copyright and related or neighbouring rights. This slide only </a:t>
            </a:r>
            <a:r>
              <a:rPr lang="en-GB" sz="1200" b="1"/>
              <a:t>CCZero</a:t>
            </a:r>
            <a:r>
              <a:rPr lang="en-GB" sz="1200"/>
              <a:t>.</a:t>
            </a:r>
          </a:p>
          <a:p>
            <a:pPr eaLnBrk="1" hangingPunct="1"/>
            <a:r>
              <a:rPr lang="en-GB" sz="1200"/>
              <a:t>Social Media Icons adapted with permission from originals by Christopher Ross. Original images are available under GPL at:</a:t>
            </a:r>
          </a:p>
          <a:p>
            <a:pPr eaLnBrk="1" hangingPunct="1"/>
            <a:r>
              <a:rPr lang="en-GB" sz="1200" u="sng">
                <a:solidFill>
                  <a:srgbClr val="0000FF"/>
                </a:solidFill>
                <a:latin typeface="Consolas" pitchFamily="-65" charset="0"/>
              </a:rPr>
              <a:t>http://www.thisismyurl.com/free-downloads/15-free-speech-bubble-icons-for-popular-websites</a:t>
            </a:r>
            <a:r>
              <a:rPr lang="en-GB" sz="1200"/>
              <a:t> </a:t>
            </a:r>
          </a:p>
        </p:txBody>
      </p:sp>
      <p:sp>
        <p:nvSpPr>
          <p:cNvPr id="3099" name="AutoShape 29">
            <a:hlinkClick r:id="rId13"/>
          </p:cNvPr>
          <p:cNvSpPr>
            <a:spLocks noChangeArrowheads="1"/>
          </p:cNvSpPr>
          <p:nvPr/>
        </p:nvSpPr>
        <p:spPr bwMode="auto">
          <a:xfrm>
            <a:off x="8748713" y="127000"/>
            <a:ext cx="268287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6250673"/>
            <a:ext cx="7785981" cy="466998"/>
          </a:xfrm>
        </p:spPr>
        <p:txBody>
          <a:bodyPr/>
          <a:lstStyle/>
          <a:p>
            <a:r>
              <a:rPr lang="en-GB" dirty="0" smtClean="0"/>
              <a:t>Final slide provides (active) links to related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74" y="86627"/>
            <a:ext cx="7973561" cy="60677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Capture Statistics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4673" y="817010"/>
            <a:ext cx="2719327" cy="3423296"/>
          </a:xfrm>
        </p:spPr>
        <p:txBody>
          <a:bodyPr/>
          <a:lstStyle/>
          <a:p>
            <a:r>
              <a:rPr lang="en-GB" sz="2400" dirty="0" smtClean="0"/>
              <a:t>On 18 Apr 12:</a:t>
            </a:r>
            <a:endParaRPr lang="en-GB" sz="2400" dirty="0"/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1,391 views on Slideshare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Other slides had 3 and 311 views </a:t>
            </a:r>
          </a:p>
          <a:p>
            <a:r>
              <a:rPr lang="en-GB" sz="2400" dirty="0" smtClean="0"/>
              <a:t>By 12 Jun 13:</a:t>
            </a:r>
          </a:p>
          <a:p>
            <a:pPr marL="273050" lvl="2" indent="-185738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9,080 </a:t>
            </a:r>
            <a:r>
              <a:rPr lang="en-GB" sz="2200" dirty="0"/>
              <a:t>views on Slideshare</a:t>
            </a:r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49930" y="4733089"/>
            <a:ext cx="240159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</a:t>
            </a:r>
            <a:r>
              <a:rPr lang="en-GB" sz="2000" i="1" dirty="0" smtClean="0"/>
              <a:t>Lies, damned lies &amp; statistics</a:t>
            </a:r>
            <a:r>
              <a:rPr lang="en-GB" sz="2000" dirty="0" smtClean="0"/>
              <a:t>” – but my third most downloaded paper in 2012</a:t>
            </a:r>
            <a:endParaRPr lang="en-GB" sz="2000" dirty="0"/>
          </a:p>
        </p:txBody>
      </p:sp>
      <p:sp>
        <p:nvSpPr>
          <p:cNvPr id="8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7602295" y="6041576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265" b="-6651"/>
          <a:stretch/>
        </p:blipFill>
        <p:spPr>
          <a:xfrm>
            <a:off x="82511" y="762012"/>
            <a:ext cx="6273465" cy="60959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56188" y="5605039"/>
            <a:ext cx="768485" cy="340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Topsy</a:t>
            </a:r>
            <a:r>
              <a:rPr lang="en-GB" dirty="0" smtClean="0"/>
              <a:t> and Event Hashtag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9" y="0"/>
            <a:ext cx="8605202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15764" y="3560322"/>
            <a:ext cx="972766" cy="3307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487822" y="10889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460" y="4766553"/>
            <a:ext cx="2371626" cy="103113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smtClean="0"/>
              <a:t>Buzz around </a:t>
            </a:r>
            <a:r>
              <a:rPr lang="en-GB" sz="2000" b="1" dirty="0" smtClean="0"/>
              <a:t>event hashtag</a:t>
            </a:r>
            <a:r>
              <a:rPr lang="en-GB" sz="2000" dirty="0" smtClean="0"/>
              <a:t> captured by </a:t>
            </a:r>
            <a:r>
              <a:rPr lang="en-GB" sz="2000" dirty="0" err="1" smtClean="0"/>
              <a:t>Topsy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6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1" y="97451"/>
            <a:ext cx="7918601" cy="681148"/>
          </a:xfrm>
        </p:spPr>
        <p:txBody>
          <a:bodyPr/>
          <a:lstStyle/>
          <a:p>
            <a:r>
              <a:rPr lang="en-GB" sz="3600" dirty="0" err="1" smtClean="0"/>
              <a:t>Topsy</a:t>
            </a:r>
            <a:r>
              <a:rPr lang="en-GB" sz="3600" dirty="0" smtClean="0"/>
              <a:t> &amp; Discussion About Slides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8" t="-7226" b="-7226"/>
          <a:stretch/>
        </p:blipFill>
        <p:spPr>
          <a:xfrm>
            <a:off x="0" y="-4482"/>
            <a:ext cx="8639743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val 6"/>
          <p:cNvSpPr/>
          <p:nvPr/>
        </p:nvSpPr>
        <p:spPr>
          <a:xfrm>
            <a:off x="865658" y="1731522"/>
            <a:ext cx="1088269" cy="4630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809903" y="61091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5778" y="2679972"/>
            <a:ext cx="3113001" cy="7587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err="1" smtClean="0"/>
              <a:t>Topsy</a:t>
            </a:r>
            <a:r>
              <a:rPr lang="en-GB" sz="2000" dirty="0" smtClean="0"/>
              <a:t> recorded discussions about </a:t>
            </a:r>
            <a:r>
              <a:rPr lang="en-GB" sz="2000" b="1" dirty="0" smtClean="0"/>
              <a:t>slides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015" y="5127812"/>
            <a:ext cx="212230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Twitter names suggest accessibility interests</a:t>
            </a:r>
            <a:endParaRPr lang="en-GB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479176" y="3567953"/>
            <a:ext cx="1290918" cy="15598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649506" y="5065059"/>
            <a:ext cx="555812" cy="134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504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1" y="97451"/>
            <a:ext cx="7937851" cy="681148"/>
          </a:xfrm>
        </p:spPr>
        <p:txBody>
          <a:bodyPr/>
          <a:lstStyle/>
          <a:p>
            <a:r>
              <a:rPr lang="en-GB" sz="3600" dirty="0" err="1"/>
              <a:t>Topsy</a:t>
            </a:r>
            <a:r>
              <a:rPr lang="en-GB" sz="3600" dirty="0"/>
              <a:t> &amp; Discussion About </a:t>
            </a:r>
            <a:r>
              <a:rPr lang="en-GB" sz="3600" dirty="0" smtClean="0"/>
              <a:t>Paper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8" y="0"/>
            <a:ext cx="8068802" cy="6782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35978"/>
            <a:ext cx="183842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 tweets about event (25) and slides (20) more popular than paper (7)</a:t>
            </a:r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>
            <a:off x="586525" y="1173255"/>
            <a:ext cx="1088269" cy="5400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487822" y="10889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1689" y="2626365"/>
            <a:ext cx="3015573" cy="71011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err="1" smtClean="0"/>
              <a:t>Topsy</a:t>
            </a:r>
            <a:r>
              <a:rPr lang="en-GB" sz="2000" dirty="0" smtClean="0"/>
              <a:t> recorded discussions about </a:t>
            </a:r>
            <a:r>
              <a:rPr lang="en-GB" sz="2000" b="1" dirty="0" smtClean="0"/>
              <a:t>paper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9212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Repository Statistics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8"/>
            <a:ext cx="3546227" cy="1791432"/>
          </a:xfrm>
        </p:spPr>
        <p:txBody>
          <a:bodyPr/>
          <a:lstStyle/>
          <a:p>
            <a:r>
              <a:rPr lang="en-GB" sz="2400" dirty="0" smtClean="0"/>
              <a:t>Opus repository stats:</a:t>
            </a:r>
          </a:p>
          <a:p>
            <a:pPr marL="530225" lvl="1" indent="-285750">
              <a:buFont typeface="Arial" pitchFamily="34" charset="0"/>
              <a:buChar char="•"/>
            </a:pPr>
            <a:r>
              <a:rPr lang="en-GB" sz="2000" dirty="0" smtClean="0"/>
              <a:t>Views began in March (before conference).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35404" y="2649753"/>
            <a:ext cx="3293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/>
              <a:t>Largest downloads took place on 7 March, day blog post published (about collaborative tools for writing paper)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13" y="4135276"/>
            <a:ext cx="4258270" cy="2553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13" y="1363699"/>
            <a:ext cx="4258270" cy="2572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83" y="4280969"/>
            <a:ext cx="1981477" cy="1952898"/>
          </a:xfrm>
          <a:prstGeom prst="rect">
            <a:avLst/>
          </a:prstGeom>
        </p:spPr>
      </p:pic>
      <p:sp>
        <p:nvSpPr>
          <p:cNvPr id="11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4272697" y="1363699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1" y="0"/>
            <a:ext cx="7811591" cy="6668431"/>
          </a:xfrm>
          <a:prstGeom prst="rect">
            <a:avLst/>
          </a:prstGeom>
        </p:spPr>
      </p:pic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321409" y="150713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1553" y="257498"/>
            <a:ext cx="3442447" cy="157130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Your papers may be hosted on your institutional repository – but you need ‘link love’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Links to paper added to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LinkedIn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Academia.edu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My pages on UKOLN Web site and blog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658767" y="50299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" y="889427"/>
            <a:ext cx="9088119" cy="5849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85" b="31208"/>
          <a:stretch/>
        </p:blipFill>
        <p:spPr>
          <a:xfrm>
            <a:off x="27939" y="3777915"/>
            <a:ext cx="5381459" cy="3080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9835" y="1057835"/>
            <a:ext cx="338865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LinkedIn is popular, so links from LinkedIn may be highly ranked</a:t>
            </a:r>
          </a:p>
          <a:p>
            <a:r>
              <a:rPr lang="en-GB" dirty="0" smtClean="0"/>
              <a:t>Therefore motivation to include links to papers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691616" y="167031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702" y="5862120"/>
            <a:ext cx="85609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Note:</a:t>
            </a:r>
          </a:p>
          <a:p>
            <a:pPr marL="268288" lvl="1" indent="-161925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/>
              <a:t>Links to papers in IR (not uploaded)</a:t>
            </a:r>
          </a:p>
          <a:p>
            <a:pPr marL="268288" lvl="1" indent="-161925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/>
              <a:t>Importance of tags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6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8993"/>
          <a:stretch/>
        </p:blipFill>
        <p:spPr>
          <a:xfrm>
            <a:off x="2385394" y="1593315"/>
            <a:ext cx="6758605" cy="44773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21" y="1897329"/>
            <a:ext cx="1536579" cy="1213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6264" y="5226784"/>
            <a:ext cx="337221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Academia.edu users may find my papers here and LinkedIn users in LinkedIn. Why would I make it difficult for them?</a:t>
            </a:r>
            <a:endParaRPr lang="en-GB" sz="2000" dirty="0"/>
          </a:p>
        </p:txBody>
      </p:sp>
      <p:sp>
        <p:nvSpPr>
          <p:cNvPr id="12" name="AutoShape 29">
            <a:hlinkClick r:id="rId7"/>
          </p:cNvPr>
          <p:cNvSpPr>
            <a:spLocks noChangeArrowheads="1"/>
          </p:cNvSpPr>
          <p:nvPr/>
        </p:nvSpPr>
        <p:spPr bwMode="auto">
          <a:xfrm>
            <a:off x="8727997" y="673417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Google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986259" cy="5513748"/>
          </a:xfrm>
        </p:spPr>
        <p:txBody>
          <a:bodyPr/>
          <a:lstStyle/>
          <a:p>
            <a:r>
              <a:rPr lang="en-GB" sz="2400" dirty="0" smtClean="0"/>
              <a:t>Context: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Between 50-80% of traffic to IRs are from Google (may be higher if direct links to PDFs not recorded by Google Analytics)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provides ‘Google juice’: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On-page SEO techniques </a:t>
            </a:r>
            <a:br>
              <a:rPr lang="en-GB" sz="2400" dirty="0" smtClean="0"/>
            </a:br>
            <a:r>
              <a:rPr lang="en-GB" sz="2400" dirty="0" smtClean="0"/>
              <a:t>(structure, writing style,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Links to pages, especially </a:t>
            </a:r>
            <a:br>
              <a:rPr lang="en-GB" sz="2400" dirty="0" smtClean="0"/>
            </a:br>
            <a:r>
              <a:rPr lang="en-GB" sz="2400" dirty="0" smtClean="0"/>
              <a:t>from highly-ranking sites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What’s different about IRs?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Same page structure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Therefore importance of links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to repository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7" y="2447309"/>
            <a:ext cx="3029373" cy="4410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7" y="4771734"/>
            <a:ext cx="3000794" cy="2086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747295" y="663098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ea typeface="ＭＳ Ｐゴシック" pitchFamily="34" charset="-128"/>
              </a:rPr>
              <a:t>About 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196975"/>
            <a:ext cx="7808119" cy="5661025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dirty="0" smtClean="0">
                <a:ea typeface="ＭＳ Ｐゴシック" pitchFamily="34" charset="-128"/>
              </a:rPr>
              <a:t>Brian Kelly: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UK Web Focus: national advisory post to UK HEIs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Long-standing Web evangelist (since 1993)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Based at UKOLN at the University of Bath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Prolific blogger (1,100+ posts since Nov 2006)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User of various devices to support professional (and social) activities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Prolific speaker (~400 talks from 1996-2012)</a:t>
            </a:r>
            <a:endParaRPr lang="en-GB" altLang="ja-JP" sz="240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GB" b="1" dirty="0" smtClean="0">
                <a:ea typeface="ＭＳ Ｐゴシック" pitchFamily="34" charset="-128"/>
              </a:rPr>
              <a:t>Research profile: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Peer-reviewed papers published on Web accessibility, standards, preservation, …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Largest no. of downloaded papers from Bath IR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Highly-cited papers in Web accessibility (e.g. W4A)</a:t>
            </a:r>
          </a:p>
        </p:txBody>
      </p:sp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EBEBAF-A0B4-4064-ACB2-84FCFF9A2CB0}" type="slidenum">
              <a:rPr lang="en-US" sz="1000"/>
              <a:pPr eaLnBrk="1" hangingPunct="1"/>
              <a:t>4</a:t>
            </a:fld>
            <a:endParaRPr lang="en-US" sz="10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605132" y="602418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847138" y="644239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Delivers Google Juice?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3106" y="1204687"/>
            <a:ext cx="5255088" cy="3082484"/>
          </a:xfrm>
        </p:spPr>
        <p:txBody>
          <a:bodyPr/>
          <a:lstStyle/>
          <a:p>
            <a:r>
              <a:rPr lang="en-GB" sz="2400" dirty="0" smtClean="0"/>
              <a:t>Survey of SEO ranking of 24 Russell Group IRs carried out in Aug 2012.</a:t>
            </a:r>
          </a:p>
          <a:p>
            <a:r>
              <a:rPr lang="en-GB" sz="2400" dirty="0" smtClean="0"/>
              <a:t>Findings:</a:t>
            </a:r>
          </a:p>
          <a:p>
            <a:pPr marL="447675" lvl="1" indent="-273050">
              <a:buFont typeface="Arial" pitchFamily="34" charset="0"/>
              <a:buChar char="•"/>
            </a:pPr>
            <a:r>
              <a:rPr lang="en-GB" sz="2400" dirty="0" smtClean="0"/>
              <a:t>Google, YouTube, </a:t>
            </a:r>
            <a:r>
              <a:rPr lang="en-GB" sz="2400" dirty="0" err="1" smtClean="0"/>
              <a:t>Blogspot</a:t>
            </a:r>
            <a:r>
              <a:rPr lang="en-GB" sz="2400" dirty="0" smtClean="0"/>
              <a:t>, Wikipedia and Microsoft are highest ranking domains with links to IRs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24787" y="4034661"/>
            <a:ext cx="522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Blogspot.com &amp; WordPress.com have significantly larger number of links to IRs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24787" y="5282762"/>
            <a:ext cx="522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Links from institutional domain (e.g. locally-hosted blogs) provide little Google juice!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5" y="1120179"/>
            <a:ext cx="2648320" cy="301984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9883" y="4588659"/>
            <a:ext cx="3147462" cy="2194560"/>
            <a:chOff x="154005" y="4588659"/>
            <a:chExt cx="3147462" cy="2194560"/>
          </a:xfrm>
        </p:grpSpPr>
        <p:grpSp>
          <p:nvGrpSpPr>
            <p:cNvPr id="14" name="Group 13"/>
            <p:cNvGrpSpPr/>
            <p:nvPr/>
          </p:nvGrpSpPr>
          <p:grpSpPr>
            <a:xfrm>
              <a:off x="154005" y="4588659"/>
              <a:ext cx="3147462" cy="2194560"/>
              <a:chOff x="154005" y="4588659"/>
              <a:chExt cx="3147462" cy="2194560"/>
            </a:xfrm>
          </p:grpSpPr>
          <p:pic>
            <p:nvPicPr>
              <p:cNvPr id="3074" name="Picture 2" descr="http://ukwebfocus.files.wordpress.com/2012/08/majesticseo-histogram-of-links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907" r="29543" b="10841"/>
              <a:stretch/>
            </p:blipFill>
            <p:spPr bwMode="auto">
              <a:xfrm>
                <a:off x="154005" y="4588659"/>
                <a:ext cx="3147462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200252" y="4588659"/>
                <a:ext cx="17963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/>
                  <a:t>Blogspot.com</a:t>
                </a:r>
              </a:p>
              <a:p>
                <a:r>
                  <a:rPr lang="en-GB" sz="1800" dirty="0" smtClean="0"/>
                  <a:t>Wordpress.com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 bwMode="auto">
            <a:xfrm flipH="1">
              <a:off x="836711" y="5063138"/>
              <a:ext cx="413887" cy="1704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1043654" y="4764505"/>
              <a:ext cx="267218" cy="852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6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3357602" y="88675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6651057"/>
            <a:ext cx="259883" cy="2069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8664" y="4614767"/>
            <a:ext cx="1595336" cy="224323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UK Web Focus blog has a rotating Featured Paper link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786"/>
          <a:stretch/>
        </p:blipFill>
        <p:spPr>
          <a:xfrm>
            <a:off x="0" y="246395"/>
            <a:ext cx="9144000" cy="6638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 bwMode="auto">
          <a:xfrm flipH="1" flipV="1">
            <a:off x="7652084" y="1963554"/>
            <a:ext cx="9625" cy="26373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6395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0" y="4598819"/>
            <a:ext cx="1595336" cy="2243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UK Web Focus has timely blog posts about papers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71600" y="3282215"/>
            <a:ext cx="1963271" cy="1316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585882" y="331619"/>
            <a:ext cx="5486400" cy="416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UK Web Focus has links to all papers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329082" y="748515"/>
            <a:ext cx="116542" cy="2017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71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-5400000">
            <a:off x="-426564" y="1099120"/>
            <a:ext cx="2167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The Evidence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89" y="2607569"/>
            <a:ext cx="7772400" cy="6811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Barriers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5053787" cy="2301799"/>
          </a:xfrm>
        </p:spPr>
        <p:txBody>
          <a:bodyPr/>
          <a:lstStyle/>
          <a:p>
            <a:r>
              <a:rPr lang="en-GB" sz="2400" dirty="0" smtClean="0"/>
              <a:t>But what about: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 smtClean="0"/>
              <a:t>Legal, ethical &amp; privacy concerns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/>
              <a:t>My boss doesn’t approve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/>
              <a:t>My institution doesn’t approve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 smtClean="0"/>
              <a:t>doesn’t work in my discipline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doesn’t work for me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5" name="Picture 4" descr="Risks and opportunities framewor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0" y="3421380"/>
            <a:ext cx="1276350" cy="34366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185648" y="3421381"/>
            <a:ext cx="6262342" cy="34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Risks and opportunities framework: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It’s not about ‘social media’ it’s about ‘social media for a particular purpose’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Be clear of potential benefits &amp; associated risks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Remember the risks of not doing things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There  will be costs (but may be small)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Adopt risk minimisation strategies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Base decisions on evidence</a:t>
            </a:r>
          </a:p>
          <a:p>
            <a:pPr marL="447675" lvl="1" indent="-249238">
              <a:buFont typeface="Arial" pitchFamily="34" charset="0"/>
              <a:buChar char="•"/>
            </a:pPr>
            <a:r>
              <a:rPr lang="en-GB" sz="2000" kern="0" dirty="0" smtClean="0"/>
              <a:t>Be aware of biases and subjective factors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GB" sz="2000" kern="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GB" sz="2000" kern="0" dirty="0" smtClean="0"/>
          </a:p>
          <a:p>
            <a:endParaRPr lang="en-GB" sz="2400" kern="0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12308" y="3094410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49" y="260350"/>
            <a:ext cx="7859273" cy="668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Health Warning!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7300136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Suggestions given can help to enhance the visibility of one’s research.  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Highly visible and popular research is not necessarily an indication of quality!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Ten Tips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8638" indent="-528638">
              <a:buAutoNum type="arabicPlain"/>
            </a:pPr>
            <a:r>
              <a:rPr lang="en-GB" sz="2800" dirty="0" smtClean="0"/>
              <a:t>Be pro-active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Monitor what works for you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Don’t forget the links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Don’t forget the Google juice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Develop your network</a:t>
            </a:r>
          </a:p>
          <a:p>
            <a:pPr marL="528638" indent="-528638">
              <a:buFont typeface="+mj-lt"/>
              <a:buAutoNum type="arabicPeriod" startAt="6"/>
            </a:pPr>
            <a:r>
              <a:rPr lang="en-GB" sz="2800" dirty="0" smtClean="0"/>
              <a:t>Encourage </a:t>
            </a:r>
            <a:r>
              <a:rPr lang="en-GB" sz="2800" dirty="0"/>
              <a:t>feedback and discussion </a:t>
            </a:r>
            <a:endParaRPr lang="en-GB" sz="2800" dirty="0" smtClean="0"/>
          </a:p>
          <a:p>
            <a:pPr marL="528638" indent="-528638">
              <a:buAutoNum type="arabicPeriod" startAt="6"/>
            </a:pPr>
            <a:r>
              <a:rPr lang="en-GB" sz="2800" dirty="0" smtClean="0"/>
              <a:t>Understand your network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Know your limits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Seek improvements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Participate</a:t>
            </a:r>
          </a:p>
          <a:p>
            <a:pPr marL="457200" indent="-457200">
              <a:buAutoNum type="arabicPeriod" startAt="6"/>
            </a:pPr>
            <a:endParaRPr lang="en-GB" sz="2800" dirty="0" smtClean="0"/>
          </a:p>
          <a:p>
            <a:pPr marL="457200" indent="-457200">
              <a:buAutoNum type="arabicPeriod" startAt="6"/>
            </a:pPr>
            <a:endParaRPr lang="en-GB" sz="2800" dirty="0" smtClean="0"/>
          </a:p>
          <a:p>
            <a:pPr marL="457200" indent="-457200">
              <a:buAutoNum type="arabicPeriod" startAt="6"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1363" y="5603882"/>
            <a:ext cx="53877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See Top 10 tips on how to </a:t>
            </a:r>
            <a:r>
              <a:rPr lang="en-GB" dirty="0" smtClean="0"/>
              <a:t>make your </a:t>
            </a:r>
            <a:r>
              <a:rPr lang="en-GB" dirty="0"/>
              <a:t>open access research </a:t>
            </a:r>
            <a:r>
              <a:rPr lang="en-GB" dirty="0" smtClean="0"/>
              <a:t>visible online, JISC Inform, 35, Winter 2012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34" y="4128176"/>
            <a:ext cx="3143689" cy="2510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388543" y="6411352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878" y="276745"/>
            <a:ext cx="7772400" cy="6811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Any Questions?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Cartoon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0" y="2120793"/>
            <a:ext cx="8564171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875868" cy="668338"/>
          </a:xfrm>
        </p:spPr>
        <p:txBody>
          <a:bodyPr/>
          <a:lstStyle/>
          <a:p>
            <a:r>
              <a:rPr lang="en-GB" sz="4000" dirty="0" smtClean="0"/>
              <a:t>About This Talk: Aims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49" y="1196976"/>
            <a:ext cx="7813116" cy="414599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Abstract:</a:t>
            </a:r>
          </a:p>
          <a:p>
            <a:pPr marL="182563" lvl="1" indent="0">
              <a:buNone/>
            </a:pPr>
            <a:r>
              <a:rPr lang="en-GB" dirty="0"/>
              <a:t>In this paper the author summarises the </a:t>
            </a:r>
            <a:r>
              <a:rPr lang="en-GB" b="1" dirty="0"/>
              <a:t>benefits</a:t>
            </a:r>
            <a:r>
              <a:rPr lang="en-GB" dirty="0"/>
              <a:t> which can be gained from </a:t>
            </a:r>
            <a:r>
              <a:rPr lang="en-GB" b="1" dirty="0"/>
              <a:t>use of social media</a:t>
            </a:r>
            <a:r>
              <a:rPr lang="en-GB" dirty="0"/>
              <a:t> to </a:t>
            </a:r>
            <a:r>
              <a:rPr lang="en-GB" b="1" dirty="0"/>
              <a:t>support research activities</a:t>
            </a:r>
            <a:r>
              <a:rPr lang="en-GB" dirty="0"/>
              <a:t>. </a:t>
            </a:r>
            <a:endParaRPr lang="en-GB" dirty="0" smtClean="0"/>
          </a:p>
          <a:p>
            <a:pPr marL="182563" lvl="1" indent="0">
              <a:buNone/>
            </a:pPr>
            <a:r>
              <a:rPr lang="en-GB" dirty="0" smtClean="0"/>
              <a:t>The </a:t>
            </a:r>
            <a:r>
              <a:rPr lang="en-GB" dirty="0"/>
              <a:t>paper is based on </a:t>
            </a:r>
            <a:r>
              <a:rPr lang="en-GB" b="1" dirty="0"/>
              <a:t>personal </a:t>
            </a:r>
            <a:r>
              <a:rPr lang="en-GB" b="1" dirty="0" smtClean="0"/>
              <a:t>experiences</a:t>
            </a:r>
            <a:r>
              <a:rPr lang="en-GB" b="1" baseline="30000" dirty="0" smtClean="0"/>
              <a:t>*</a:t>
            </a:r>
            <a:r>
              <a:rPr lang="en-GB" dirty="0" smtClean="0"/>
              <a:t> </a:t>
            </a:r>
            <a:r>
              <a:rPr lang="en-GB" dirty="0"/>
              <a:t>in using social media to </a:t>
            </a:r>
            <a:r>
              <a:rPr lang="en-GB" b="1" dirty="0"/>
              <a:t>engage with fellow researchers</a:t>
            </a:r>
            <a:r>
              <a:rPr lang="en-GB" dirty="0"/>
              <a:t>, </a:t>
            </a:r>
            <a:r>
              <a:rPr lang="en-GB" b="1" dirty="0"/>
              <a:t>meet new collaborators and co-authors</a:t>
            </a:r>
            <a:r>
              <a:rPr lang="en-GB" dirty="0"/>
              <a:t> and </a:t>
            </a:r>
            <a:r>
              <a:rPr lang="en-GB" b="1" dirty="0"/>
              <a:t>enhance awareness and impact</a:t>
            </a:r>
            <a:r>
              <a:rPr lang="en-GB" dirty="0"/>
              <a:t> of research papers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276-C72B-4A40-9044-606A4195A3C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4355" y="5710517"/>
            <a:ext cx="68221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9388" indent="-179388"/>
            <a:r>
              <a:rPr lang="en-GB" baseline="30000" dirty="0" smtClean="0"/>
              <a:t>*</a:t>
            </a:r>
            <a:r>
              <a:rPr lang="en-GB" dirty="0" smtClean="0"/>
              <a:t> Your mileage may vary! Talk describes personal successes in specific discipline area.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7072899" cy="681148"/>
          </a:xfrm>
        </p:spPr>
        <p:txBody>
          <a:bodyPr/>
          <a:lstStyle/>
          <a:p>
            <a:pPr algn="r"/>
            <a:r>
              <a:rPr lang="en-GB" dirty="0" smtClean="0"/>
              <a:t>Paper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6011" y="1131683"/>
            <a:ext cx="2288124" cy="5585988"/>
          </a:xfrm>
        </p:spPr>
        <p:txBody>
          <a:bodyPr/>
          <a:lstStyle/>
          <a:p>
            <a:r>
              <a:rPr lang="en-GB" sz="2400" dirty="0" smtClean="0"/>
              <a:t>Accompanying paper available on:</a:t>
            </a:r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 err="1" smtClean="0"/>
              <a:t>ResearchGate</a:t>
            </a:r>
            <a:endParaRPr lang="en-GB" dirty="0" smtClean="0"/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 smtClean="0"/>
              <a:t>Academia.edu</a:t>
            </a:r>
          </a:p>
          <a:p>
            <a:pPr marL="268288" lvl="1" indent="-179388">
              <a:buFont typeface="Arial" pitchFamily="34" charset="0"/>
              <a:buChar char="•"/>
            </a:pPr>
            <a:r>
              <a:rPr lang="en-GB" dirty="0" smtClean="0"/>
              <a:t>Opus, University of Bath 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5"/>
            <a:ext cx="6516010" cy="6839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07273" y="235985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507273" y="271834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8511242" y="321103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16010" y="4464423"/>
            <a:ext cx="2577073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Share with your friends and provide real-time peer-reviewing: </a:t>
            </a:r>
            <a:r>
              <a:rPr lang="en-GB" sz="2000" b="1" dirty="0" smtClean="0"/>
              <a:t>http</a:t>
            </a:r>
            <a:r>
              <a:rPr lang="en-GB" sz="2000" b="1" dirty="0"/>
              <a:t>://bit.ly/sra13-kelly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05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Talk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About me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About the talk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About you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Why is social media relevant to researchers?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Examples of the benefits: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200" dirty="0" smtClean="0"/>
              <a:t>Developing one’s professional networks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200" dirty="0" smtClean="0"/>
              <a:t>Engaging with peers and practitioners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200" dirty="0" smtClean="0"/>
              <a:t>Maximising readership</a:t>
            </a:r>
            <a:endParaRPr lang="en-GB" sz="2200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Implementation plan for peer-reviewed paper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Understanding and addressing concerns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kwebfocus.files.wordpress.com/2012/08/new-statesman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5" y="980727"/>
            <a:ext cx="2497610" cy="30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kwebfocus.files.wordpress.com/2012/08/bolt-celebr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4" y="3737619"/>
            <a:ext cx="4987455" cy="31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8005228" cy="681148"/>
          </a:xfrm>
        </p:spPr>
        <p:txBody>
          <a:bodyPr/>
          <a:lstStyle/>
          <a:p>
            <a:r>
              <a:rPr lang="en-GB" sz="3200" dirty="0"/>
              <a:t>Are you a Roundhead or a Cavalier?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545" y="980727"/>
            <a:ext cx="6532455" cy="2736306"/>
          </a:xfrm>
        </p:spPr>
        <p:txBody>
          <a:bodyPr/>
          <a:lstStyle/>
          <a:p>
            <a:r>
              <a:rPr lang="en-GB" sz="2400" b="1" dirty="0" smtClean="0"/>
              <a:t>Are you a Roundhead or a Cavalier?</a:t>
            </a:r>
          </a:p>
          <a:p>
            <a:r>
              <a:rPr lang="en-GB" sz="2000" dirty="0" smtClean="0"/>
              <a:t>“</a:t>
            </a:r>
            <a:r>
              <a:rPr lang="en-GB" sz="2000" i="1" dirty="0"/>
              <a:t>In the </a:t>
            </a:r>
            <a:r>
              <a:rPr lang="en-GB" sz="2000" i="1" dirty="0" smtClean="0"/>
              <a:t>century</a:t>
            </a:r>
            <a:r>
              <a:rPr lang="en-GB" sz="2000" i="1" dirty="0"/>
              <a:t>, Britain was devastated by a civil war that divided the nation into two tribes – the Roundheads and the Cavaliers. </a:t>
            </a:r>
            <a:r>
              <a:rPr lang="en-GB" sz="2000" i="1" dirty="0" smtClean="0"/>
              <a:t>The </a:t>
            </a:r>
            <a:r>
              <a:rPr lang="en-GB" sz="2000" i="1" dirty="0"/>
              <a:t>Cavaliers represent a Britain of panache, pleasure and individuality. They are confronted by the Roundheads, who stand for modesty, discipline, equality and state intervention.</a:t>
            </a:r>
            <a:r>
              <a:rPr lang="en-GB" sz="2000" dirty="0" smtClean="0"/>
              <a:t>”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2256" y="3687901"/>
            <a:ext cx="4235116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endParaRPr lang="en-GB" dirty="0" smtClean="0"/>
          </a:p>
          <a:p>
            <a:pPr>
              <a:buClr>
                <a:schemeClr val="accent2"/>
              </a:buClr>
            </a:pPr>
            <a:r>
              <a:rPr lang="en-GB" dirty="0" smtClean="0"/>
              <a:t>Who is most like you?</a:t>
            </a:r>
          </a:p>
          <a:p>
            <a:pPr marL="538163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Mo Farrah for winning the 5,000 and 10,000m?</a:t>
            </a:r>
          </a:p>
          <a:p>
            <a:pPr marL="538163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err="1" smtClean="0"/>
              <a:t>Usain</a:t>
            </a:r>
            <a:r>
              <a:rPr lang="en-GB" dirty="0" smtClean="0"/>
              <a:t> Bolt for partying with Swedish handball team after winning 100m, &amp; before 200m &amp; relay?</a:t>
            </a:r>
            <a:endParaRPr lang="en-GB" dirty="0"/>
          </a:p>
          <a:p>
            <a:pPr marL="3175" lvl="1">
              <a:buClr>
                <a:schemeClr val="accent2"/>
              </a:buClr>
            </a:pPr>
            <a:endParaRPr lang="en-GB" sz="800" dirty="0" smtClean="0"/>
          </a:p>
        </p:txBody>
      </p:sp>
      <p:sp>
        <p:nvSpPr>
          <p:cNvPr id="7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348803" y="111375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18" y="1131189"/>
            <a:ext cx="209579" cy="209579"/>
          </a:xfrm>
          <a:prstGeom prst="rect">
            <a:avLst/>
          </a:prstGeom>
        </p:spPr>
      </p:pic>
      <p:sp>
        <p:nvSpPr>
          <p:cNvPr id="8" name="AutoShape 2" descr="data:image/jpeg;base64,/9j/4AAQSkZJRgABAQAAAQABAAD/2wCEAAkGBwgHBgkIBwgKCgkLDRYPDQwMDRsUFRAWIB0iIiAdHx8kKDQsJCYxJx8fLT0tMTU3Ojo6Iys/RD84QzQ5OjcBCgoKDQwNGg8PGjclHyU3Nzc3Nzc3Nzc3Nzc3Nzc3Nzc3Nzc3Nzc3Nzc3Nzc3Nzc3Nzc3Nzc3Nzc3Nzc3Nzc3N//AABEIAFcAVwMBIgACEQEDEQH/xAAbAAADAQEBAQEAAAAAAAAAAAAABgcIBQQDAv/EAEAQAAECBQEFBQQHBQkBAAAAAAECAwAEBQYREgchMUFRExRhcYEIIpGhIzJCYoKxwRUkQ1JyMzRTY5KUorLRFv/EABQBAQAAAAAAAAAAAAAAAAAAAAD/xAAUEQEAAAAAAAAAAAAAAAAAAAAA/9oADAMBAAIRAxEAPwC4wQRONq+0lu0mP2dSyh2tPJyM70yyTwUocz0Hqd24gwXlfVDs9gKqkzqmVDLcozhTq/HHIeJwIiVybbbkqS1IpCWaXLnhoAcdI8VKGPgBCNKSlZu2uFuWbmKhUppRUok5Uo9VE7gPE7hFttDYdTZRtExdD5npjGTLMqKGUeBP1lfIeEBEZ65K7UFKM9WJ9/VxDkysj4ZxHh7KaR9N2byeevBHrmNl0ug0ikoCKZTJOVH+SylJPmQMmOhgYxiAxvT7tuKmrSqRrdQa08EiYUU/6ScGKDbG3OsyS0NXDLNVFjgXWwGnh47vdPlgecXGr2xQa0gpqlIkpnP21sjUPJQ3j0MSm89hjKm3Jq0ZhSHAM9xmFZSrwQs7x+LPHiICo2rdtFuuT7zRpxLpSB2jKvdcaz/Mnl58DyMdyMZS0zWbTrZWwuYp9TlFaVDGFJ8CDuIPQ7jGlNmG0OVvSQLL4RL1eXTl+XB3LHDWj7ueI5H0JB5ggggFy/roZtC2pmqOhK3v7OWaP8R08B5cSfAGMqSzNVuy4UNJUubqc+99ZR3qUd5J6ADf0AEUD2g7gVULqao7Sz3emtDUkcC6sAnzwnSPjDT7PFroYpr9yzKAXpkliVz9ltJwojzUMfh8YB9sCyqfZdIEtLJDs46AZqaI951XQdEjkP1zDRBCzWdoFqUR9UvUa1LIfQcKbby4pJ6EJBwfOAZoIXaHfFsV55LFKrMq8+r6rKiULV5JUAT6QxQBBHBr15W5bznZViry0u9jPY6itzH9Kcn5R46TtGtCrPJZk67LdqsgJQ9qaKieAGsDJgPDtO2fSl5U1TrCW2Kwyn93mMY1j/DX1Sfkd/UHNVNn6nadwomWNUtUJF4pUhY4EblIUOYO8GNmcYgntEWwiWnJS5JVASmZPd5rA/iAZQr1SCPwiAs9rV2WuSgydXktzUwjJSeKFDcpJ8iCIIj3s4V5SZmpW+6v3Fp70wDyIwlY9QUn0MEBKbunVVG6avOKVq7acdUD4ajgfDEa4tempo9uUymoH92lm2z4qCRk+pyYxu39HOI7cfVcGsHwO+NtjgMQEp28XnNUKnS1GpTymZueSVvOoOFNtDdgdCo539AYlmzjZxO3x3h8TSZKQl1aFPlvWVLxnSlORwGCTnmOMdr2ikrF8yylZ0mnN6fLW5+sUP2fHWV2CUNka0TrgcA64SR8iICa3ZseuChTsoKIV1Zp9elDjLfZraUN/vDOAPvZxu5bs0C57kuOxtmMq1WJpl24X1d3ZfbOsoTjOpRONSgndnqQd+/NWUpKcaiBk4GTxMQ/2mEuYt5Yz2Q7wD0B+jgJzYtnVK/ay+y3M9mhA7Wam3srI1H4qUTnnyO+Gi8ditVockmbo00qrjWlC2US5S4nJwCACdQzx6eWTDJ7NLjPc660CO37RlR6lOFY+eYtKlJQCpagkDiSYBL2T0q5qNbYk7odQspI7s32mtxpGPqKPDceABOBu6AffazTk1LZ7WmyPeZY7wk9C2df5Aj1hvjjXmUC0K4XMaBT39WenZqgMvbMqt+xb0kJ7VhKA6Fb9xBbUPzxBC0whxx1KWQouHgE8YIDsXvIKpl4VmTWnT2c47pH3SolPyIjVlk1ZNctOk1JKgpT8sjtMHOFgYWPRQIiLe0RbipStytwMt/QTqAy8QODqRuz5p/6GPf7PV3IaU/a864B2hL8kVHifto+WofigG3bRYr92UlicpaQqpSOrS3nHbNnikeIIyPUc4h1p3hX7Cn5lEkkIK8JmJObbVpyOGU5BBEa5jw1CjUup4/aVNk5sjgZhhK8fEQGZrgva7Nos1K01pgZQ4HGpWQbUMr4BRJJO7PHIAisVTZ9V63szao9ZqapyuMKEwy68rIbVjHZauJGCRqOd5zwAEUSn0yQprZbp0jLSiDxSw0lAPwEeuAyDR6tcGz24VuNtLk51sFt2XmGzpcT0I5jIyCD5GO3c2066L0k00bsGWm3yApmRaWVvn+XeSSM8h840zP02QqTYbqMlLTSBwS+0lYHxEfKnUWlUvP7MpsnJkjBMuwlGfgIBW2S0O4KLbmm5J99550gtSrq9fdkdNXHJ6ZwMDxj67X6mml7PKusn35hsSyBniVnSf8AiVH0hzjPHtA3Yip1hm35JwKl6edcwQdynyMY/CN3mojlAKeyekms3zIypTlsJdW4egDav1Igij+znbq2mahcT6Mdr+6yxPNIOVnyyEj0MEBVLtt+UuigTVJnRhDyfcWBvbWN6VDyPx3jnGS6rTaradwLlZkLlqhJuhSFtnmDlK0npzBjZkJ20awZG9aeAsiXqTCT3aaA4fdV1T+XEcwQ8Gy/aRJ3dKIk51bbFabT9I1nAfA+2j9Ry8ooEY0rtErFp1fu1RZdk5tpWptxJICscFoUOI8R+cUaz9uNRp6EStyyxqLI3CZawl4DxH1VfI9SYDQsEJdK2p2bU0DTWW5ZeN6JtJaI9Tu+BjrG9bUAz/8AS0f/AHzf/sB3oIRaztbs2mIVpqZnXQNzcm2V5/FuT84lF57aazWUOSlDbNKlFDSXEqy+of1fZ9N/jAUDaxtPYt1h2kUN1DtZWClbiTlMoOp6r6DlxPIGFWpb1QvC4G6fJ6lOOkrffXlQbRn3lq68fUkDnH7tK06xeFS7tS2SsZy9MuZDbQPNSuvhxMaesWzKbZdK7pIDtJhzCpmaWPfeV+iRvwOXiSSQ7FFpcpRKVK0ynt9nLSzYQhP5k+JOSfEwR7YIAggggOdXaFS7gkVSVYkmppg7wlY3pPVJG9J8REeubYMStbts1NOniJadHDyWkfmPWCCAnNa2d3PRCoz9PSlA4LTMNqBHX62flCy0w66+GW05cJxjI4wQQDfRdl92Vkgy8i2ho8XXZlASPQEn5RSbX2DycupD1zVAzZG8y0rlDeehWfeI8gmCCArdMpslSZNuTpsq1Kyzf1WmkhIHj5+MeuCCAI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CEAAkGBwgHBgkIBwgKCgkLDRYPDQwMDRsUFRAWIB0iIiAdHx8kKDQsJCYxJx8fLT0tMTU3Ojo6Iys/RD84QzQ5OjcBCgoKDQwNGg8PGjclHyU3Nzc3Nzc3Nzc3Nzc3Nzc3Nzc3Nzc3Nzc3Nzc3Nzc3Nzc3Nzc3Nzc3Nzc3Nzc3Nzc3N//AABEIAFcAVwMBIgACEQEDEQH/xAAbAAADAQEBAQEAAAAAAAAAAAAABgcIBQQDAv/EAEAQAAECBQEFBQQHBQkBAAAAAAECAwAEBQYREgchMUFRExRhcYEIIpGhIzJCYoKxwRUkQ1JyMzRTY5KUorLRFv/EABQBAQAAAAAAAAAAAAAAAAAAAAD/xAAUEQEAAAAAAAAAAAAAAAAAAAAA/9oADAMBAAIRAxEAPwC4wQRONq+0lu0mP2dSyh2tPJyM70yyTwUocz0Hqd24gwXlfVDs9gKqkzqmVDLcozhTq/HHIeJwIiVybbbkqS1IpCWaXLnhoAcdI8VKGPgBCNKSlZu2uFuWbmKhUppRUok5Uo9VE7gPE7hFttDYdTZRtExdD5npjGTLMqKGUeBP1lfIeEBEZ65K7UFKM9WJ9/VxDkysj4ZxHh7KaR9N2byeevBHrmNl0ug0ikoCKZTJOVH+SylJPmQMmOhgYxiAxvT7tuKmrSqRrdQa08EiYUU/6ScGKDbG3OsyS0NXDLNVFjgXWwGnh47vdPlgecXGr2xQa0gpqlIkpnP21sjUPJQ3j0MSm89hjKm3Jq0ZhSHAM9xmFZSrwQs7x+LPHiICo2rdtFuuT7zRpxLpSB2jKvdcaz/Mnl58DyMdyMZS0zWbTrZWwuYp9TlFaVDGFJ8CDuIPQ7jGlNmG0OVvSQLL4RL1eXTl+XB3LHDWj7ueI5H0JB5ggggFy/roZtC2pmqOhK3v7OWaP8R08B5cSfAGMqSzNVuy4UNJUubqc+99ZR3qUd5J6ADf0AEUD2g7gVULqao7Sz3emtDUkcC6sAnzwnSPjDT7PFroYpr9yzKAXpkliVz9ltJwojzUMfh8YB9sCyqfZdIEtLJDs46AZqaI951XQdEjkP1zDRBCzWdoFqUR9UvUa1LIfQcKbby4pJ6EJBwfOAZoIXaHfFsV55LFKrMq8+r6rKiULV5JUAT6QxQBBHBr15W5bznZViry0u9jPY6itzH9Kcn5R46TtGtCrPJZk67LdqsgJQ9qaKieAGsDJgPDtO2fSl5U1TrCW2Kwyn93mMY1j/DX1Sfkd/UHNVNn6nadwomWNUtUJF4pUhY4EblIUOYO8GNmcYgntEWwiWnJS5JVASmZPd5rA/iAZQr1SCPwiAs9rV2WuSgydXktzUwjJSeKFDcpJ8iCIIj3s4V5SZmpW+6v3Fp70wDyIwlY9QUn0MEBKbunVVG6avOKVq7acdUD4ajgfDEa4tempo9uUymoH92lm2z4qCRk+pyYxu39HOI7cfVcGsHwO+NtjgMQEp28XnNUKnS1GpTymZueSVvOoOFNtDdgdCo539AYlmzjZxO3x3h8TSZKQl1aFPlvWVLxnSlORwGCTnmOMdr2ikrF8yylZ0mnN6fLW5+sUP2fHWV2CUNka0TrgcA64SR8iICa3ZseuChTsoKIV1Zp9elDjLfZraUN/vDOAPvZxu5bs0C57kuOxtmMq1WJpl24X1d3ZfbOsoTjOpRONSgndnqQd+/NWUpKcaiBk4GTxMQ/2mEuYt5Yz2Q7wD0B+jgJzYtnVK/ay+y3M9mhA7Wam3srI1H4qUTnnyO+Gi8ditVockmbo00qrjWlC2US5S4nJwCACdQzx6eWTDJ7NLjPc660CO37RlR6lOFY+eYtKlJQCpagkDiSYBL2T0q5qNbYk7odQspI7s32mtxpGPqKPDceABOBu6AffazTk1LZ7WmyPeZY7wk9C2df5Aj1hvjjXmUC0K4XMaBT39WenZqgMvbMqt+xb0kJ7VhKA6Fb9xBbUPzxBC0whxx1KWQouHgE8YIDsXvIKpl4VmTWnT2c47pH3SolPyIjVlk1ZNctOk1JKgpT8sjtMHOFgYWPRQIiLe0RbipStytwMt/QTqAy8QODqRuz5p/6GPf7PV3IaU/a864B2hL8kVHifto+WofigG3bRYr92UlicpaQqpSOrS3nHbNnikeIIyPUc4h1p3hX7Cn5lEkkIK8JmJObbVpyOGU5BBEa5jw1CjUup4/aVNk5sjgZhhK8fEQGZrgva7Nos1K01pgZQ4HGpWQbUMr4BRJJO7PHIAisVTZ9V63szao9ZqapyuMKEwy68rIbVjHZauJGCRqOd5zwAEUSn0yQprZbp0jLSiDxSw0lAPwEeuAyDR6tcGz24VuNtLk51sFt2XmGzpcT0I5jIyCD5GO3c2066L0k00bsGWm3yApmRaWVvn+XeSSM8h840zP02QqTYbqMlLTSBwS+0lYHxEfKnUWlUvP7MpsnJkjBMuwlGfgIBW2S0O4KLbmm5J99550gtSrq9fdkdNXHJ6ZwMDxj67X6mml7PKusn35hsSyBniVnSf8AiVH0hzjPHtA3Yip1hm35JwKl6edcwQdynyMY/CN3mojlAKeyekms3zIypTlsJdW4egDav1Igij+znbq2mahcT6Mdr+6yxPNIOVnyyEj0MEBVLtt+UuigTVJnRhDyfcWBvbWN6VDyPx3jnGS6rTaradwLlZkLlqhJuhSFtnmDlK0npzBjZkJ20awZG9aeAsiXqTCT3aaA4fdV1T+XEcwQ8Gy/aRJ3dKIk51bbFabT9I1nAfA+2j9Ry8ooEY0rtErFp1fu1RZdk5tpWptxJICscFoUOI8R+cUaz9uNRp6EStyyxqLI3CZawl4DxH1VfI9SYDQsEJdK2p2bU0DTWW5ZeN6JtJaI9Tu+BjrG9bUAz/8AS0f/AHzf/sB3oIRaztbs2mIVpqZnXQNzcm2V5/FuT84lF57aazWUOSlDbNKlFDSXEqy+of1fZ9N/jAUDaxtPYt1h2kUN1DtZWClbiTlMoOp6r6DlxPIGFWpb1QvC4G6fJ6lOOkrffXlQbRn3lq68fUkDnH7tK06xeFS7tS2SsZy9MuZDbQPNSuvhxMaesWzKbZdK7pIDtJhzCpmaWPfeV+iRvwOXiSSQ7FFpcpRKVK0ynt9nLSzYQhP5k+JOSfEwR7YIAggggOdXaFS7gkVSVYkmppg7wlY3pPVJG9J8REeubYMStbts1NOniJadHDyWkfmPWCCAnNa2d3PRCoz9PSlA4LTMNqBHX62flCy0w66+GW05cJxjI4wQQDfRdl92Vkgy8i2ho8XXZlASPQEn5RSbX2DycupD1zVAzZG8y0rlDeehWfeI8gmCCArdMpslSZNuTpsq1Kyzf1WmkhIHj5+MeuCCAII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49846" y="3506154"/>
            <a:ext cx="462929" cy="462929"/>
            <a:chOff x="149846" y="3506154"/>
            <a:chExt cx="462929" cy="4629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46" y="3506154"/>
              <a:ext cx="462929" cy="46292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6385" y="350615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9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8005228" cy="681148"/>
          </a:xfrm>
        </p:spPr>
        <p:txBody>
          <a:bodyPr/>
          <a:lstStyle/>
          <a:p>
            <a:r>
              <a:rPr lang="en-GB" sz="3600" dirty="0" smtClean="0"/>
              <a:t>Do </a:t>
            </a:r>
            <a:r>
              <a:rPr lang="en-GB" sz="3600" dirty="0"/>
              <a:t>You </a:t>
            </a:r>
            <a:r>
              <a:rPr lang="en-GB" sz="3600" dirty="0" smtClean="0"/>
              <a:t>Want to Change the World?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907" y="1131683"/>
            <a:ext cx="7960093" cy="30189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300" dirty="0"/>
              <a:t>“</a:t>
            </a:r>
            <a:r>
              <a:rPr lang="en-GB" sz="2300" i="1" dirty="0"/>
              <a:t>Hitherto, philosophers have sought to </a:t>
            </a:r>
            <a:r>
              <a:rPr lang="en-GB" sz="2300" i="1" dirty="0" smtClean="0"/>
              <a:t/>
            </a:r>
            <a:br>
              <a:rPr lang="en-GB" sz="2300" i="1" dirty="0" smtClean="0"/>
            </a:br>
            <a:r>
              <a:rPr lang="en-GB" sz="2300" i="1" dirty="0" smtClean="0"/>
              <a:t>understand </a:t>
            </a:r>
            <a:r>
              <a:rPr lang="en-GB" sz="2300" i="1" dirty="0"/>
              <a:t> </a:t>
            </a:r>
            <a:r>
              <a:rPr lang="en-GB" sz="2300" i="1" dirty="0" smtClean="0"/>
              <a:t>the </a:t>
            </a:r>
            <a:r>
              <a:rPr lang="en-GB" sz="2300" i="1" dirty="0"/>
              <a:t>world; the point, however, </a:t>
            </a:r>
            <a:r>
              <a:rPr lang="en-GB" sz="2300" i="1" dirty="0" smtClean="0"/>
              <a:t/>
            </a:r>
            <a:br>
              <a:rPr lang="en-GB" sz="2300" i="1" dirty="0" smtClean="0"/>
            </a:br>
            <a:r>
              <a:rPr lang="en-GB" sz="2300" i="1" dirty="0" smtClean="0"/>
              <a:t>is </a:t>
            </a:r>
            <a:r>
              <a:rPr lang="en-GB" sz="2300" i="1" dirty="0"/>
              <a:t>to change it</a:t>
            </a:r>
            <a:r>
              <a:rPr lang="en-GB" sz="2300" dirty="0"/>
              <a:t>” </a:t>
            </a:r>
            <a:endParaRPr lang="en-GB" sz="2300" dirty="0" smtClean="0"/>
          </a:p>
          <a:p>
            <a:pPr>
              <a:spcBef>
                <a:spcPts val="1200"/>
              </a:spcBef>
            </a:pPr>
            <a:r>
              <a:rPr lang="en-GB" sz="2400" dirty="0" smtClean="0"/>
              <a:t>Do you seek to change the world through your research or simply understand the world: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You want to pro-actively market your research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You want others to market your research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You have a detached view of your research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26" name="Picture 2" descr="http://ukwebfocus.files.wordpress.com/2012/04/karl-marx-201204.jpg?w=192&amp;h=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67" y="736601"/>
            <a:ext cx="18288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7"/>
          <a:stretch/>
        </p:blipFill>
        <p:spPr>
          <a:xfrm>
            <a:off x="5197569" y="4247423"/>
            <a:ext cx="2082122" cy="2610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84" y="4247422"/>
            <a:ext cx="2291598" cy="2610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8708220" y="201295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928865" y="22395"/>
            <a:ext cx="152433" cy="1524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81071" y="736601"/>
            <a:ext cx="462929" cy="462929"/>
            <a:chOff x="149846" y="3506154"/>
            <a:chExt cx="462929" cy="4629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46" y="3506154"/>
              <a:ext cx="462929" cy="4629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6385" y="350615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011">
  <a:themeElements>
    <a:clrScheme name="UKOLN-standard-slide-200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KOLN-standard-slide-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Words>2136</Words>
  <Application>Microsoft Office PowerPoint</Application>
  <PresentationFormat>On-screen Show (4:3)</PresentationFormat>
  <Paragraphs>417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powerpoint-template-2011</vt:lpstr>
      <vt:lpstr>Open Practices for the Connected Researcher</vt:lpstr>
      <vt:lpstr>Using Social Media to Enhance Your Research Activities</vt:lpstr>
      <vt:lpstr>PowerPoint Presentation</vt:lpstr>
      <vt:lpstr>About Me</vt:lpstr>
      <vt:lpstr>About This Talk: Aims</vt:lpstr>
      <vt:lpstr>Paper</vt:lpstr>
      <vt:lpstr>Structure of the Talk</vt:lpstr>
      <vt:lpstr>Are you a Roundhead or a Cavalier?</vt:lpstr>
      <vt:lpstr>Do You Want to Change the World?</vt:lpstr>
      <vt:lpstr>“It’s About Nodes and Connections”</vt:lpstr>
      <vt:lpstr>SEO (Search Engine Optimisation)</vt:lpstr>
      <vt:lpstr>Beyond SEO, SMO</vt:lpstr>
      <vt:lpstr>Give Me The Evidence!</vt:lpstr>
      <vt:lpstr>My Papers</vt:lpstr>
      <vt:lpstr>Open Access enhances access</vt:lpstr>
      <vt:lpstr>Least Downloaded Papers</vt:lpstr>
      <vt:lpstr>Learning From Success</vt:lpstr>
      <vt:lpstr>Evidence</vt:lpstr>
      <vt:lpstr>Beyond the Edge Cases</vt:lpstr>
      <vt:lpstr>SEO or SMO</vt:lpstr>
      <vt:lpstr>Further Evidence</vt:lpstr>
      <vt:lpstr>What Did You Do? </vt:lpstr>
      <vt:lpstr>Developing New Connections</vt:lpstr>
      <vt:lpstr>Event Amplification </vt:lpstr>
      <vt:lpstr>Being Pro-active:  An Implementation Plan</vt:lpstr>
      <vt:lpstr>W4A 2012 Paper</vt:lpstr>
      <vt:lpstr>Preparation</vt:lpstr>
      <vt:lpstr>Opus Repository</vt:lpstr>
      <vt:lpstr>Slideshare</vt:lpstr>
      <vt:lpstr>PowerPoint Presentation</vt:lpstr>
      <vt:lpstr>Capture Statistics</vt:lpstr>
      <vt:lpstr>Topsy and Event Hashtag</vt:lpstr>
      <vt:lpstr>Topsy &amp; Discussion About Slides</vt:lpstr>
      <vt:lpstr>Topsy &amp; Discussion About Paper</vt:lpstr>
      <vt:lpstr>Repository Statistics</vt:lpstr>
      <vt:lpstr>The IR</vt:lpstr>
      <vt:lpstr>LinkedIn</vt:lpstr>
      <vt:lpstr>Academia.edu</vt:lpstr>
      <vt:lpstr>Importance of Google</vt:lpstr>
      <vt:lpstr>What Delivers Google Juice?</vt:lpstr>
      <vt:lpstr>PowerPoint Presentation</vt:lpstr>
      <vt:lpstr>Barriers</vt:lpstr>
      <vt:lpstr>But …</vt:lpstr>
      <vt:lpstr>Health Warning!</vt:lpstr>
      <vt:lpstr>Top Ten Tips</vt:lpstr>
      <vt:lpstr>Any Questions?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Research Profile: Introduction</dc:title>
  <dc:subject>Accessibility</dc:subject>
  <dc:creator>ulpc-bk</dc:creator>
  <cp:keywords>UKOLN</cp:keywords>
  <cp:lastModifiedBy>ulpc-bk</cp:lastModifiedBy>
  <cp:revision>72</cp:revision>
  <cp:lastPrinted>2013-06-12T07:47:14Z</cp:lastPrinted>
  <dcterms:created xsi:type="dcterms:W3CDTF">2012-09-05T14:23:54Z</dcterms:created>
  <dcterms:modified xsi:type="dcterms:W3CDTF">2013-06-14T14:09:37Z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W:\www.ukoln.ac.uk\web-focus\events\conferences\ili-2007\masterclass\talk-1-introduction.odp</vt:lpwstr>
  </property>
</Properties>
</file>