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65" r:id="rId4"/>
    <p:sldId id="266" r:id="rId5"/>
    <p:sldId id="267" r:id="rId6"/>
    <p:sldId id="268" r:id="rId7"/>
    <p:sldId id="280" r:id="rId8"/>
    <p:sldId id="269" r:id="rId9"/>
    <p:sldId id="270" r:id="rId10"/>
    <p:sldId id="271" r:id="rId11"/>
    <p:sldId id="272" r:id="rId12"/>
    <p:sldId id="273" r:id="rId13"/>
    <p:sldId id="278" r:id="rId14"/>
    <p:sldId id="279" r:id="rId15"/>
    <p:sldId id="274" r:id="rId16"/>
    <p:sldId id="276" r:id="rId17"/>
    <p:sldId id="277" r:id="rId18"/>
    <p:sldId id="275" r:id="rId19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0066CC"/>
    <a:srgbClr val="FF0066"/>
    <a:srgbClr val="23238F"/>
    <a:srgbClr val="8888E2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5" d="100"/>
          <a:sy n="105" d="100"/>
        </p:scale>
        <p:origin x="-81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982" y="-7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14388" y="148430"/>
            <a:ext cx="5789612" cy="88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2800" b="1" i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Can We Mine JISCMail Lists? </a:t>
            </a:r>
            <a:br>
              <a:rPr lang="en-GB" dirty="0"/>
            </a:br>
            <a:r>
              <a:rPr lang="en-GB" dirty="0"/>
              <a:t>Can We Talk About MailMine?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37238" y="350838"/>
            <a:ext cx="974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27013" y="9442450"/>
            <a:ext cx="63833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 marL="0" lvl="1" algn="ctr">
              <a:defRPr/>
            </a:pPr>
            <a:r>
              <a:rPr lang="en-GB" sz="1200" dirty="0"/>
              <a:t>&lt;http://www.ukoln.ac.uk/web-focus/events/conferences/or12/working-with-text</a:t>
            </a:r>
            <a:r>
              <a:rPr lang="en-GB" sz="1200" dirty="0" smtClean="0"/>
              <a:t>/&gt;</a:t>
            </a:r>
            <a:endParaRPr lang="en-GB" sz="12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19438" y="9007475"/>
            <a:ext cx="4714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4835358-E5EC-0245-803F-4388B19E90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318" name="Picture 7" descr="Creative Commons li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9024938"/>
            <a:ext cx="8556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UKOLN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6588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8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74725" y="273050"/>
            <a:ext cx="44338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37238" y="0"/>
            <a:ext cx="9731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15950" y="9591675"/>
            <a:ext cx="55800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32100" y="9277350"/>
            <a:ext cx="4064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BCCBB48-F4CB-244C-A901-1F30FED1FB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4344" name="Picture 8" descr="logo-new-j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0"/>
            <a:ext cx="7667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27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03F6DC-DFB4-A941-BFB0-845A661A08DD}" type="slidenum">
              <a:rPr lang="en-GB" sz="1200">
                <a:latin typeface="Times New Roman" charset="0"/>
              </a:rPr>
              <a:pPr eaLnBrk="1" hangingPunct="1"/>
              <a:t>1</a:t>
            </a:fld>
            <a:endParaRPr lang="en-GB" sz="1200" dirty="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22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23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808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832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832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613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816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816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57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45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739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60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803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04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2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21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99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FCE6-20BC-D84B-8CD3-5D0C38E17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4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1975" y="260350"/>
            <a:ext cx="1908175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72125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A5B8-5095-0F46-B66C-8C926DDAB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772400" cy="716642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772400" cy="500742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8294-793F-C24F-AF62-A2180A3A1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F727-E8EB-7046-B453-CC93063D1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8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45D22-22EA-AE49-AFF6-9C1A6EFCE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A79D-2C96-EE46-902F-EFD6C3F6F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0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4135E-8A32-684C-B412-C6908A28AC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2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2D1F-23D4-7549-9F02-0C8E966CD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1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04A6-3AB2-E244-863A-223E8D66D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0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7A5C-1B01-2B4A-BA4C-54D83071C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1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6327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327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304800" y="0"/>
            <a:ext cx="717550" cy="5632450"/>
          </a:xfrm>
          <a:prstGeom prst="rect">
            <a:avLst/>
          </a:prstGeom>
          <a:gradFill rotWithShape="0">
            <a:gsLst>
              <a:gs pos="0">
                <a:srgbClr val="2F9FEB"/>
              </a:gs>
              <a:gs pos="100000">
                <a:srgbClr val="016C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Text Box 25"/>
          <p:cNvSpPr txBox="1">
            <a:spLocks noChangeArrowheads="1"/>
          </p:cNvSpPr>
          <p:nvPr/>
        </p:nvSpPr>
        <p:spPr bwMode="auto">
          <a:xfrm>
            <a:off x="1187450" y="6407150"/>
            <a:ext cx="763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dirty="0" smtClean="0">
                <a:ea typeface="+mn-ea"/>
                <a:cs typeface="+mn-cs"/>
              </a:rPr>
              <a:t>A centre of expertise in digital information management	</a:t>
            </a:r>
            <a:r>
              <a:rPr lang="en-GB" sz="1400" b="1" dirty="0" smtClean="0">
                <a:solidFill>
                  <a:srgbClr val="0066CC"/>
                </a:solidFill>
                <a:ea typeface="+mn-ea"/>
                <a:cs typeface="+mn-cs"/>
              </a:rPr>
              <a:t>www.ukoln.ac.uk 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6700"/>
            <a:ext cx="3603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cs typeface="+mn-cs"/>
              </a:defRPr>
            </a:lvl1pPr>
          </a:lstStyle>
          <a:p>
            <a:pPr>
              <a:defRPr/>
            </a:pPr>
            <a:fld id="{B1329BEF-11A0-7147-983C-1BFC36A85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29" descr="UKOLN logo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1025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koln.ac.uk/web-focus/events/resources/standard/cc-licence/" TargetMode="External"/><Relationship Id="rId5" Type="http://schemas.openxmlformats.org/officeDocument/2006/relationships/hyperlink" Target="http://creativecommons.org/licenses/by-nc/2.0/uk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ukoln.ac.uk/web-focus/events/conferences/or12/working-with-tex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webfocus.wordpress.com/2011/08/31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webfocus.wordpress.com/2011/08/17/policies-on-unused-jiscmail-list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cademic.research.microsoft.com/Detail?entitytype=3&amp;searchtype=2&amp;id=2358&amp;orderBy=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6"/>
          <p:cNvSpPr txBox="1">
            <a:spLocks noChangeArrowheads="1"/>
          </p:cNvSpPr>
          <p:nvPr/>
        </p:nvSpPr>
        <p:spPr bwMode="auto">
          <a:xfrm>
            <a:off x="0" y="0"/>
            <a:ext cx="1357313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b="1" dirty="0"/>
              <a:t>Twitter:</a:t>
            </a:r>
          </a:p>
          <a:p>
            <a:pPr algn="ctr" eaLnBrk="1" hangingPunct="1"/>
            <a:r>
              <a:rPr lang="en-GB" sz="1600" dirty="0" smtClean="0"/>
              <a:t>#or2012</a:t>
            </a:r>
            <a:endParaRPr lang="en-GB" sz="1600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1413" y="584775"/>
            <a:ext cx="7897812" cy="1741488"/>
          </a:xfrm>
        </p:spPr>
        <p:txBody>
          <a:bodyPr/>
          <a:lstStyle/>
          <a:p>
            <a:pPr algn="ctr" eaLnBrk="1" hangingPunct="1"/>
            <a:r>
              <a:rPr lang="en-GB" sz="2400" dirty="0" smtClean="0">
                <a:latin typeface="Arial" charset="0"/>
              </a:rPr>
              <a:t>OR 2012: Working With Text Workshop</a:t>
            </a:r>
            <a:r>
              <a:rPr lang="en-GB" sz="3400" dirty="0">
                <a:latin typeface="Arial" charset="0"/>
              </a:rPr>
              <a:t/>
            </a:r>
            <a:br>
              <a:rPr lang="en-GB" sz="3400" dirty="0">
                <a:latin typeface="Arial" charset="0"/>
              </a:rPr>
            </a:br>
            <a:r>
              <a:rPr lang="en-GB" sz="3400" dirty="0" smtClean="0">
                <a:latin typeface="Arial" charset="0"/>
              </a:rPr>
              <a:t>Can We Mine JISCMail Lists? </a:t>
            </a:r>
            <a:br>
              <a:rPr lang="en-GB" sz="3400" dirty="0" smtClean="0">
                <a:latin typeface="Arial" charset="0"/>
              </a:rPr>
            </a:br>
            <a:r>
              <a:rPr lang="en-GB" sz="3400" dirty="0" smtClean="0"/>
              <a:t>Can We Talk About MailMine?</a:t>
            </a:r>
            <a:endParaRPr lang="en-GB" sz="3400" dirty="0">
              <a:latin typeface="Arial" charset="0"/>
            </a:endParaRP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1133644" y="2590770"/>
            <a:ext cx="355282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Brian Kelly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UKOLN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University of </a:t>
            </a:r>
            <a:r>
              <a:rPr lang="en-GB" sz="2200" dirty="0" smtClean="0"/>
              <a:t>Bath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 smtClean="0"/>
              <a:t>BATH, UK</a:t>
            </a:r>
            <a:endParaRPr lang="en-GB" sz="2200" dirty="0"/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 flipV="1">
            <a:off x="1141413" y="5607050"/>
            <a:ext cx="7793037" cy="1588"/>
          </a:xfrm>
          <a:prstGeom prst="line">
            <a:avLst/>
          </a:prstGeom>
          <a:noFill/>
          <a:ln w="57150" cmpd="thinThick">
            <a:solidFill>
              <a:srgbClr val="33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1092200" y="5722938"/>
            <a:ext cx="7651750" cy="1049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 dirty="0"/>
              <a:t>UKOLN is supported by:</a:t>
            </a:r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</p:txBody>
      </p:sp>
      <p:pic>
        <p:nvPicPr>
          <p:cNvPr id="15367" name="Picture 12" descr="University of Bat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6092825"/>
            <a:ext cx="1571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8" name="Picture 17" descr="JIS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151563"/>
            <a:ext cx="771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28"/>
          <p:cNvSpPr txBox="1">
            <a:spLocks noChangeArrowheads="1"/>
          </p:cNvSpPr>
          <p:nvPr/>
        </p:nvSpPr>
        <p:spPr bwMode="auto">
          <a:xfrm>
            <a:off x="6632575" y="6202363"/>
            <a:ext cx="2511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This work is licensed under a Creative Commons Attribution  2.0 licence (but note caveat)</a:t>
            </a:r>
          </a:p>
        </p:txBody>
      </p:sp>
      <p:sp>
        <p:nvSpPr>
          <p:cNvPr id="15370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8161338" y="5738813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1" name="AutoShape 30">
            <a:hlinkClick r:id="rId6"/>
          </p:cNvPr>
          <p:cNvSpPr>
            <a:spLocks noChangeArrowheads="1"/>
          </p:cNvSpPr>
          <p:nvPr/>
        </p:nvSpPr>
        <p:spPr bwMode="auto">
          <a:xfrm>
            <a:off x="8653463" y="6659563"/>
            <a:ext cx="255587" cy="171450"/>
          </a:xfrm>
          <a:prstGeom prst="rightArrow">
            <a:avLst>
              <a:gd name="adj1" fmla="val 50000"/>
              <a:gd name="adj2" fmla="val 3726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4" name="Text Box 34"/>
          <p:cNvSpPr txBox="1">
            <a:spLocks noChangeArrowheads="1"/>
          </p:cNvSpPr>
          <p:nvPr/>
        </p:nvSpPr>
        <p:spPr bwMode="auto">
          <a:xfrm>
            <a:off x="1090613" y="4111893"/>
            <a:ext cx="41767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Email:</a:t>
            </a:r>
          </a:p>
          <a:p>
            <a:pPr eaLnBrk="1" hangingPunct="1"/>
            <a:r>
              <a:rPr lang="en-US" sz="2000" dirty="0"/>
              <a:t>b.kelly@ukoln.ac.uk</a:t>
            </a:r>
          </a:p>
          <a:p>
            <a:pPr eaLnBrk="1" hangingPunct="1"/>
            <a:r>
              <a:rPr lang="en-US" sz="2000" b="1" dirty="0"/>
              <a:t>Blog:</a:t>
            </a:r>
          </a:p>
          <a:p>
            <a:pPr eaLnBrk="1" hangingPunct="1"/>
            <a:r>
              <a:rPr lang="en-US" sz="2000" dirty="0"/>
              <a:t>http://ukwebfocus.wordpress.com</a:t>
            </a:r>
            <a:r>
              <a:rPr lang="en-US" sz="2000" dirty="0" smtClean="0"/>
              <a:t>/</a:t>
            </a:r>
          </a:p>
        </p:txBody>
      </p:sp>
      <p:pic>
        <p:nvPicPr>
          <p:cNvPr id="15375" name="Picture 18" descr="Creative Commons Lice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5735638"/>
            <a:ext cx="12112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5853113"/>
            <a:ext cx="1816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55">
            <a:hlinkClick r:id="rId9"/>
          </p:cNvPr>
          <p:cNvSpPr>
            <a:spLocks noChangeArrowheads="1"/>
          </p:cNvSpPr>
          <p:nvPr/>
        </p:nvSpPr>
        <p:spPr bwMode="auto">
          <a:xfrm>
            <a:off x="1141413" y="0"/>
            <a:ext cx="8002587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800" dirty="0"/>
              <a:t>http://</a:t>
            </a:r>
            <a:r>
              <a:rPr lang="en-GB" sz="1800" dirty="0" smtClean="0"/>
              <a:t>www.ukoln.ac.uk/web-focus/events/conferences/or12/working-with-text/</a:t>
            </a:r>
            <a:endParaRPr lang="en-GB" sz="1800" dirty="0">
              <a:cs typeface="+mn-cs"/>
            </a:endParaRP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4643438" y="2590770"/>
            <a:ext cx="4251325" cy="1631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000" b="1" dirty="0" smtClean="0"/>
              <a:t>Acceptable Use Policy</a:t>
            </a: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Recording this talk, taking photos, discussing the content using Twitter, blogs, etc. is permitted providing distractions to others is minimised.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5267325" y="4773613"/>
            <a:ext cx="3721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000" b="1" dirty="0"/>
              <a:t>Twitter:</a:t>
            </a:r>
          </a:p>
          <a:p>
            <a:pPr eaLnBrk="1" hangingPunct="1"/>
            <a:r>
              <a:rPr lang="en-US" sz="2000" dirty="0"/>
              <a:t>http://twitter.com/briankelly/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JISCMail 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8" y="0"/>
            <a:ext cx="8819824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08953" y="0"/>
            <a:ext cx="3122579" cy="3112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670242" y="2863173"/>
            <a:ext cx="1561290" cy="30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18021" y="3017194"/>
            <a:ext cx="1708055" cy="3388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072048" y="4405007"/>
            <a:ext cx="1708055" cy="3388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10678" y="2571052"/>
            <a:ext cx="229957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Technical barriers to processing JISCMail </a:t>
            </a:r>
            <a:r>
              <a:rPr lang="en-GB" sz="1800" dirty="0" smtClean="0"/>
              <a:t>content (not covered further)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633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Legal &amp; Ethical Issues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9284" y="5914417"/>
            <a:ext cx="7602577" cy="758757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smtClean="0"/>
              <a:t>Disclosure: I was a member of the JISCMail Advisory Group in May 2001 when this AUP was agreed!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877"/>
            <a:ext cx="9144000" cy="1581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84" y="4983318"/>
            <a:ext cx="7116169" cy="657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3384"/>
            <a:ext cx="9144000" cy="1843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3043" y="964204"/>
            <a:ext cx="560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See </a:t>
            </a:r>
            <a:r>
              <a:rPr lang="en-GB" sz="1400" dirty="0"/>
              <a:t>https://www.jiscmail.ac.uk/policyandsecurity/acceptableuse.html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8330" y="0"/>
            <a:ext cx="214567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Legal barriers </a:t>
            </a:r>
            <a:r>
              <a:rPr lang="en-GB" sz="2000" dirty="0" smtClean="0"/>
              <a:t>in processing </a:t>
            </a:r>
            <a:r>
              <a:rPr lang="en-GB" sz="2000" dirty="0" smtClean="0"/>
              <a:t>JISCMail content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995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Way Forward?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723611" cy="677899"/>
          </a:xfrm>
        </p:spPr>
        <p:txBody>
          <a:bodyPr/>
          <a:lstStyle/>
          <a:p>
            <a:r>
              <a:rPr lang="en-GB" dirty="0" smtClean="0"/>
              <a:t>Is there a way forward?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4" y="1826531"/>
            <a:ext cx="8999145" cy="841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1262"/>
            <a:ext cx="9144000" cy="181621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-1" y="2091349"/>
            <a:ext cx="3739082" cy="4707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52399" y="3929204"/>
            <a:ext cx="3739082" cy="6699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2550" y="5640309"/>
            <a:ext cx="8881450" cy="1217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</a:t>
            </a:r>
            <a:r>
              <a:rPr lang="en-GB" dirty="0" smtClean="0"/>
              <a:t>Study 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1157743" y="1204686"/>
            <a:ext cx="4183802" cy="29860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LIS-</a:t>
            </a:r>
            <a:r>
              <a:rPr lang="en-GB" sz="2400" dirty="0" err="1" smtClean="0"/>
              <a:t>Elib</a:t>
            </a:r>
            <a:r>
              <a:rPr lang="en-GB" sz="2400" dirty="0" smtClean="0"/>
              <a:t>-Managers</a:t>
            </a:r>
            <a:r>
              <a:rPr lang="en-GB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Closed list, used by managers of large-scale national digital library programme</a:t>
            </a:r>
          </a:p>
          <a:p>
            <a:r>
              <a:rPr lang="en-GB" sz="2400" dirty="0" smtClean="0"/>
              <a:t>Preparing for Change: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Discussions with list owners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Audit of contributors, discussions &amp; contact with significant contributors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endParaRPr lang="en-GB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87" y="4162553"/>
            <a:ext cx="6868484" cy="533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35" y="1772502"/>
            <a:ext cx="3705742" cy="20005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0187" y="4724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5963" lvl="1" indent="-27305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1800" dirty="0" smtClean="0"/>
              <a:t>One post of personal nature deleted</a:t>
            </a:r>
          </a:p>
        </p:txBody>
      </p:sp>
      <p:pic>
        <p:nvPicPr>
          <p:cNvPr id="1026" name="Picture 2" descr="http://ukwebfocus.files.wordpress.com/2011/08/lis-elib-managers-subject-lines-20110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489" b="110220"/>
          <a:stretch/>
        </p:blipFill>
        <p:spPr bwMode="auto">
          <a:xfrm>
            <a:off x="6039227" y="1358051"/>
            <a:ext cx="2914650" cy="283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kwebfocus.files.wordpress.com/2011/08/lis-elib-managers-subject-lines-20110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25"/>
          <a:stretch/>
        </p:blipFill>
        <p:spPr bwMode="auto">
          <a:xfrm>
            <a:off x="6039227" y="4724208"/>
            <a:ext cx="2914650" cy="27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2" y="5823105"/>
            <a:ext cx="5048955" cy="9335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0187" y="5260064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Making </a:t>
            </a:r>
            <a:r>
              <a:rPr lang="en-GB" dirty="0" smtClean="0"/>
              <a:t>Changes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63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</a:t>
            </a:r>
            <a:r>
              <a:rPr lang="en-GB" dirty="0" smtClean="0"/>
              <a:t>Study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List now open up after </a:t>
            </a:r>
            <a:r>
              <a:rPr lang="en-GB" sz="2400" dirty="0"/>
              <a:t>a</a:t>
            </a:r>
            <a:r>
              <a:rPr lang="en-GB" sz="2400" dirty="0" smtClean="0"/>
              <a:t>nnouncement of change of policy sent to list (most bounced!)</a:t>
            </a:r>
          </a:p>
          <a:p>
            <a:r>
              <a:rPr lang="en-GB" sz="2400" dirty="0" smtClean="0"/>
              <a:t>Suggested approach for others: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Audit archive </a:t>
            </a:r>
            <a:r>
              <a:rPr lang="en-GB" dirty="0"/>
              <a:t>in order to identify the numbers of people who have posted messages </a:t>
            </a:r>
            <a:r>
              <a:rPr lang="en-GB" dirty="0" smtClean="0"/>
              <a:t>&amp;</a:t>
            </a:r>
            <a:r>
              <a:rPr lang="en-GB" dirty="0"/>
              <a:t> </a:t>
            </a:r>
            <a:r>
              <a:rPr lang="en-GB" dirty="0" smtClean="0"/>
              <a:t>numbers </a:t>
            </a:r>
            <a:r>
              <a:rPr lang="en-GB" dirty="0"/>
              <a:t>of messages that have been posted.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Identify </a:t>
            </a:r>
            <a:r>
              <a:rPr lang="en-GB" dirty="0"/>
              <a:t>the reasons why the list was set up as a closed list.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Gain </a:t>
            </a:r>
            <a:r>
              <a:rPr lang="en-GB" dirty="0"/>
              <a:t>an understanding of possible risks in opening up access to list archives.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Formulate </a:t>
            </a:r>
            <a:r>
              <a:rPr lang="en-GB" dirty="0"/>
              <a:t>a policy decision with key stakeholders.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Communicate </a:t>
            </a:r>
            <a:r>
              <a:rPr lang="en-GB" dirty="0"/>
              <a:t>the policy and gathering feedback.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Analyse </a:t>
            </a:r>
            <a:r>
              <a:rPr lang="en-GB" dirty="0"/>
              <a:t>the feedback and </a:t>
            </a:r>
            <a:r>
              <a:rPr lang="en-GB" dirty="0" smtClean="0"/>
              <a:t>review changes </a:t>
            </a:r>
            <a:r>
              <a:rPr lang="en-GB" dirty="0"/>
              <a:t>to the proposed policy.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Implementing the policy</a:t>
            </a:r>
            <a:r>
              <a:rPr lang="en-GB" dirty="0" smtClean="0"/>
              <a:t>.</a:t>
            </a:r>
          </a:p>
          <a:p>
            <a:endParaRPr lang="en-GB" sz="2000" dirty="0" smtClean="0"/>
          </a:p>
          <a:p>
            <a:r>
              <a:rPr lang="en-GB" sz="2000" dirty="0" smtClean="0"/>
              <a:t>See </a:t>
            </a:r>
            <a:r>
              <a:rPr lang="en-GB" sz="2000" b="1" dirty="0"/>
              <a:t>Case Study: Opening Access to a Closed and Unused Mailing </a:t>
            </a:r>
            <a:r>
              <a:rPr lang="en-GB" sz="2000" b="1" dirty="0" smtClean="0"/>
              <a:t>List</a:t>
            </a:r>
            <a:r>
              <a:rPr lang="en-GB" sz="2000" dirty="0" smtClean="0"/>
              <a:t> &lt;</a:t>
            </a:r>
            <a:r>
              <a:rPr lang="en-GB" sz="2000" dirty="0"/>
              <a:t>http://ukwebfocus.wordpress.com/2011/08/31</a:t>
            </a:r>
            <a:r>
              <a:rPr lang="en-GB" sz="2000" dirty="0" smtClean="0"/>
              <a:t>/ &gt;</a:t>
            </a:r>
            <a:endParaRPr lang="en-GB" sz="2000" dirty="0"/>
          </a:p>
          <a:p>
            <a:pPr marL="742950" lvl="1" indent="-285750"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413523" y="5830023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Want?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840343" cy="4147972"/>
          </a:xfrm>
        </p:spPr>
        <p:txBody>
          <a:bodyPr/>
          <a:lstStyle/>
          <a:p>
            <a:r>
              <a:rPr lang="en-GB" sz="2400" dirty="0" smtClean="0"/>
              <a:t>Some questions: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Do we want to be able to mine the text of scholarly mailing lists?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If so, who wants to do this and what do they want?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Should we simply make use of US lists top avoid UK technical &amp; legal silos?</a:t>
            </a:r>
          </a:p>
          <a:p>
            <a:endParaRPr lang="en-GB" sz="2400" dirty="0" smtClean="0"/>
          </a:p>
          <a:p>
            <a:r>
              <a:rPr lang="en-GB" sz="2400" dirty="0" smtClean="0"/>
              <a:t>If there is a need and a community: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How do we address the legal and ethical issues?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What technical approaches should we take?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914" y="5352658"/>
            <a:ext cx="899808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Note comment on UK Web Focus blog from previous JISCMail director:</a:t>
            </a:r>
          </a:p>
          <a:p>
            <a:r>
              <a:rPr lang="en-GB" sz="1800" dirty="0" smtClean="0"/>
              <a:t>“</a:t>
            </a:r>
            <a:r>
              <a:rPr lang="en-GB" sz="1800" i="1" dirty="0"/>
              <a:t>The difference between MarkMail </a:t>
            </a:r>
            <a:r>
              <a:rPr lang="en-GB" sz="1800" i="1" dirty="0" smtClean="0"/>
              <a:t>&amp; Google </a:t>
            </a:r>
            <a:r>
              <a:rPr lang="en-GB" sz="1800" i="1" dirty="0"/>
              <a:t>for us here at JISCMail, is that to be in the free version of Markmail we have to give them the content for them to index whereas Google, </a:t>
            </a:r>
            <a:r>
              <a:rPr lang="en-GB" sz="1800" i="1" dirty="0" smtClean="0"/>
              <a:t>&amp; other </a:t>
            </a:r>
            <a:r>
              <a:rPr lang="en-GB" sz="1800" i="1" dirty="0"/>
              <a:t>search engines, come </a:t>
            </a:r>
            <a:r>
              <a:rPr lang="en-GB" sz="1800" i="1" dirty="0" smtClean="0"/>
              <a:t>&amp; index </a:t>
            </a:r>
            <a:r>
              <a:rPr lang="en-GB" sz="1800" i="1" dirty="0"/>
              <a:t>us. This difference gives rise to issues around ownership &amp; management of live lists which is why we are not in </a:t>
            </a:r>
            <a:r>
              <a:rPr lang="en-GB" sz="1800" i="1" dirty="0" smtClean="0"/>
              <a:t>MarkMail</a:t>
            </a:r>
            <a:r>
              <a:rPr lang="en-GB" sz="1800" dirty="0" smtClean="0"/>
              <a:t>”</a:t>
            </a:r>
            <a:endParaRPr lang="en-GB" sz="1800" dirty="0"/>
          </a:p>
        </p:txBody>
      </p:sp>
      <p:sp>
        <p:nvSpPr>
          <p:cNvPr id="6" name="Oval 5"/>
          <p:cNvSpPr/>
          <p:nvPr/>
        </p:nvSpPr>
        <p:spPr>
          <a:xfrm>
            <a:off x="8925128" y="82685"/>
            <a:ext cx="145914" cy="1459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7517230" y="5404510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 for the Prototype?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844" y="6183516"/>
            <a:ext cx="7613964" cy="544646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MailMine prototype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" y="1039714"/>
            <a:ext cx="8902447" cy="496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 for the Prototype?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844" y="6183516"/>
            <a:ext cx="7613964" cy="544646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MailMine prototype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9" y="1130247"/>
            <a:ext cx="8848061" cy="49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925128" y="82685"/>
            <a:ext cx="145914" cy="1459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5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7"/>
            <a:ext cx="7772400" cy="4661960"/>
          </a:xfrm>
        </p:spPr>
        <p:txBody>
          <a:bodyPr/>
          <a:lstStyle/>
          <a:p>
            <a:r>
              <a:rPr lang="en-GB" dirty="0" smtClean="0"/>
              <a:t>Mailing lists: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Value role to play in scholarly, research and development work over several decades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Still used - actively in some areas – but not ‘fashionable’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Opportunity for mining mailing list archives in order to understand: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GB" sz="2200" dirty="0" smtClean="0"/>
              <a:t>Our history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GB" sz="2200" dirty="0" smtClean="0"/>
              <a:t>Roles played in development work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GB" sz="2200" dirty="0" smtClean="0"/>
              <a:t>How mailing lists have been / are being used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GB" sz="2200" dirty="0" smtClean="0"/>
              <a:t>…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6951" y="5821441"/>
            <a:ext cx="77588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Use case</a:t>
            </a:r>
            <a:r>
              <a:rPr lang="en-GB" dirty="0" smtClean="0"/>
              <a:t>: Provide evidence of UKOLN’s involvement in development of Web standards since late 1990s.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6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8823" y="3161489"/>
            <a:ext cx="1760706" cy="612843"/>
          </a:xfrm>
        </p:spPr>
        <p:txBody>
          <a:bodyPr/>
          <a:lstStyle/>
          <a:p>
            <a:r>
              <a:rPr lang="en-GB" dirty="0" smtClean="0"/>
              <a:t>Markmail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in Other Areas: Markmail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8" y="880046"/>
            <a:ext cx="7779529" cy="59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3" y="0"/>
            <a:ext cx="8890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89"/>
            <a:ext cx="9144000" cy="669982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2139" y="2272420"/>
            <a:ext cx="1385180" cy="4164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3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6" b="-1866"/>
          <a:stretch/>
        </p:blipFill>
        <p:spPr>
          <a:xfrm>
            <a:off x="4124" y="1"/>
            <a:ext cx="913575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24" y="5124262"/>
            <a:ext cx="765827" cy="2534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Brace 6"/>
          <p:cNvSpPr/>
          <p:nvPr/>
        </p:nvSpPr>
        <p:spPr>
          <a:xfrm>
            <a:off x="932055" y="5115208"/>
            <a:ext cx="45719" cy="70617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3436002"/>
            <a:ext cx="2154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Active in early years. What happened next?</a:t>
            </a:r>
            <a:endParaRPr lang="en-GB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222218" y="3680445"/>
            <a:ext cx="60658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657600" y="2263367"/>
            <a:ext cx="1176950" cy="13489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57600" y="3764733"/>
            <a:ext cx="11769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8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Happened Later?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3393" y="1204686"/>
            <a:ext cx="3069125" cy="464142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Peer-reviewed papers published at W4A conference &amp; elsewhere from 2004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Quality of papers known from citations, etc.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But what of discussions on UK mailing lists between 1998-2004 (and beyond)?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239"/>
            <a:ext cx="5915851" cy="4658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-1" y="5846116"/>
            <a:ext cx="886334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Two most highly ranked papers at W4A  conferences, according to Microsoft Academic Search.</a:t>
            </a:r>
          </a:p>
          <a:p>
            <a:endParaRPr lang="en-GB" sz="1200" dirty="0" smtClean="0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283240" y="6363183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of the UK HE Sector?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820888" cy="5526854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Mailbase service: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Funded from 1989-2001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Hosted at Newcastle University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Home-grown software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Archives no longer available </a:t>
            </a:r>
            <a:r>
              <a:rPr lang="en-GB" sz="2400" dirty="0" smtClean="0"/>
              <a:t>online</a:t>
            </a:r>
            <a:endParaRPr lang="en-GB" sz="2400" dirty="0" smtClean="0"/>
          </a:p>
          <a:p>
            <a:r>
              <a:rPr lang="en-GB" dirty="0" smtClean="0"/>
              <a:t>JISCMail service</a:t>
            </a:r>
            <a:r>
              <a:rPr lang="en-GB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Funded from 2001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Provided by RAL/CCRC/STFC/JISC Advance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Now managed by JISC Advance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Uses LSoft’s LISTSERV software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Dated software; not native Web application;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no </a:t>
            </a:r>
            <a:r>
              <a:rPr lang="en-GB" sz="2400" dirty="0" smtClean="0"/>
              <a:t>APIs; 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8029802" cy="716642"/>
          </a:xfrm>
        </p:spPr>
        <p:txBody>
          <a:bodyPr/>
          <a:lstStyle/>
          <a:p>
            <a:r>
              <a:rPr lang="en-GB" sz="3600" dirty="0" smtClean="0"/>
              <a:t>Risk of Losing Our Digital Record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Wish to: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Understand our digital communications hosted on key mailing list provider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Identify ways of maintaining such understandings</a:t>
            </a:r>
          </a:p>
          <a:p>
            <a:r>
              <a:rPr lang="en-GB" sz="2400" dirty="0" smtClean="0"/>
              <a:t>Challenges: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Limitations of software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Concerns over AUP, privacy, legal issues, …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Available resources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465" y="4530951"/>
            <a:ext cx="716105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Can I demonstrate Mark’s MailMine software?</a:t>
            </a:r>
          </a:p>
          <a:p>
            <a:r>
              <a:rPr lang="en-GB" dirty="0" smtClean="0"/>
              <a:t>Will Scottish law mean he shouldn’t set foot north of the border?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1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UKOLN-standard-slide-2004">
  <a:themeElements>
    <a:clrScheme name="UKOLN-standard-slide-2004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KOLN-standard-slide-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KOLN-standard-slide-200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OLN-standard-slide-200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UKOLN-standard-slide-2004</Template>
  <TotalTime>15151</TotalTime>
  <Words>708</Words>
  <Application>Microsoft Office PowerPoint</Application>
  <PresentationFormat>On-screen Show (4:3)</PresentationFormat>
  <Paragraphs>144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UKOLN-standard-slide-2004</vt:lpstr>
      <vt:lpstr>OR 2012: Working With Text Workshop Can We Mine JISCMail Lists?  Can We Talk About MailMine?</vt:lpstr>
      <vt:lpstr>The Context</vt:lpstr>
      <vt:lpstr>Work in Other Areas: Markmail</vt:lpstr>
      <vt:lpstr>PowerPoint Presentation</vt:lpstr>
      <vt:lpstr>PowerPoint Presentation</vt:lpstr>
      <vt:lpstr>PowerPoint Presentation</vt:lpstr>
      <vt:lpstr>What Happened Later?</vt:lpstr>
      <vt:lpstr>What of the UK HE Sector?</vt:lpstr>
      <vt:lpstr>Risk of Losing Our Digital Record</vt:lpstr>
      <vt:lpstr>PowerPoint Presentation</vt:lpstr>
      <vt:lpstr>Legal &amp; Ethical Issues</vt:lpstr>
      <vt:lpstr>A Way Forward?</vt:lpstr>
      <vt:lpstr>Case Study (1)</vt:lpstr>
      <vt:lpstr>Case Study (2)</vt:lpstr>
      <vt:lpstr>What Do We Want?</vt:lpstr>
      <vt:lpstr>What Next for the Prototype?</vt:lpstr>
      <vt:lpstr>What Next for the Prototype?</vt:lpstr>
      <vt:lpstr>Questions</vt:lpstr>
    </vt:vector>
  </TitlesOfParts>
  <Company>UKOLN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IWMW 2011 Welcome</dc:title>
  <dc:creator>Brian Kelly</dc:creator>
  <cp:lastModifiedBy>ulpc-bk</cp:lastModifiedBy>
  <cp:revision>584</cp:revision>
  <cp:lastPrinted>2012-07-05T17:43:33Z</cp:lastPrinted>
  <dcterms:created xsi:type="dcterms:W3CDTF">2005-06-06T15:31:10Z</dcterms:created>
  <dcterms:modified xsi:type="dcterms:W3CDTF">2012-07-06T15:06:11Z</dcterms:modified>
</cp:coreProperties>
</file>