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6" r:id="rId3"/>
    <p:sldId id="257" r:id="rId4"/>
    <p:sldId id="258" r:id="rId5"/>
    <p:sldId id="260" r:id="rId6"/>
    <p:sldId id="259" r:id="rId7"/>
    <p:sldId id="261" r:id="rId8"/>
    <p:sldId id="263" r:id="rId9"/>
  </p:sldIdLst>
  <p:sldSz cx="9144000" cy="6858000" type="screen4x3"/>
  <p:notesSz cx="6811963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99CCFF"/>
    <a:srgbClr val="0066CC"/>
    <a:srgbClr val="FF0066"/>
    <a:srgbClr val="23238F"/>
    <a:srgbClr val="8888E2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982" y="-120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14388" y="280987"/>
            <a:ext cx="57848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2800" b="1" i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sz="2000" dirty="0"/>
              <a:t>Can LinkedIn and Academia.edu Enhance Access to Open Repositories?</a:t>
            </a:r>
            <a:endParaRPr lang="en-GB" sz="2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37238" y="350838"/>
            <a:ext cx="974725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27013" y="9442450"/>
            <a:ext cx="63833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a typeface="+mn-ea"/>
                <a:cs typeface="+mn-cs"/>
              </a:defRPr>
            </a:lvl1pPr>
          </a:lstStyle>
          <a:p>
            <a:pPr marL="0" lvl="1" algn="ctr">
              <a:defRPr/>
            </a:pPr>
            <a:r>
              <a:rPr lang="en-GB" sz="1600" dirty="0" smtClean="0"/>
              <a:t>Paper available at &lt;http</a:t>
            </a:r>
            <a:r>
              <a:rPr lang="en-GB" sz="1600" dirty="0"/>
              <a:t>://opus.bath.ac.uk/30227</a:t>
            </a:r>
            <a:r>
              <a:rPr lang="en-GB" sz="1600" dirty="0" smtClean="0"/>
              <a:t>/</a:t>
            </a:r>
            <a:r>
              <a:rPr lang="en-GB" sz="1600" dirty="0" smtClean="0"/>
              <a:t>&gt;</a:t>
            </a:r>
            <a:endParaRPr lang="en-GB" sz="1600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19438" y="9007475"/>
            <a:ext cx="471487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4835358-E5EC-0245-803F-4388B19E90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3318" name="Picture 7" descr="Creative Commons lic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413" y="9024938"/>
            <a:ext cx="855662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8" descr="UKOLN 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0"/>
            <a:ext cx="658813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58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974725" y="273050"/>
            <a:ext cx="44338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37238" y="0"/>
            <a:ext cx="9731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73637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15950" y="9591675"/>
            <a:ext cx="558006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832100" y="9277350"/>
            <a:ext cx="4064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ABCCBB48-F4CB-244C-A901-1F30FED1F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4344" name="Picture 8" descr="logo-new-ju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0"/>
            <a:ext cx="7667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027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61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803F6DC-DFB4-A941-BFB0-845A661A08DD}" type="slidenum">
              <a:rPr lang="en-GB" sz="1200">
                <a:latin typeface="Times New Roman" charset="0"/>
              </a:rPr>
              <a:pPr eaLnBrk="1" hangingPunct="1"/>
              <a:t>2</a:t>
            </a:fld>
            <a:endParaRPr lang="en-GB" sz="120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376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747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6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92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108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CBB48-F4CB-244C-A901-1F30FED1FB4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8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0FCE6-20BC-D84B-8CD3-5D0C38E17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4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1975" y="260350"/>
            <a:ext cx="1908175" cy="5988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72125" cy="5988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6A5B8-5095-0F46-B66C-8C926DDAB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198" y="168730"/>
            <a:ext cx="7772400" cy="716642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1204686"/>
            <a:ext cx="7772400" cy="500742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B8294-793F-C24F-AF62-A2180A3A1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0150" cy="5051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1196975"/>
            <a:ext cx="3740150" cy="5051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2F727-E8EB-7046-B453-CC93063D1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45D22-22EA-AE49-AFF6-9C1A6EFCE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A79D-2C96-EE46-902F-EFD6C3F6F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0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4135E-8A32-684C-B412-C6908A28A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2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D2D1F-23D4-7549-9F02-0C8E966CD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04A6-3AB2-E244-863A-223E8D66D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0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C7A5C-1B01-2B4A-BA4C-54D83071C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1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60350"/>
            <a:ext cx="76327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Heading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32700" cy="505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304800" y="0"/>
            <a:ext cx="717550" cy="5632450"/>
          </a:xfrm>
          <a:prstGeom prst="rect">
            <a:avLst/>
          </a:prstGeom>
          <a:gradFill rotWithShape="0">
            <a:gsLst>
              <a:gs pos="0">
                <a:srgbClr val="2F9FEB"/>
              </a:gs>
              <a:gs pos="100000">
                <a:srgbClr val="016CA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25"/>
          <p:cNvSpPr txBox="1">
            <a:spLocks noChangeArrowheads="1"/>
          </p:cNvSpPr>
          <p:nvPr/>
        </p:nvSpPr>
        <p:spPr bwMode="auto">
          <a:xfrm>
            <a:off x="1187450" y="6407150"/>
            <a:ext cx="7632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r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smtClean="0">
                <a:ea typeface="+mn-ea"/>
                <a:cs typeface="+mn-cs"/>
              </a:rPr>
              <a:t>A centre of expertise in digital information management	</a:t>
            </a:r>
            <a:r>
              <a:rPr lang="en-GB" sz="1400" b="1" smtClean="0">
                <a:solidFill>
                  <a:srgbClr val="0066CC"/>
                </a:solidFill>
                <a:ea typeface="+mn-ea"/>
                <a:cs typeface="+mn-cs"/>
              </a:rPr>
              <a:t>www.ukoln.ac.uk 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16700"/>
            <a:ext cx="36036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cs typeface="+mn-cs"/>
              </a:defRPr>
            </a:lvl1pPr>
          </a:lstStyle>
          <a:p>
            <a:pPr>
              <a:defRPr/>
            </a:pPr>
            <a:fld id="{B1329BEF-11A0-7147-983C-1BFC36A85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9" descr="UKOLN logo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661025"/>
            <a:ext cx="7191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23238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888E2"/>
        </a:buClr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888E2"/>
        </a:buClr>
        <a:buChar char="•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888E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888E2"/>
        </a:buClr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888E2"/>
        </a:buClr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888E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888E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888E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888E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ukoln.ac.uk/web-focus/events/conferences/or12/" TargetMode="External"/><Relationship Id="rId7" Type="http://schemas.openxmlformats.org/officeDocument/2006/relationships/hyperlink" Target="http://www.ukoln.ac.uk/web-focus/events/resources/standard/cc-licenc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/2.0/uk/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://opus.bath.ac.uk/30227/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pus.bath.ac.uk/30227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://ukwebfocus.wordpres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198" y="168730"/>
            <a:ext cx="5722031" cy="716642"/>
          </a:xfrm>
          <a:solidFill>
            <a:schemeClr val="tx1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 Need a Repository!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5274801"/>
            <a:ext cx="7986258" cy="9373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9657"/>
            <a:ext cx="9144000" cy="325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1"/>
          <a:stretch/>
        </p:blipFill>
        <p:spPr>
          <a:xfrm>
            <a:off x="0" y="3764441"/>
            <a:ext cx="9144000" cy="30935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10498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Can LinkedIn and </a:t>
            </a:r>
            <a:r>
              <a:rPr lang="en-GB" sz="2000" b="1" dirty="0" smtClean="0">
                <a:solidFill>
                  <a:schemeClr val="bg1"/>
                </a:solidFill>
              </a:rPr>
              <a:t>Academia.edu </a:t>
            </a:r>
            <a:r>
              <a:rPr lang="en-GB" sz="2000" b="1" dirty="0">
                <a:solidFill>
                  <a:schemeClr val="bg1"/>
                </a:solidFill>
              </a:rPr>
              <a:t>Enhance Access to Open Repositories?</a:t>
            </a:r>
          </a:p>
        </p:txBody>
      </p:sp>
    </p:spTree>
    <p:extLst>
      <p:ext uri="{BB962C8B-B14F-4D97-AF65-F5344CB8AC3E}">
        <p14:creationId xmlns:p14="http://schemas.microsoft.com/office/powerpoint/2010/main" val="6941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5">
            <a:hlinkClick r:id="rId3"/>
          </p:cNvPr>
          <p:cNvSpPr>
            <a:spLocks noChangeArrowheads="1"/>
          </p:cNvSpPr>
          <p:nvPr/>
        </p:nvSpPr>
        <p:spPr bwMode="auto">
          <a:xfrm>
            <a:off x="2867024" y="0"/>
            <a:ext cx="6276975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81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GB" sz="1800" dirty="0"/>
              <a:t>http://www.ukoln.ac.uk/web-focus/events/conferences/or12/</a:t>
            </a:r>
            <a:endParaRPr lang="en-GB" sz="1800" dirty="0">
              <a:cs typeface="+mn-cs"/>
            </a:endParaRPr>
          </a:p>
        </p:txBody>
      </p:sp>
      <p:sp>
        <p:nvSpPr>
          <p:cNvPr id="15362" name="TextBox 16"/>
          <p:cNvSpPr txBox="1">
            <a:spLocks noChangeArrowheads="1"/>
          </p:cNvSpPr>
          <p:nvPr/>
        </p:nvSpPr>
        <p:spPr bwMode="auto">
          <a:xfrm>
            <a:off x="0" y="0"/>
            <a:ext cx="1357313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600" b="1" dirty="0"/>
              <a:t>Twitter:</a:t>
            </a:r>
          </a:p>
          <a:p>
            <a:pPr algn="ctr" eaLnBrk="1" hangingPunct="1"/>
            <a:r>
              <a:rPr lang="en-GB" sz="1600" dirty="0" smtClean="0"/>
              <a:t>#or2012</a:t>
            </a:r>
            <a:endParaRPr lang="en-GB" sz="1600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1413" y="584775"/>
            <a:ext cx="7897812" cy="1741488"/>
          </a:xfrm>
        </p:spPr>
        <p:txBody>
          <a:bodyPr/>
          <a:lstStyle/>
          <a:p>
            <a:pPr algn="ctr" eaLnBrk="1" hangingPunct="1"/>
            <a:r>
              <a:rPr lang="en-GB" sz="2400" dirty="0" smtClean="0">
                <a:latin typeface="Arial" charset="0"/>
              </a:rPr>
              <a:t>Open Repositories 2012</a:t>
            </a:r>
            <a:r>
              <a:rPr lang="en-GB" sz="2400" dirty="0">
                <a:latin typeface="Arial" charset="0"/>
              </a:rPr>
              <a:t>:</a:t>
            </a:r>
            <a:r>
              <a:rPr lang="en-GB" sz="3400" dirty="0">
                <a:latin typeface="Arial" charset="0"/>
              </a:rPr>
              <a:t/>
            </a:r>
            <a:br>
              <a:rPr lang="en-GB" sz="3400" dirty="0">
                <a:latin typeface="Arial" charset="0"/>
              </a:rPr>
            </a:br>
            <a:r>
              <a:rPr lang="en-GB" sz="3200" dirty="0"/>
              <a:t>Can LinkedIn and </a:t>
            </a:r>
            <a:r>
              <a:rPr lang="en-GB" sz="3200" dirty="0" smtClean="0"/>
              <a:t>Academia.edu </a:t>
            </a:r>
            <a:r>
              <a:rPr lang="en-GB" sz="3200" dirty="0"/>
              <a:t>Enhance Access to Open Repositories</a:t>
            </a:r>
            <a:r>
              <a:rPr lang="en-GB" sz="3200" dirty="0" smtClean="0"/>
              <a:t>?</a:t>
            </a:r>
            <a:endParaRPr lang="en-GB" sz="7200" dirty="0">
              <a:latin typeface="Arial" charset="0"/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090613" y="2346326"/>
            <a:ext cx="3552825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888E2"/>
              </a:buClr>
            </a:pPr>
            <a:r>
              <a:rPr lang="en-GB" sz="2200" dirty="0"/>
              <a:t>Brian Kelly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888E2"/>
              </a:buClr>
            </a:pPr>
            <a:r>
              <a:rPr lang="en-GB" sz="2200" dirty="0"/>
              <a:t>UKOLN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888E2"/>
              </a:buClr>
            </a:pPr>
            <a:r>
              <a:rPr lang="en-GB" sz="2200" dirty="0"/>
              <a:t>University of </a:t>
            </a:r>
            <a:r>
              <a:rPr lang="en-GB" sz="2200" dirty="0" smtClean="0"/>
              <a:t>Bath</a:t>
            </a:r>
            <a:endParaRPr lang="en-GB" sz="2200" dirty="0"/>
          </a:p>
        </p:txBody>
      </p:sp>
      <p:sp>
        <p:nvSpPr>
          <p:cNvPr id="15365" name="Line 11"/>
          <p:cNvSpPr>
            <a:spLocks noChangeShapeType="1"/>
          </p:cNvSpPr>
          <p:nvPr/>
        </p:nvSpPr>
        <p:spPr bwMode="auto">
          <a:xfrm flipV="1">
            <a:off x="1141413" y="5607050"/>
            <a:ext cx="7793037" cy="1588"/>
          </a:xfrm>
          <a:prstGeom prst="line">
            <a:avLst/>
          </a:prstGeom>
          <a:noFill/>
          <a:ln w="57150" cmpd="thinThick">
            <a:solidFill>
              <a:srgbClr val="33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1092200" y="5722938"/>
            <a:ext cx="7651750" cy="1049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1800"/>
              <a:t>UKOLN is supported by:</a:t>
            </a:r>
            <a:endParaRPr lang="en-GB" sz="900"/>
          </a:p>
          <a:p>
            <a:endParaRPr lang="en-GB" sz="900"/>
          </a:p>
          <a:p>
            <a:endParaRPr lang="en-GB" sz="900"/>
          </a:p>
          <a:p>
            <a:endParaRPr lang="en-GB" sz="900"/>
          </a:p>
          <a:p>
            <a:endParaRPr lang="en-GB" sz="900"/>
          </a:p>
          <a:p>
            <a:endParaRPr lang="en-GB" sz="900"/>
          </a:p>
        </p:txBody>
      </p:sp>
      <p:pic>
        <p:nvPicPr>
          <p:cNvPr id="15367" name="Picture 12" descr="University of Bath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6092825"/>
            <a:ext cx="157162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5368" name="Picture 17" descr="JISC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6151563"/>
            <a:ext cx="771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Text Box 28"/>
          <p:cNvSpPr txBox="1">
            <a:spLocks noChangeArrowheads="1"/>
          </p:cNvSpPr>
          <p:nvPr/>
        </p:nvSpPr>
        <p:spPr bwMode="auto">
          <a:xfrm>
            <a:off x="6632575" y="6202363"/>
            <a:ext cx="2511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This work is licensed under a Creative Commons Attribution  2.0 licence (but note caveat)</a:t>
            </a:r>
          </a:p>
        </p:txBody>
      </p:sp>
      <p:sp>
        <p:nvSpPr>
          <p:cNvPr id="15370" name="AutoShape 29">
            <a:hlinkClick r:id="rId6"/>
          </p:cNvPr>
          <p:cNvSpPr>
            <a:spLocks noChangeArrowheads="1"/>
          </p:cNvSpPr>
          <p:nvPr/>
        </p:nvSpPr>
        <p:spPr bwMode="auto">
          <a:xfrm>
            <a:off x="8161338" y="5738813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AutoShape 30">
            <a:hlinkClick r:id="rId7"/>
          </p:cNvPr>
          <p:cNvSpPr>
            <a:spLocks noChangeArrowheads="1"/>
          </p:cNvSpPr>
          <p:nvPr/>
        </p:nvSpPr>
        <p:spPr bwMode="auto">
          <a:xfrm>
            <a:off x="8653463" y="6659563"/>
            <a:ext cx="255587" cy="171450"/>
          </a:xfrm>
          <a:prstGeom prst="rightArrow">
            <a:avLst>
              <a:gd name="adj1" fmla="val 50000"/>
              <a:gd name="adj2" fmla="val 3726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34"/>
          <p:cNvSpPr txBox="1">
            <a:spLocks noChangeArrowheads="1"/>
          </p:cNvSpPr>
          <p:nvPr/>
        </p:nvSpPr>
        <p:spPr bwMode="auto">
          <a:xfrm>
            <a:off x="1090613" y="3844032"/>
            <a:ext cx="417671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/>
              <a:t>Email:</a:t>
            </a:r>
          </a:p>
          <a:p>
            <a:pPr eaLnBrk="1" hangingPunct="1"/>
            <a:r>
              <a:rPr lang="en-US" sz="2000" dirty="0"/>
              <a:t>b.kelly@ukoln.ac.uk</a:t>
            </a:r>
          </a:p>
          <a:p>
            <a:pPr eaLnBrk="1" hangingPunct="1"/>
            <a:r>
              <a:rPr lang="en-US" sz="2000" b="1" dirty="0"/>
              <a:t>Blog:</a:t>
            </a:r>
          </a:p>
          <a:p>
            <a:pPr eaLnBrk="1" hangingPunct="1"/>
            <a:r>
              <a:rPr lang="en-US" sz="2000" dirty="0"/>
              <a:t>http://ukwebfocus.wordpress.com</a:t>
            </a:r>
            <a:r>
              <a:rPr lang="en-US" sz="2000" dirty="0" smtClean="0"/>
              <a:t>/</a:t>
            </a:r>
          </a:p>
          <a:p>
            <a:pPr eaLnBrk="1" hangingPunct="1"/>
            <a:r>
              <a:rPr lang="en-US" sz="2000" b="1" dirty="0" smtClean="0"/>
              <a:t>Twitter:  </a:t>
            </a:r>
            <a:r>
              <a:rPr lang="en-US" sz="2000" dirty="0" smtClean="0"/>
              <a:t>@briankelly</a:t>
            </a:r>
            <a:endParaRPr lang="en-US" sz="2000" dirty="0"/>
          </a:p>
        </p:txBody>
      </p:sp>
      <p:pic>
        <p:nvPicPr>
          <p:cNvPr id="15375" name="Picture 18" descr="Creative Commons Licenc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5735638"/>
            <a:ext cx="12112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5853113"/>
            <a:ext cx="18161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29">
            <a:hlinkClick r:id="rId10"/>
          </p:cNvPr>
          <p:cNvSpPr>
            <a:spLocks noChangeArrowheads="1"/>
          </p:cNvSpPr>
          <p:nvPr/>
        </p:nvSpPr>
        <p:spPr bwMode="auto">
          <a:xfrm>
            <a:off x="8786019" y="1362755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5267325" y="2320698"/>
            <a:ext cx="3641725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888E2"/>
              </a:buClr>
            </a:pPr>
            <a:r>
              <a:rPr lang="en-GB" sz="2200" dirty="0" smtClean="0"/>
              <a:t>Jenny </a:t>
            </a:r>
            <a:r>
              <a:rPr lang="en-GB" sz="2200" dirty="0" err="1" smtClean="0"/>
              <a:t>Delasalle</a:t>
            </a:r>
            <a:endParaRPr lang="en-GB" sz="22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888E2"/>
              </a:buClr>
            </a:pPr>
            <a:r>
              <a:rPr lang="en-GB" sz="2000" dirty="0"/>
              <a:t>Academic Services Manager (Research)</a:t>
            </a:r>
            <a:endParaRPr lang="en-GB" sz="2200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8888E2"/>
              </a:buClr>
            </a:pPr>
            <a:r>
              <a:rPr lang="en-GB" sz="2200" dirty="0"/>
              <a:t>University of </a:t>
            </a:r>
            <a:r>
              <a:rPr lang="en-GB" sz="2200" dirty="0" smtClean="0"/>
              <a:t>Warwick</a:t>
            </a:r>
            <a:endParaRPr lang="en-GB" sz="2200" dirty="0"/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5326289" y="3690144"/>
            <a:ext cx="34597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/>
              <a:t>Email:</a:t>
            </a:r>
          </a:p>
          <a:p>
            <a:pPr eaLnBrk="1" hangingPunct="1"/>
            <a:r>
              <a:rPr lang="en-US" sz="2000" dirty="0" smtClean="0"/>
              <a:t>J.Delasalle@warwick.ac.uk</a:t>
            </a:r>
          </a:p>
          <a:p>
            <a:pPr eaLnBrk="1" hangingPunct="1"/>
            <a:r>
              <a:rPr lang="en-US" sz="2000" b="1" dirty="0" smtClean="0"/>
              <a:t>Blog</a:t>
            </a:r>
            <a:r>
              <a:rPr lang="en-US" sz="2000" b="1" dirty="0"/>
              <a:t>:</a:t>
            </a:r>
          </a:p>
          <a:p>
            <a:pPr marL="174625" indent="-174625" eaLnBrk="1" hangingPunct="1"/>
            <a:r>
              <a:rPr lang="en-GB" sz="2000" dirty="0"/>
              <a:t>http://</a:t>
            </a:r>
            <a:r>
              <a:rPr lang="en-GB" sz="2000" dirty="0" smtClean="0"/>
              <a:t>blogs.warwick.ac.uk/</a:t>
            </a:r>
            <a:br>
              <a:rPr lang="en-GB" sz="2000" dirty="0" smtClean="0"/>
            </a:br>
            <a:r>
              <a:rPr lang="en-GB" sz="2000" dirty="0" err="1" smtClean="0"/>
              <a:t>libresearch</a:t>
            </a:r>
            <a:endParaRPr lang="en-GB" sz="2000" dirty="0" smtClean="0"/>
          </a:p>
          <a:p>
            <a:pPr eaLnBrk="1" hangingPunct="1"/>
            <a:r>
              <a:rPr lang="en-US" sz="2000" b="1" dirty="0" smtClean="0"/>
              <a:t>Twitter: @</a:t>
            </a:r>
            <a:r>
              <a:rPr lang="en-US" sz="2000" dirty="0" err="1" smtClean="0"/>
              <a:t>JennyDelasalle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198" y="168730"/>
            <a:ext cx="5722031" cy="716642"/>
          </a:xfrm>
          <a:solidFill>
            <a:schemeClr val="tx1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 Need a Repository!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5274801"/>
            <a:ext cx="7986258" cy="9373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3595"/>
            <a:ext cx="9144000" cy="325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24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We’ve Got a Repository, But 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5254171"/>
            <a:ext cx="7772400" cy="95794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1"/>
          <a:stretch/>
        </p:blipFill>
        <p:spPr>
          <a:xfrm>
            <a:off x="0" y="1695837"/>
            <a:ext cx="9144000" cy="309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Evidence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1204686"/>
            <a:ext cx="7768544" cy="5653314"/>
          </a:xfrm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The evidence: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16 of the top 20 departmental papers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Most downloads of all authors</a:t>
            </a:r>
          </a:p>
          <a:p>
            <a:r>
              <a:rPr lang="en-GB" sz="2400" dirty="0" smtClean="0"/>
              <a:t>Possible reasons: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Quality of the papers</a:t>
            </a:r>
            <a:endParaRPr lang="en-GB" sz="2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Promotion of the papers </a:t>
            </a:r>
            <a:br>
              <a:rPr lang="en-GB" sz="2400" dirty="0" smtClean="0"/>
            </a:br>
            <a:r>
              <a:rPr lang="en-GB" sz="2400" dirty="0" smtClean="0"/>
              <a:t>(but why are old papers popular?)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Formats of the papers (possibility)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Incoming links from LinkedIn, </a:t>
            </a:r>
            <a:br>
              <a:rPr lang="en-GB" sz="2400" dirty="0" smtClean="0"/>
            </a:br>
            <a:r>
              <a:rPr lang="en-GB" sz="2400" dirty="0" smtClean="0"/>
              <a:t>Academia.edu, ...</a:t>
            </a:r>
            <a:endParaRPr lang="en-GB" sz="2400" dirty="0"/>
          </a:p>
          <a:p>
            <a:r>
              <a:rPr lang="en-GB" dirty="0"/>
              <a:t>The </a:t>
            </a:r>
            <a:r>
              <a:rPr lang="en-GB" sz="2400" dirty="0"/>
              <a:t>benefits</a:t>
            </a:r>
            <a:r>
              <a:rPr lang="en-GB" dirty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Citations (4 papers with 40-80 citations)</a:t>
            </a:r>
            <a:endParaRPr lang="en-GB" sz="2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Impact on practitioners</a:t>
            </a:r>
          </a:p>
          <a:p>
            <a:endParaRPr lang="en-GB" dirty="0"/>
          </a:p>
          <a:p>
            <a:pPr marL="742950" lvl="1" indent="-285750">
              <a:buFont typeface="Arial" pitchFamily="34" charset="0"/>
              <a:buChar char="•"/>
            </a:pPr>
            <a:endParaRPr lang="en-GB" sz="24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0" name="Picture 2" descr="http://ukwebfocus.files.wordpress.com/2012/06/opus-author-downloads-20120062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633" y="1396320"/>
            <a:ext cx="1562100" cy="27146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ukwebfocus.files.wordpress.com/2012/07/paper-citatio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781" y="4876347"/>
            <a:ext cx="20288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0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 Need a Link Strategy!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5486400"/>
            <a:ext cx="7772400" cy="72571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" t="6465"/>
          <a:stretch/>
        </p:blipFill>
        <p:spPr>
          <a:xfrm>
            <a:off x="-1" y="1699420"/>
            <a:ext cx="9143999" cy="305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Next?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742" y="5442857"/>
            <a:ext cx="7772400" cy="769258"/>
          </a:xfrm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Join the debate at http://bit.ly/or12-136/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" t="974" b="-1"/>
          <a:stretch/>
        </p:blipFill>
        <p:spPr>
          <a:xfrm>
            <a:off x="16668" y="1776413"/>
            <a:ext cx="9127331" cy="3035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827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198" y="168730"/>
            <a:ext cx="7789168" cy="716642"/>
          </a:xfrm>
        </p:spPr>
        <p:txBody>
          <a:bodyPr/>
          <a:lstStyle/>
          <a:p>
            <a:pPr algn="r"/>
            <a:r>
              <a:rPr lang="en-GB" sz="3200" dirty="0" smtClean="0"/>
              <a:t>Further Information</a:t>
            </a:r>
            <a:endParaRPr lang="en-GB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4228" y="986971"/>
            <a:ext cx="4359772" cy="5871029"/>
          </a:xfrm>
          <a:solidFill>
            <a:schemeClr val="bg1"/>
          </a:solidFill>
        </p:spPr>
        <p:txBody>
          <a:bodyPr/>
          <a:lstStyle/>
          <a:p>
            <a:r>
              <a:rPr lang="en-GB" sz="2400" i="1" dirty="0"/>
              <a:t>Can LinkedIn and </a:t>
            </a:r>
            <a:r>
              <a:rPr lang="en-GB" sz="2400" i="1" dirty="0" smtClean="0"/>
              <a:t>Academia.edu </a:t>
            </a:r>
            <a:r>
              <a:rPr lang="en-GB" sz="2400" i="1" dirty="0"/>
              <a:t>Enhance Access to Open Repositories</a:t>
            </a:r>
            <a:r>
              <a:rPr lang="en-GB" sz="2400" i="1" dirty="0" smtClean="0"/>
              <a:t>?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B. Kelly &amp; J. </a:t>
            </a:r>
            <a:r>
              <a:rPr lang="en-GB" sz="2400" dirty="0" err="1" smtClean="0"/>
              <a:t>Delasalle</a:t>
            </a:r>
            <a:r>
              <a:rPr lang="en-GB" sz="2400" dirty="0" smtClean="0"/>
              <a:t>, </a:t>
            </a:r>
            <a:br>
              <a:rPr lang="en-GB" sz="2400" dirty="0" smtClean="0"/>
            </a:br>
            <a:r>
              <a:rPr lang="en-GB" sz="2400" dirty="0" smtClean="0"/>
              <a:t>OR </a:t>
            </a:r>
            <a:r>
              <a:rPr lang="en-GB" sz="2400" dirty="0" smtClean="0"/>
              <a:t>2012</a:t>
            </a:r>
            <a:r>
              <a:rPr lang="en-GB" sz="2400" dirty="0" smtClean="0"/>
              <a:t>, </a:t>
            </a:r>
            <a:r>
              <a:rPr lang="en-GB" sz="2400" dirty="0"/>
              <a:t>9-13 July </a:t>
            </a:r>
            <a:r>
              <a:rPr lang="en-GB" sz="2400" dirty="0" smtClean="0"/>
              <a:t>2012, </a:t>
            </a:r>
            <a:endParaRPr lang="en-GB" sz="2400" dirty="0"/>
          </a:p>
          <a:p>
            <a:r>
              <a:rPr lang="en-GB" sz="2400" dirty="0" smtClean="0"/>
              <a:t>Edinburgh 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See:</a:t>
            </a:r>
          </a:p>
          <a:p>
            <a:pPr marL="261938" lvl="1" indent="-166688">
              <a:buFont typeface="Arial" pitchFamily="34" charset="0"/>
              <a:buChar char="•"/>
            </a:pPr>
            <a:r>
              <a:rPr lang="en-GB" sz="2400" dirty="0" smtClean="0"/>
              <a:t>Repository copy at </a:t>
            </a:r>
            <a:r>
              <a:rPr lang="en-GB" sz="2300" dirty="0" smtClean="0"/>
              <a:t>http</a:t>
            </a:r>
            <a:r>
              <a:rPr lang="en-GB" sz="2300" dirty="0"/>
              <a:t>://opus.bath.ac.uk/30227</a:t>
            </a:r>
            <a:r>
              <a:rPr lang="en-GB" sz="2300" dirty="0" smtClean="0"/>
              <a:t>/</a:t>
            </a:r>
          </a:p>
          <a:p>
            <a:pPr marL="261938" lvl="1" indent="-166688">
              <a:buFont typeface="Arial" pitchFamily="34" charset="0"/>
              <a:buChar char="•"/>
            </a:pPr>
            <a:r>
              <a:rPr lang="en-GB" sz="2400" dirty="0" smtClean="0"/>
              <a:t>Blog post about this paper on UK Web Focus blog at</a:t>
            </a:r>
            <a:br>
              <a:rPr lang="en-GB" sz="2400" dirty="0" smtClean="0"/>
            </a:br>
            <a:r>
              <a:rPr lang="en-GB" sz="2400" dirty="0" smtClean="0"/>
              <a:t>http://bit.ly/or12-136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B8294-793F-C24F-AF62-A2180A3A15A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AutoShape 29">
            <a:hlinkClick r:id="rId3"/>
          </p:cNvPr>
          <p:cNvSpPr>
            <a:spLocks noChangeArrowheads="1"/>
          </p:cNvSpPr>
          <p:nvPr/>
        </p:nvSpPr>
        <p:spPr bwMode="auto">
          <a:xfrm>
            <a:off x="8754935" y="4128344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29">
            <a:hlinkClick r:id="rId4"/>
          </p:cNvPr>
          <p:cNvSpPr>
            <a:spLocks noChangeArrowheads="1"/>
          </p:cNvSpPr>
          <p:nvPr/>
        </p:nvSpPr>
        <p:spPr bwMode="auto">
          <a:xfrm>
            <a:off x="8754935" y="5654954"/>
            <a:ext cx="296862" cy="227012"/>
          </a:xfrm>
          <a:prstGeom prst="rightArrow">
            <a:avLst>
              <a:gd name="adj1" fmla="val 50000"/>
              <a:gd name="adj2" fmla="val 37015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84228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09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OLN-standard-slide-2004">
  <a:themeElements>
    <a:clrScheme name="UKOLN-standard-slide-2004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KOLN-standard-slide-20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KOLN-standard-slide-200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OLN-standard-slide-200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OLN-standard-slide-200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OLN-standard-slide-200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OLN-standard-slide-20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OLN-standard-slide-20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OLN-standard-slide-20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UKOLN-standard-slide-2004</Template>
  <TotalTime>14801</TotalTime>
  <Words>171</Words>
  <Application>Microsoft Office PowerPoint</Application>
  <PresentationFormat>On-screen Show (4:3)</PresentationFormat>
  <Paragraphs>66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UKOLN-standard-slide-2004</vt:lpstr>
      <vt:lpstr>We Need a Repository!</vt:lpstr>
      <vt:lpstr>Open Repositories 2012: Can LinkedIn and Academia.edu Enhance Access to Open Repositories?</vt:lpstr>
      <vt:lpstr>We Need a Repository!</vt:lpstr>
      <vt:lpstr>We’ve Got a Repository, But …</vt:lpstr>
      <vt:lpstr>The Evidence</vt:lpstr>
      <vt:lpstr>We Need a Link Strategy!</vt:lpstr>
      <vt:lpstr>What Next?</vt:lpstr>
      <vt:lpstr>Further Information</vt:lpstr>
    </vt:vector>
  </TitlesOfParts>
  <Company>UKOLN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IWMW 2011 Welcome</dc:title>
  <dc:creator>Brian Kelly</dc:creator>
  <cp:lastModifiedBy>ulpc-bk</cp:lastModifiedBy>
  <cp:revision>572</cp:revision>
  <cp:lastPrinted>2012-07-03T15:45:19Z</cp:lastPrinted>
  <dcterms:created xsi:type="dcterms:W3CDTF">2005-06-06T15:31:10Z</dcterms:created>
  <dcterms:modified xsi:type="dcterms:W3CDTF">2012-07-04T08:05:32Z</dcterms:modified>
</cp:coreProperties>
</file>