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295" r:id="rId3"/>
    <p:sldId id="298" r:id="rId4"/>
    <p:sldId id="299" r:id="rId5"/>
    <p:sldId id="300" r:id="rId6"/>
    <p:sldId id="301" r:id="rId7"/>
    <p:sldId id="302" r:id="rId8"/>
    <p:sldId id="303" r:id="rId9"/>
    <p:sldId id="308" r:id="rId10"/>
    <p:sldId id="309" r:id="rId11"/>
    <p:sldId id="310" r:id="rId12"/>
    <p:sldId id="304" r:id="rId13"/>
    <p:sldId id="305" r:id="rId14"/>
    <p:sldId id="313" r:id="rId15"/>
    <p:sldId id="316" r:id="rId16"/>
    <p:sldId id="317" r:id="rId17"/>
    <p:sldId id="318" r:id="rId18"/>
    <p:sldId id="320" r:id="rId19"/>
    <p:sldId id="321" r:id="rId20"/>
    <p:sldId id="322" r:id="rId21"/>
    <p:sldId id="319" r:id="rId22"/>
    <p:sldId id="330" r:id="rId23"/>
    <p:sldId id="324" r:id="rId24"/>
    <p:sldId id="306" r:id="rId25"/>
    <p:sldId id="311" r:id="rId26"/>
    <p:sldId id="323" r:id="rId27"/>
    <p:sldId id="331" r:id="rId28"/>
    <p:sldId id="325" r:id="rId29"/>
    <p:sldId id="307" r:id="rId30"/>
    <p:sldId id="326" r:id="rId31"/>
    <p:sldId id="328" r:id="rId32"/>
    <p:sldId id="329" r:id="rId33"/>
    <p:sldId id="327" r:id="rId34"/>
    <p:sldId id="261" r:id="rId35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F"/>
    <a:srgbClr val="E5F4FF"/>
    <a:srgbClr val="CCECFF"/>
    <a:srgbClr val="99CCFF"/>
    <a:srgbClr val="CCFFFF"/>
    <a:srgbClr val="FFFFFF"/>
    <a:srgbClr val="66CCFF"/>
    <a:srgbClr val="33CCFF"/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1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508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14388" y="148431"/>
            <a:ext cx="5784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z="2400" dirty="0"/>
              <a:t>When Staff and Researchers Leave Their Host Institution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7013" y="9442450"/>
            <a:ext cx="6383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 marL="0" lvl="1" algn="ctr">
              <a:defRPr/>
            </a:pPr>
            <a:r>
              <a:rPr lang="en-GB" sz="1600" dirty="0"/>
              <a:t>&lt;http://</a:t>
            </a:r>
            <a:r>
              <a:rPr lang="en-GB" sz="1600" dirty="0" smtClean="0"/>
              <a:t>www.ukoln.ac.uk/web-focus/events/conferences/lilac-2013/&gt;</a:t>
            </a:r>
            <a:endParaRPr lang="en-GB" sz="16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4835358-E5EC-0245-803F-4388B19E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7" descr="Creative Commons li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UKOL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CCBB48-F4CB-244C-A901-1F30FED1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4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4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80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1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55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4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364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36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5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03F6DC-DFB4-A941-BFB0-845A661A08DD}" type="slidenum">
              <a:rPr lang="en-GB" sz="1200">
                <a:latin typeface="Times New Roman" charset="0"/>
              </a:rPr>
              <a:pPr eaLnBrk="1" hangingPunct="1"/>
              <a:t>2</a:t>
            </a:fld>
            <a:endParaRPr lang="en-GB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54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29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94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01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11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49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8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1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5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77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90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72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2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58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1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9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3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3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3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4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CE6-20BC-D84B-8CD3-5D0C38E1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A5B8-5095-0F46-B66C-8C926DDA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72400" cy="716642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0074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8294-793F-C24F-AF62-A2180A3A1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4758" y="0"/>
            <a:ext cx="697337" cy="5739896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8" y="5739896"/>
            <a:ext cx="697337" cy="11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F727-E8EB-7046-B453-CC93063D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5D22-22EA-AE49-AFF6-9C1A6EFC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79D-2C96-EE46-902F-EFD6C3F6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135E-8A32-684C-B412-C6908A28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2D1F-23D4-7549-9F02-0C8E966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4A6-3AB2-E244-863A-223E8D66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7A5C-1B01-2B4A-BA4C-54D83071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1329BEF-11A0-7147-983C-1BFC36A8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cetis.ac.uk/pah1/2012/12/20/a-new-future-for-cetis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sswatch.jiscinvolve.org/wp/2013/02/15/a-new-future-for-oss-watch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uk.linkedin.com/in/ukwebfocu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www.researchgate.net/profile/Brian_Kell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bath.academia.edu/BrianKell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ukwebfocus.wordpress.com/2012/12/27/importance-of-social-media-for-finding-new-opportuniti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oln.ac.uk/web-focus/events/conferences/lilac-2013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creativecommons.org/licenses/by-nc/2.0/uk/" TargetMode="External"/><Relationship Id="rId7" Type="http://schemas.openxmlformats.org/officeDocument/2006/relationships/hyperlink" Target="http://www.ukoln.ac.uk/web-focus/events/resources/standard/cc-licence/" TargetMode="Externa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ukwebfocus.wordpress.com/2012/04/24/have-you-got-your-free-google-drive-skydrive-dropbox-accounts/" TargetMode="Externa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dougbelshaw.com/blog/2013/02/16/how-to-ensure-your-blog-posts-last-forev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.netskills.ac.uk/content/products/workshops/event/online-oct12-onwpres-r1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orcid.org/0000-0001-5875-874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opus.bath.ac.uk/30227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hefce.ac.uk/news/newsarchive/2012/name,73740,e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://www.bath.ac.uk/careers/graduate/servic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www.southampton.ac.uk/hr/working/policies/Research_concorda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bath.ac.uk/bucs/aboutbucs/policies/useraccountspolicy/index.html%23UserAccountsPolicy-6.AccountClosu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bath.ac.uk/bucs/aboutbucs/policies/useraccountspolicy/index.html%23UserAccountsPolicy-6.AccountClosu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ukwebfocus.wordpress.com/2012/12/21/ukoln-looking-ahead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6" y="168730"/>
            <a:ext cx="846499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When Staff and Researchers Leave Their Host Institution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314053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</a:rPr>
              <a:t>When Staff and Researchers Leave Their Host Institution</a:t>
            </a:r>
            <a:endParaRPr lang="en-GB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" y="295735"/>
            <a:ext cx="8573697" cy="2857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0" y="3901931"/>
            <a:ext cx="8573697" cy="28293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0767" y="3557072"/>
            <a:ext cx="2305240" cy="401722"/>
          </a:xfrm>
        </p:spPr>
        <p:txBody>
          <a:bodyPr/>
          <a:lstStyle/>
          <a:p>
            <a:r>
              <a:rPr lang="en-GB" sz="1800" dirty="0" smtClean="0">
                <a:solidFill>
                  <a:schemeClr val="bg1"/>
                </a:solidFill>
              </a:rPr>
              <a:t>Brian Kelly, UKOLN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5610703" cy="5007429"/>
          </a:xfrm>
        </p:spPr>
        <p:txBody>
          <a:bodyPr/>
          <a:lstStyle/>
          <a:p>
            <a:r>
              <a:rPr lang="en-GB" sz="2400" dirty="0" smtClean="0"/>
              <a:t>Cessation of core funding for UKOLN, CETIS and OSS Watch.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6559451" y="633901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" b="2181"/>
          <a:stretch/>
        </p:blipFill>
        <p:spPr>
          <a:xfrm>
            <a:off x="1242262" y="1128793"/>
            <a:ext cx="5818414" cy="4659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29338" y="6221691"/>
            <a:ext cx="533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Paul </a:t>
            </a:r>
            <a:r>
              <a:rPr lang="en-GB" dirty="0" err="1" smtClean="0"/>
              <a:t>Hollins</a:t>
            </a:r>
            <a:r>
              <a:rPr lang="en-GB" dirty="0" smtClean="0"/>
              <a:t>’ blog, 20 December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7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3" y="1204686"/>
            <a:ext cx="5846372" cy="52126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Cessation of core funding for UKOLN, CETIS and OSS Watch.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6919274" y="651366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86"/>
          <a:stretch/>
        </p:blipFill>
        <p:spPr>
          <a:xfrm>
            <a:off x="1190963" y="1215924"/>
            <a:ext cx="5728311" cy="5201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0963" y="6396335"/>
            <a:ext cx="580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JISC OSS Watch blog, 15 February 2013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992360" y="3073139"/>
            <a:ext cx="2151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seeing staff at well-established JISC-funded organisations having to prepare for a “</a:t>
            </a:r>
            <a:r>
              <a:rPr lang="en-GB" i="1" dirty="0" smtClean="0"/>
              <a:t>new future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Motivations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816576" cy="5299809"/>
          </a:xfrm>
        </p:spPr>
        <p:txBody>
          <a:bodyPr/>
          <a:lstStyle/>
          <a:p>
            <a:r>
              <a:rPr lang="en-GB" dirty="0" smtClean="0"/>
              <a:t>My interests are to ensure that: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My professional </a:t>
            </a:r>
            <a:r>
              <a:rPr lang="en-GB" sz="2400" dirty="0"/>
              <a:t>‘brand’ persists when I leave my host </a:t>
            </a:r>
            <a:r>
              <a:rPr lang="en-GB" sz="2400" dirty="0" smtClean="0"/>
              <a:t>institution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My </a:t>
            </a:r>
            <a:r>
              <a:rPr lang="en-GB" sz="2400" dirty="0"/>
              <a:t>research publications continue to be an asset after I leave my host </a:t>
            </a:r>
            <a:r>
              <a:rPr lang="en-GB" sz="2400" dirty="0" smtClean="0"/>
              <a:t>institution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My authorship of papers is correctly </a:t>
            </a:r>
            <a:r>
              <a:rPr lang="en-GB" sz="2400" dirty="0" smtClean="0"/>
              <a:t>attributed</a:t>
            </a:r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 can continue to engage with my professional communities </a:t>
            </a:r>
            <a:r>
              <a:rPr lang="en-GB" sz="2400" dirty="0"/>
              <a:t>after I leave my host institution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 </a:t>
            </a:r>
            <a:r>
              <a:rPr lang="en-GB" sz="2400" dirty="0"/>
              <a:t>can continue to access </a:t>
            </a:r>
            <a:r>
              <a:rPr lang="en-GB" sz="2400" dirty="0" smtClean="0"/>
              <a:t>and manage relevant </a:t>
            </a:r>
            <a:r>
              <a:rPr lang="en-GB" sz="2400" dirty="0"/>
              <a:t>services after I leave my host </a:t>
            </a:r>
            <a:r>
              <a:rPr lang="en-GB" sz="2400" dirty="0" smtClean="0"/>
              <a:t>institution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 do not undermine relationships with my current host institution</a:t>
            </a:r>
            <a:r>
              <a:rPr lang="en-GB" sz="2400" dirty="0"/>
              <a:t> after I leave</a:t>
            </a:r>
          </a:p>
          <a:p>
            <a:pPr lvl="1"/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" y="599201"/>
            <a:ext cx="8602276" cy="625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506" y="168730"/>
            <a:ext cx="7020091" cy="71664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Institutional Repository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3340" y="3516198"/>
            <a:ext cx="3829798" cy="15459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/>
              <a:t>Opus, the </a:t>
            </a:r>
            <a:r>
              <a:rPr lang="en-GB" sz="2000" dirty="0" smtClean="0"/>
              <a:t>University </a:t>
            </a:r>
            <a:r>
              <a:rPr lang="en-GB" sz="2000" dirty="0"/>
              <a:t>of Bath institutional </a:t>
            </a:r>
            <a:r>
              <a:rPr lang="en-GB" sz="2000" dirty="0" smtClean="0"/>
              <a:t>repository, provides a secure, reliable &amp; maintained repository for my research papers, project reports, etc.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Persistency of Records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5382" y="1204686"/>
            <a:ext cx="3714760" cy="1340551"/>
          </a:xfrm>
        </p:spPr>
        <p:txBody>
          <a:bodyPr/>
          <a:lstStyle/>
          <a:p>
            <a:r>
              <a:rPr lang="en-GB" sz="2400" dirty="0" smtClean="0"/>
              <a:t>Policy seeks to ensure </a:t>
            </a:r>
            <a:br>
              <a:rPr lang="en-GB" sz="2400" dirty="0" smtClean="0"/>
            </a:br>
            <a:r>
              <a:rPr lang="en-GB" sz="2400" dirty="0" smtClean="0"/>
              <a:t>long-term persistency of content</a:t>
            </a:r>
          </a:p>
          <a:p>
            <a:r>
              <a:rPr lang="en-GB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" y="1152206"/>
            <a:ext cx="4963218" cy="22767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52164" y="4054466"/>
            <a:ext cx="6454622" cy="1714739"/>
            <a:chOff x="189710" y="3215480"/>
            <a:chExt cx="6454622" cy="17147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64" y="3215480"/>
              <a:ext cx="6392168" cy="17147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189710" y="4388619"/>
              <a:ext cx="615102" cy="23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4800987" y="4388618"/>
              <a:ext cx="770253" cy="23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348646" y="4388619"/>
              <a:ext cx="770253" cy="2356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706786" y="3975358"/>
            <a:ext cx="2499668" cy="18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When people leave will they still have their contributions listed?	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21474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Persistency of Records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986259" cy="5653314"/>
          </a:xfrm>
        </p:spPr>
        <p:txBody>
          <a:bodyPr/>
          <a:lstStyle/>
          <a:p>
            <a:r>
              <a:rPr lang="en-GB" sz="2400" dirty="0"/>
              <a:t>Informal feedback: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"</a:t>
            </a:r>
            <a:r>
              <a:rPr lang="en-GB" sz="2400" i="1" dirty="0"/>
              <a:t>Records disappear when someone leaves because that's entirely appropriate.</a:t>
            </a:r>
            <a:r>
              <a:rPr lang="en-GB" sz="2400" dirty="0"/>
              <a:t>"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"</a:t>
            </a:r>
            <a:r>
              <a:rPr lang="en-GB" sz="2400" i="1" dirty="0"/>
              <a:t>Staff leaving the university have a different relationship to the organisation. By rights we should shut off ALL accounts the day the relationship with the organisation ends.</a:t>
            </a:r>
            <a:r>
              <a:rPr lang="en-GB" sz="2400" dirty="0"/>
              <a:t>"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Institutional context:</a:t>
            </a:r>
          </a:p>
          <a:p>
            <a:pPr lvl="1"/>
            <a:r>
              <a:rPr lang="en-GB" sz="2400" dirty="0" smtClean="0"/>
              <a:t>“</a:t>
            </a:r>
            <a:r>
              <a:rPr lang="en-GB" sz="2400" i="1" dirty="0" smtClean="0"/>
              <a:t>this </a:t>
            </a:r>
            <a:r>
              <a:rPr lang="en-GB" sz="2400" i="1" dirty="0"/>
              <a:t>is obviously down to institutional management of people </a:t>
            </a:r>
            <a:r>
              <a:rPr lang="en-GB" sz="2400" i="1" dirty="0" smtClean="0"/>
              <a:t>records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Where does </a:t>
            </a:r>
            <a:r>
              <a:rPr lang="en-GB" sz="2400" dirty="0"/>
              <a:t>your </a:t>
            </a:r>
            <a:r>
              <a:rPr lang="en-GB" sz="2400" dirty="0" smtClean="0"/>
              <a:t>policy fit in the spectrum?</a:t>
            </a:r>
            <a:endParaRPr lang="en-GB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We’re focussing on the REF and our CRIS </a:t>
            </a:r>
            <a:br>
              <a:rPr lang="en-GB" sz="2400" dirty="0" smtClean="0"/>
            </a:br>
            <a:r>
              <a:rPr lang="en-GB" sz="2400" dirty="0" smtClean="0"/>
              <a:t>(</a:t>
            </a:r>
            <a:r>
              <a:rPr lang="en-GB" sz="2400" b="1" u="sng" dirty="0" smtClean="0"/>
              <a:t>C</a:t>
            </a:r>
            <a:r>
              <a:rPr lang="en-GB" sz="2400" b="1" dirty="0" smtClean="0"/>
              <a:t>urrent </a:t>
            </a:r>
            <a:r>
              <a:rPr lang="en-GB" sz="2400" b="1" u="sng" dirty="0" smtClean="0"/>
              <a:t>R</a:t>
            </a:r>
            <a:r>
              <a:rPr lang="en-GB" sz="2400" dirty="0" smtClean="0"/>
              <a:t>esearch </a:t>
            </a:r>
            <a:r>
              <a:rPr lang="en-GB" sz="2400" b="1" u="sng" dirty="0" smtClean="0"/>
              <a:t>I</a:t>
            </a:r>
            <a:r>
              <a:rPr lang="en-GB" sz="2400" dirty="0" smtClean="0"/>
              <a:t>nformation </a:t>
            </a:r>
            <a:r>
              <a:rPr lang="en-GB" sz="2400" b="1" u="sng" dirty="0" smtClean="0"/>
              <a:t>S</a:t>
            </a:r>
            <a:r>
              <a:rPr lang="en-GB" sz="2400" dirty="0" smtClean="0"/>
              <a:t>ystem)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We are loyal to former employees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70581" y="5778631"/>
            <a:ext cx="0" cy="848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9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0644" y="1137156"/>
            <a:ext cx="4327685" cy="5720844"/>
            <a:chOff x="210644" y="1137156"/>
            <a:chExt cx="4327685" cy="5720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44" y="1137156"/>
              <a:ext cx="4327685" cy="18377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0644" y="1137156"/>
              <a:ext cx="4327685" cy="57208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 Your Own Records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9390" y="1204686"/>
            <a:ext cx="4150752" cy="5007429"/>
          </a:xfrm>
        </p:spPr>
        <p:txBody>
          <a:bodyPr/>
          <a:lstStyle/>
          <a:p>
            <a:r>
              <a:rPr lang="en-GB" sz="2400" dirty="0" smtClean="0"/>
              <a:t>Ensure that a record of your work (e.g. your publications) is available beyond the institution (e.g. on LinkedIn)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3" y="2974940"/>
            <a:ext cx="4305454" cy="3883060"/>
          </a:xfrm>
          <a:prstGeom prst="rect">
            <a:avLst/>
          </a:prstGeom>
        </p:spPr>
      </p:pic>
      <p:sp>
        <p:nvSpPr>
          <p:cNvPr id="9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4194129" y="123911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4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Your Own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072" y="1204686"/>
            <a:ext cx="3981070" cy="50074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 smtClean="0"/>
              <a:t>Ensure that your (open access) publications are hosted in an environment you can maintain when you leave the institution.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For example: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err="1" smtClean="0"/>
              <a:t>ResearchGate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9" y="800487"/>
            <a:ext cx="4361409" cy="6057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342560" y="81450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4231" y="5693789"/>
            <a:ext cx="41760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Papers hosted initially in  local open access repository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12363" y="3469064"/>
            <a:ext cx="3751868" cy="2318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197205" y="5062194"/>
            <a:ext cx="3667026" cy="878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1273405" y="6109288"/>
            <a:ext cx="3590826" cy="10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8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Your Own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"/>
          <a:stretch/>
        </p:blipFill>
        <p:spPr>
          <a:xfrm>
            <a:off x="165683" y="1150070"/>
            <a:ext cx="5433839" cy="5641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190973" y="165348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703215" y="1204686"/>
            <a:ext cx="3337089" cy="50074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 smtClean="0"/>
              <a:t>Ensure that your (open access) publications are hosted in an environment you can maintain when you leave the institution.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For example: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err="1" smtClean="0"/>
              <a:t>ResearchGate</a:t>
            </a:r>
            <a:endParaRPr lang="en-GB" sz="2400" dirty="0" smtClean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/>
              <a:t>Academia.edu</a:t>
            </a:r>
            <a:endParaRPr lang="en-GB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717995" y="4680408"/>
            <a:ext cx="3242818" cy="1121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01039" y="5326930"/>
            <a:ext cx="2264002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2641" y="5062097"/>
            <a:ext cx="34313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 permission to upload book chapter, so metadata-only records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8983744" y="65988"/>
            <a:ext cx="94268" cy="942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7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</a:t>
            </a:r>
            <a:r>
              <a:rPr lang="en-GB" dirty="0" smtClean="0"/>
              <a:t>Own Thoughts, Ideas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4410" y="1204686"/>
            <a:ext cx="2429590" cy="5007429"/>
          </a:xfrm>
        </p:spPr>
        <p:txBody>
          <a:bodyPr/>
          <a:lstStyle/>
          <a:p>
            <a:r>
              <a:rPr lang="en-GB" sz="2400" dirty="0" smtClean="0"/>
              <a:t>Ensure that if you have a blog it isn’t trapped in the institution:</a:t>
            </a:r>
          </a:p>
          <a:p>
            <a:pPr marL="358775" lvl="1" indent="-260350">
              <a:buFont typeface="Arial" pitchFamily="34" charset="0"/>
              <a:buChar char="•"/>
            </a:pPr>
            <a:r>
              <a:rPr lang="en-GB" sz="2400" dirty="0" smtClean="0"/>
              <a:t>Create a blog in the Cloud initially</a:t>
            </a:r>
          </a:p>
          <a:p>
            <a:pPr marL="358775" lvl="1" indent="-260350">
              <a:buFont typeface="Arial" pitchFamily="34" charset="0"/>
              <a:buChar char="•"/>
            </a:pPr>
            <a:r>
              <a:rPr lang="en-GB" sz="2400" dirty="0" smtClean="0"/>
              <a:t>Migrate your blog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293"/>
          <a:stretch/>
        </p:blipFill>
        <p:spPr>
          <a:xfrm>
            <a:off x="79055" y="1172226"/>
            <a:ext cx="6635354" cy="5685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6417547" y="93054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5">
            <a:hlinkClick r:id="rId3"/>
          </p:cNvPr>
          <p:cNvSpPr>
            <a:spLocks noChangeArrowheads="1"/>
          </p:cNvSpPr>
          <p:nvPr/>
        </p:nvSpPr>
        <p:spPr bwMode="auto">
          <a:xfrm>
            <a:off x="2272420" y="0"/>
            <a:ext cx="687158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dirty="0"/>
              <a:t>http://www.ukoln.ac.uk/web-focus/events/conferences/lilac-2013/</a:t>
            </a:r>
            <a:endParaRPr lang="en-GB" sz="1800" dirty="0">
              <a:cs typeface="+mn-cs"/>
            </a:endParaRPr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/>
              <a:t>Twitter:</a:t>
            </a:r>
          </a:p>
          <a:p>
            <a:pPr algn="ctr" eaLnBrk="1" hangingPunct="1"/>
            <a:r>
              <a:rPr lang="en-GB" sz="1600" dirty="0" smtClean="0"/>
              <a:t>#lilac2013</a:t>
            </a:r>
            <a:endParaRPr lang="en-GB" sz="16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1413" y="584775"/>
            <a:ext cx="7602537" cy="1741488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latin typeface="Arial" charset="0"/>
              </a:rPr>
              <a:t>LILAC2013: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3600" dirty="0" smtClean="0"/>
              <a:t>When </a:t>
            </a:r>
            <a:r>
              <a:rPr lang="en-GB" sz="3600" dirty="0"/>
              <a:t>Staff and Researchers Leave Their Host </a:t>
            </a:r>
            <a:r>
              <a:rPr lang="en-GB" sz="3600" dirty="0" smtClean="0"/>
              <a:t>Institution</a:t>
            </a:r>
            <a:endParaRPr lang="en-GB" sz="7200" dirty="0">
              <a:latin typeface="Arial" charset="0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090613" y="2346327"/>
            <a:ext cx="3552825" cy="14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Brian Kelly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UKOLN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University of </a:t>
            </a:r>
            <a:r>
              <a:rPr lang="en-GB" sz="2200" dirty="0" smtClean="0"/>
              <a:t>Bath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 smtClean="0"/>
              <a:t>BATH, UK</a:t>
            </a:r>
            <a:endParaRPr lang="en-GB" sz="2200" dirty="0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092200" y="5722938"/>
            <a:ext cx="7651750" cy="104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/>
              <a:t>UKOLN is supported by:</a:t>
            </a:r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</p:txBody>
      </p:sp>
      <p:pic>
        <p:nvPicPr>
          <p:cNvPr id="15367" name="Picture 12" descr="University of Bat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17" descr="JIS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6632575" y="6202363"/>
            <a:ext cx="251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This work is licensed under a Creative Commons Attribution  2.0 licence (but note caveat)</a:t>
            </a:r>
          </a:p>
        </p:txBody>
      </p:sp>
      <p:sp>
        <p:nvSpPr>
          <p:cNvPr id="15370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8161338" y="573881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30">
            <a:hlinkClick r:id="rId7"/>
          </p:cNvPr>
          <p:cNvSpPr>
            <a:spLocks noChangeArrowheads="1"/>
          </p:cNvSpPr>
          <p:nvPr/>
        </p:nvSpPr>
        <p:spPr bwMode="auto">
          <a:xfrm>
            <a:off x="8653463" y="6659563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34"/>
          <p:cNvSpPr txBox="1">
            <a:spLocks noChangeArrowheads="1"/>
          </p:cNvSpPr>
          <p:nvPr/>
        </p:nvSpPr>
        <p:spPr bwMode="auto">
          <a:xfrm>
            <a:off x="1090613" y="3844032"/>
            <a:ext cx="41767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/>
              <a:t>b.kelly@ukoln.ac.uk</a:t>
            </a:r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/>
              <a:t>http://ukwebfocus.wordpress.com</a:t>
            </a:r>
            <a:r>
              <a:rPr lang="en-US" sz="2000" dirty="0" smtClean="0"/>
              <a:t>/</a:t>
            </a:r>
          </a:p>
          <a:p>
            <a:pPr eaLnBrk="1" hangingPunct="1"/>
            <a:r>
              <a:rPr lang="en-US" sz="2000" b="1" dirty="0" smtClean="0"/>
              <a:t>Twitter:  </a:t>
            </a:r>
            <a:r>
              <a:rPr lang="en-US" sz="2000" dirty="0" smtClean="0"/>
              <a:t>@briankelly</a:t>
            </a:r>
            <a:endParaRPr lang="en-US" sz="2000" dirty="0"/>
          </a:p>
        </p:txBody>
      </p:sp>
      <p:pic>
        <p:nvPicPr>
          <p:cNvPr id="15375" name="Picture 18" descr="Creative Commons Lic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5735638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4648200" y="2400300"/>
            <a:ext cx="4267200" cy="163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/>
              <a:t>Acceptable Use Policy</a:t>
            </a:r>
            <a:endParaRPr lang="en-GB" sz="2000"/>
          </a:p>
          <a:p>
            <a:r>
              <a:rPr lang="en-GB" sz="2000"/>
              <a:t>Recording this talk, taking photos, having discussions using Twitter, etc. is encouraged - but try to keep distractions to others minimised.</a:t>
            </a:r>
          </a:p>
        </p:txBody>
      </p:sp>
    </p:spTree>
    <p:extLst>
      <p:ext uri="{BB962C8B-B14F-4D97-AF65-F5344CB8AC3E}">
        <p14:creationId xmlns:p14="http://schemas.microsoft.com/office/powerpoint/2010/main" val="1688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Cloud Sharing Services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1876" y="1204687"/>
            <a:ext cx="3698266" cy="1255710"/>
          </a:xfrm>
        </p:spPr>
        <p:txBody>
          <a:bodyPr/>
          <a:lstStyle/>
          <a:p>
            <a:r>
              <a:rPr lang="en-GB" sz="2400" dirty="0" smtClean="0"/>
              <a:t>Have you got your drive </a:t>
            </a:r>
            <a:r>
              <a:rPr lang="en-GB" sz="2400" dirty="0" err="1" smtClean="0"/>
              <a:t>Skydrive</a:t>
            </a:r>
            <a:r>
              <a:rPr lang="en-GB" sz="2400" dirty="0" smtClean="0"/>
              <a:t>, Google Drive &amp; </a:t>
            </a:r>
            <a:r>
              <a:rPr lang="en-GB" sz="2400" dirty="0" err="1" smtClean="0"/>
              <a:t>Dropbox</a:t>
            </a:r>
            <a:r>
              <a:rPr lang="en-GB" sz="2400" dirty="0" smtClean="0"/>
              <a:t> accounts?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7" y="1175070"/>
            <a:ext cx="5001323" cy="1981477"/>
          </a:xfrm>
          <a:prstGeom prst="rect">
            <a:avLst/>
          </a:prstGeom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074776" y="2052302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ukwebfocus.files.wordpress.com/2012/03/w4a-paper-201203.png?w=462&amp;h=6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7" y="3167406"/>
            <a:ext cx="2460396" cy="3690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735344" y="3289581"/>
            <a:ext cx="6304961" cy="31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Collaborative peer-reviewed papers since 2012 have been written using </a:t>
            </a:r>
            <a:r>
              <a:rPr lang="en-GB" sz="2400" kern="0" dirty="0" err="1" smtClean="0"/>
              <a:t>Skydrive</a:t>
            </a:r>
            <a:r>
              <a:rPr lang="en-GB" sz="2400" kern="0" dirty="0" smtClean="0"/>
              <a:t>:</a:t>
            </a:r>
          </a:p>
          <a:p>
            <a:pPr marL="442913" lvl="1" indent="-258763">
              <a:buFont typeface="Arial" pitchFamily="34" charset="0"/>
              <a:buChar char="•"/>
            </a:pPr>
            <a:r>
              <a:rPr lang="en-GB" sz="2400" kern="0" dirty="0" smtClean="0"/>
              <a:t>File in once place (avoids multiple master copies problem).</a:t>
            </a:r>
          </a:p>
          <a:p>
            <a:pPr marL="442913" lvl="1" indent="-258763">
              <a:buFont typeface="Arial" pitchFamily="34" charset="0"/>
              <a:buChar char="•"/>
            </a:pPr>
            <a:r>
              <a:rPr lang="en-GB" sz="2400" kern="0" dirty="0" smtClean="0"/>
              <a:t>Can be viewed (and updated) on mobile devices</a:t>
            </a:r>
          </a:p>
          <a:p>
            <a:pPr marL="442913" lvl="1" indent="-258763">
              <a:buFont typeface="Arial" pitchFamily="34" charset="0"/>
              <a:buChar char="•"/>
            </a:pPr>
            <a:r>
              <a:rPr lang="en-GB" sz="2400" kern="0" dirty="0" smtClean="0"/>
              <a:t>Can use MS Word in the Cloud </a:t>
            </a:r>
            <a:endParaRPr lang="en-GB" sz="24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26259"/>
            <a:ext cx="30562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Display of W4A 2012 paper on iPod Touch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519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Your Own </a:t>
            </a:r>
            <a:r>
              <a:rPr lang="en-GB" dirty="0" smtClean="0"/>
              <a:t>Server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1621" y="1204686"/>
            <a:ext cx="4006391" cy="5007429"/>
          </a:xfrm>
        </p:spPr>
        <p:txBody>
          <a:bodyPr/>
          <a:lstStyle/>
          <a:p>
            <a:r>
              <a:rPr lang="en-GB" sz="2400" dirty="0" smtClean="0"/>
              <a:t>The spectrum of ownership:</a:t>
            </a:r>
          </a:p>
          <a:p>
            <a:pPr marL="536575" lvl="1" indent="-258763">
              <a:buFont typeface="Arial" pitchFamily="34" charset="0"/>
              <a:buChar char="•"/>
            </a:pPr>
            <a:r>
              <a:rPr lang="en-GB" sz="2400" dirty="0" smtClean="0"/>
              <a:t>Your CV and list of publications</a:t>
            </a:r>
          </a:p>
          <a:p>
            <a:pPr marL="536575" lvl="1" indent="-258763">
              <a:buFont typeface="Arial" pitchFamily="34" charset="0"/>
              <a:buChar char="•"/>
            </a:pPr>
            <a:r>
              <a:rPr lang="en-GB" sz="2400" dirty="0" smtClean="0"/>
              <a:t>Your publications themselves</a:t>
            </a:r>
          </a:p>
          <a:p>
            <a:pPr marL="536575" lvl="1" indent="-258763">
              <a:buFont typeface="Arial" pitchFamily="34" charset="0"/>
              <a:buChar char="•"/>
            </a:pPr>
            <a:r>
              <a:rPr lang="en-GB" sz="2400" dirty="0" smtClean="0"/>
              <a:t>Your blog content</a:t>
            </a:r>
          </a:p>
          <a:p>
            <a:pPr marL="536575" lvl="1" indent="-258763">
              <a:buFont typeface="Arial" pitchFamily="34" charset="0"/>
              <a:buChar char="•"/>
            </a:pPr>
            <a:r>
              <a:rPr lang="en-GB" sz="2400" dirty="0" smtClean="0"/>
              <a:t>The server for your blog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9" y="895546"/>
            <a:ext cx="4617166" cy="5962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531096" y="123870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6462259" cy="716642"/>
          </a:xfrm>
        </p:spPr>
        <p:txBody>
          <a:bodyPr/>
          <a:lstStyle/>
          <a:p>
            <a:r>
              <a:rPr lang="en-US" dirty="0" err="1" smtClean="0"/>
              <a:t>Netskills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netskills-cou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4" y="265926"/>
            <a:ext cx="7378700" cy="623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1197" y="1204687"/>
            <a:ext cx="2398944" cy="596470"/>
          </a:xfrm>
        </p:spPr>
        <p:txBody>
          <a:bodyPr/>
          <a:lstStyle/>
          <a:p>
            <a:r>
              <a:rPr lang="en-US" sz="2400" dirty="0" err="1" smtClean="0"/>
              <a:t>Netskills</a:t>
            </a:r>
            <a:r>
              <a:rPr lang="en-US" sz="2400" dirty="0" smtClean="0"/>
              <a:t> course</a:t>
            </a:r>
            <a:endParaRPr lang="en-US" sz="24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384663" y="168551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4694" y="4450080"/>
            <a:ext cx="7378700" cy="8534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5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of a retired academic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09" y="1204686"/>
            <a:ext cx="8493550" cy="5007429"/>
          </a:xfrm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“Last </a:t>
            </a:r>
            <a:r>
              <a:rPr lang="en-GB" i="1" dirty="0">
                <a:solidFill>
                  <a:schemeClr val="bg1"/>
                </a:solidFill>
              </a:rPr>
              <a:t>night, I wrote reference for an ex-colleague, and noticed that the form expected me to belong to an institution.  I guess that identity formation is </a:t>
            </a:r>
            <a:r>
              <a:rPr lang="en-GB" i="1" dirty="0" err="1">
                <a:solidFill>
                  <a:schemeClr val="bg1"/>
                </a:solidFill>
              </a:rPr>
              <a:t>ongoing</a:t>
            </a:r>
            <a:r>
              <a:rPr lang="en-GB" i="1" dirty="0">
                <a:solidFill>
                  <a:schemeClr val="bg1"/>
                </a:solidFill>
              </a:rPr>
              <a:t> work.  Am I retired just because I have a pension? Retired is a deadly label I </a:t>
            </a:r>
            <a:r>
              <a:rPr lang="en-GB" i="1" dirty="0" smtClean="0">
                <a:solidFill>
                  <a:schemeClr val="bg1"/>
                </a:solidFill>
              </a:rPr>
              <a:t>think</a:t>
            </a:r>
            <a:r>
              <a:rPr lang="en-GB" dirty="0" smtClean="0">
                <a:solidFill>
                  <a:schemeClr val="bg1"/>
                </a:solidFill>
              </a:rPr>
              <a:t>.”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bg1"/>
                </a:solidFill>
              </a:rPr>
              <a:t>Recently retired academic from a northern university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Digital Identity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your digital identity?</a:t>
            </a:r>
          </a:p>
          <a:p>
            <a:r>
              <a:rPr lang="en-GB" dirty="0" smtClean="0"/>
              <a:t>What makes you </a:t>
            </a:r>
            <a:r>
              <a:rPr lang="en-GB" b="1" dirty="0" err="1" smtClean="0"/>
              <a:t>you</a:t>
            </a:r>
            <a:r>
              <a:rPr lang="en-GB" dirty="0" smtClean="0"/>
              <a:t> online?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Your ideas (e.g. express on your  blog)?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Your email </a:t>
            </a:r>
            <a:r>
              <a:rPr lang="en-GB" sz="2400" dirty="0" smtClean="0"/>
              <a:t>engagement?</a:t>
            </a:r>
            <a:endParaRPr lang="en-GB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Your community engagement?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Your community?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Your resources?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Your affiliation with your institution (e.g. (1) you are a ‘corporate’ person; (2) “</a:t>
            </a:r>
            <a:r>
              <a:rPr lang="en-GB" sz="2400" i="1" dirty="0" smtClean="0"/>
              <a:t>blue till I die</a:t>
            </a:r>
            <a:r>
              <a:rPr lang="en-GB" sz="2400" dirty="0" smtClean="0"/>
              <a:t>”; …)?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Your work colleagues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ORCID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46" y="1204686"/>
            <a:ext cx="3676454" cy="5007429"/>
          </a:xfrm>
        </p:spPr>
        <p:txBody>
          <a:bodyPr/>
          <a:lstStyle/>
          <a:p>
            <a:r>
              <a:rPr lang="en-GB" sz="2400" dirty="0" smtClean="0"/>
              <a:t>Take control of your research identity!</a:t>
            </a:r>
          </a:p>
          <a:p>
            <a:r>
              <a:rPr lang="en-GB" sz="2400" dirty="0" smtClean="0"/>
              <a:t>ORCID:</a:t>
            </a:r>
          </a:p>
          <a:p>
            <a:pPr marL="358775" lvl="1" indent="-179388">
              <a:buFont typeface="Arial" pitchFamily="34" charset="0"/>
              <a:buChar char="•"/>
            </a:pPr>
            <a:r>
              <a:rPr lang="en-GB" sz="2400" dirty="0"/>
              <a:t>Open Researcher and Contributor </a:t>
            </a:r>
            <a:r>
              <a:rPr lang="en-GB" sz="2400" dirty="0" smtClean="0"/>
              <a:t>ID</a:t>
            </a:r>
          </a:p>
          <a:p>
            <a:pPr marL="358775" lvl="1" indent="-179388">
              <a:buFont typeface="Arial" pitchFamily="34" charset="0"/>
              <a:buChar char="•"/>
            </a:pPr>
            <a:r>
              <a:rPr lang="en-GB" sz="2400" dirty="0" smtClean="0"/>
              <a:t>Non-proprietary </a:t>
            </a:r>
            <a:r>
              <a:rPr lang="en-GB" sz="2400" dirty="0"/>
              <a:t>alphanumeric code to uniquely identify scientific </a:t>
            </a:r>
            <a:r>
              <a:rPr lang="en-GB" sz="2400" dirty="0" smtClean="0"/>
              <a:t>/ academic </a:t>
            </a:r>
            <a:r>
              <a:rPr lang="en-GB" sz="2400" dirty="0"/>
              <a:t>authors</a:t>
            </a:r>
            <a:endParaRPr lang="en-GB" sz="2400" dirty="0" smtClean="0"/>
          </a:p>
          <a:p>
            <a:pPr marL="358775" lvl="1" indent="-179388">
              <a:buFont typeface="Arial" pitchFamily="34" charset="0"/>
              <a:buChar char="•"/>
            </a:pPr>
            <a:r>
              <a:rPr lang="en-GB" sz="2400" dirty="0" smtClean="0"/>
              <a:t>Managed by ORCID Inc.</a:t>
            </a:r>
            <a:r>
              <a:rPr lang="en-GB" sz="2400" dirty="0"/>
              <a:t> an open </a:t>
            </a:r>
            <a:r>
              <a:rPr lang="en-GB" sz="2400" dirty="0" smtClean="0"/>
              <a:t>&amp; independent registry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472"/>
            <a:ext cx="5375797" cy="4678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002436" y="101169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6374" y="6061435"/>
            <a:ext cx="41729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My </a:t>
            </a:r>
            <a:r>
              <a:rPr lang="en-GB" sz="2000" dirty="0"/>
              <a:t>ORCID: 0000-0001-5875-8744 </a:t>
            </a:r>
          </a:p>
        </p:txBody>
      </p:sp>
    </p:spTree>
    <p:extLst>
      <p:ext uri="{BB962C8B-B14F-4D97-AF65-F5344CB8AC3E}">
        <p14:creationId xmlns:p14="http://schemas.microsoft.com/office/powerpoint/2010/main" val="175500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Email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0828" y="1054917"/>
            <a:ext cx="6677957" cy="4458323"/>
            <a:chOff x="150828" y="1178204"/>
            <a:chExt cx="6677957" cy="4458323"/>
          </a:xfrm>
        </p:grpSpPr>
        <p:grpSp>
          <p:nvGrpSpPr>
            <p:cNvPr id="14" name="Group 13"/>
            <p:cNvGrpSpPr/>
            <p:nvPr/>
          </p:nvGrpSpPr>
          <p:grpSpPr>
            <a:xfrm>
              <a:off x="150828" y="1178204"/>
              <a:ext cx="6677957" cy="4458323"/>
              <a:chOff x="150828" y="1178204"/>
              <a:chExt cx="6677957" cy="445832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828" y="1178204"/>
                <a:ext cx="6677957" cy="4458323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00099" y="2405064"/>
                <a:ext cx="1312069" cy="161924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62024" y="3574256"/>
                <a:ext cx="295275" cy="114300"/>
              </a:xfrm>
              <a:prstGeom prst="rect">
                <a:avLst/>
              </a:prstGeom>
              <a:solidFill>
                <a:srgbClr val="F0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12118" y="4143374"/>
                <a:ext cx="295275" cy="114300"/>
              </a:xfrm>
              <a:prstGeom prst="rect">
                <a:avLst/>
              </a:prstGeom>
              <a:solidFill>
                <a:srgbClr val="F0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62012" y="3759993"/>
                <a:ext cx="180976" cy="114300"/>
              </a:xfrm>
              <a:prstGeom prst="rect">
                <a:avLst/>
              </a:prstGeom>
              <a:solidFill>
                <a:srgbClr val="F0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95363" y="3950493"/>
                <a:ext cx="219075" cy="114300"/>
              </a:xfrm>
              <a:prstGeom prst="rect">
                <a:avLst/>
              </a:prstGeom>
              <a:solidFill>
                <a:srgbClr val="F0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14425" y="4314825"/>
                <a:ext cx="235744" cy="133349"/>
              </a:xfrm>
              <a:prstGeom prst="rect">
                <a:avLst/>
              </a:prstGeom>
              <a:solidFill>
                <a:srgbClr val="F0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59657" y="3381171"/>
                <a:ext cx="235744" cy="133349"/>
              </a:xfrm>
              <a:prstGeom prst="rect">
                <a:avLst/>
              </a:prstGeom>
              <a:solidFill>
                <a:srgbClr val="F0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0099" y="2809457"/>
                <a:ext cx="414339" cy="114300"/>
              </a:xfrm>
              <a:prstGeom prst="rect">
                <a:avLst/>
              </a:prstGeom>
              <a:solidFill>
                <a:srgbClr val="F0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0828" y="1178204"/>
              <a:ext cx="6014302" cy="44583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2988" y="5513240"/>
            <a:ext cx="5282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do I:</a:t>
            </a:r>
          </a:p>
          <a:p>
            <a:pPr marL="446088" lvl="1" indent="-258763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/>
              <a:t>Manage Gb of email messages?</a:t>
            </a:r>
          </a:p>
          <a:p>
            <a:pPr marL="446088" lvl="1" indent="-258763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/>
              <a:t>Migrate content to alternative location</a:t>
            </a:r>
          </a:p>
          <a:p>
            <a:pPr marL="446088" lvl="1" indent="-258763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/>
              <a:t>Associate new location with email client?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4557" y="1054917"/>
            <a:ext cx="2969443" cy="5393017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Over 17 years of email use have:</a:t>
            </a:r>
          </a:p>
          <a:p>
            <a:pPr marL="358775" lvl="1" indent="-274638">
              <a:buFont typeface="Arial" pitchFamily="34" charset="0"/>
              <a:buChar char="•"/>
            </a:pPr>
            <a:r>
              <a:rPr lang="en-GB" sz="2400" dirty="0" smtClean="0"/>
              <a:t>Large number of messages</a:t>
            </a:r>
          </a:p>
          <a:p>
            <a:pPr marL="358775" lvl="1" indent="-274638">
              <a:buFont typeface="Arial" pitchFamily="34" charset="0"/>
              <a:buChar char="•"/>
            </a:pPr>
            <a:r>
              <a:rPr lang="en-GB" sz="2400" dirty="0" smtClean="0"/>
              <a:t>Large number of contacts</a:t>
            </a:r>
          </a:p>
          <a:p>
            <a:pPr marL="358775" lvl="1" indent="-274638">
              <a:buFont typeface="Arial" pitchFamily="34" charset="0"/>
              <a:buChar char="•"/>
            </a:pPr>
            <a:r>
              <a:rPr lang="en-GB" sz="2400" dirty="0" smtClean="0"/>
              <a:t>Personal &amp; professional uses</a:t>
            </a:r>
          </a:p>
          <a:p>
            <a:pPr marL="0" lvl="1"/>
            <a:r>
              <a:rPr lang="en-GB" sz="2400" dirty="0" smtClean="0"/>
              <a:t>Need to be able to:</a:t>
            </a:r>
          </a:p>
          <a:p>
            <a:pPr marL="358775" lvl="1" indent="-274638">
              <a:buFont typeface="Arial" pitchFamily="34" charset="0"/>
              <a:buChar char="•"/>
            </a:pPr>
            <a:r>
              <a:rPr lang="en-GB" sz="2400" dirty="0" smtClean="0"/>
              <a:t>Migrate content </a:t>
            </a:r>
          </a:p>
          <a:p>
            <a:pPr marL="358775" lvl="1" indent="-274638">
              <a:buFont typeface="Arial" pitchFamily="34" charset="0"/>
              <a:buChar char="•"/>
            </a:pPr>
            <a:r>
              <a:rPr lang="en-GB" sz="2400" dirty="0" smtClean="0"/>
              <a:t>Manage connections</a:t>
            </a:r>
          </a:p>
          <a:p>
            <a:pPr marL="358775" lvl="1" indent="-274638">
              <a:buFont typeface="Arial" pitchFamily="34" charset="0"/>
              <a:buChar char="•"/>
            </a:pPr>
            <a:r>
              <a:rPr lang="en-GB" sz="2400" dirty="0" smtClean="0"/>
              <a:t>Migrate list usage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77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Email As </a:t>
            </a:r>
            <a:r>
              <a:rPr lang="en-GB" dirty="0" smtClean="0"/>
              <a:t>Authentication Tool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1" y="4021405"/>
            <a:ext cx="6276506" cy="2023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4"/>
          <a:stretch/>
        </p:blipFill>
        <p:spPr>
          <a:xfrm>
            <a:off x="141712" y="1107156"/>
            <a:ext cx="4595752" cy="2762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4548" y="1107156"/>
            <a:ext cx="4319451" cy="1190171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Change your email address to ensure you aren’t locked out of Cloud services!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397828" y="2553288"/>
            <a:ext cx="4596843" cy="3965030"/>
            <a:chOff x="4571999" y="2744877"/>
            <a:chExt cx="4596843" cy="39650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2744877"/>
              <a:ext cx="4448796" cy="2553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261462" y="5232579"/>
              <a:ext cx="2907380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Claim your papers in Google Scholar while your institutional email is valid – otherwise you might not be able to claim them!</a:t>
              </a:r>
              <a:endParaRPr lang="en-GB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1711" y="6077794"/>
            <a:ext cx="5939245" cy="707886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Without access to valid email address you won’t be able to use &amp; manage your content (info literacy!)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222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with the Institution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2441542"/>
            <a:ext cx="8298546" cy="3770573"/>
          </a:xfrm>
          <a:noFill/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“</a:t>
            </a:r>
            <a:r>
              <a:rPr lang="en-GB" sz="4000" i="1" dirty="0" smtClean="0">
                <a:solidFill>
                  <a:schemeClr val="bg1"/>
                </a:solidFill>
              </a:rPr>
              <a:t>You’ve rejected me / </a:t>
            </a:r>
            <a:br>
              <a:rPr lang="en-GB" sz="4000" i="1" dirty="0" smtClean="0">
                <a:solidFill>
                  <a:schemeClr val="bg1"/>
                </a:solidFill>
              </a:rPr>
            </a:br>
            <a:r>
              <a:rPr lang="en-GB" sz="4000" i="1" dirty="0" smtClean="0">
                <a:solidFill>
                  <a:schemeClr val="bg1"/>
                </a:solidFill>
              </a:rPr>
              <a:t>Our relationship was fated to finish. </a:t>
            </a:r>
          </a:p>
          <a:p>
            <a:r>
              <a:rPr lang="en-GB" sz="4000" i="1" dirty="0" smtClean="0">
                <a:solidFill>
                  <a:schemeClr val="bg1"/>
                </a:solidFill>
              </a:rPr>
              <a:t>But I still care about you</a:t>
            </a:r>
            <a:r>
              <a:rPr lang="en-GB" sz="4000" dirty="0" smtClean="0">
                <a:solidFill>
                  <a:schemeClr val="bg1"/>
                </a:solidFill>
              </a:rPr>
              <a:t>”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737"/>
            <a:ext cx="6198746" cy="4769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‘Link Love’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52366" y="4966849"/>
            <a:ext cx="3799497" cy="27337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57600" y="5468983"/>
            <a:ext cx="216816" cy="601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082" y="5998143"/>
            <a:ext cx="86538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As  described in OR 12 paper, links from popular blogs &amp; social media sites can enhance Google ranking of repositories</a:t>
            </a:r>
            <a:endParaRPr lang="en-GB" dirty="0"/>
          </a:p>
        </p:txBody>
      </p:sp>
      <p:sp>
        <p:nvSpPr>
          <p:cNvPr id="10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31893" y="607047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746" y="1204687"/>
            <a:ext cx="2945254" cy="4429760"/>
          </a:xfrm>
        </p:spPr>
        <p:txBody>
          <a:bodyPr/>
          <a:lstStyle/>
          <a:p>
            <a:r>
              <a:rPr lang="en-GB" sz="2400" dirty="0" smtClean="0"/>
              <a:t>I wish to continue to provide benefits to host institution by:</a:t>
            </a:r>
          </a:p>
          <a:p>
            <a:pPr marL="268288" lvl="1" indent="-193675">
              <a:buFont typeface="Arial" pitchFamily="34" charset="0"/>
              <a:buChar char="•"/>
            </a:pPr>
            <a:r>
              <a:rPr lang="en-GB" sz="2400" dirty="0" smtClean="0"/>
              <a:t>Ensuring valuable content is not lost</a:t>
            </a:r>
          </a:p>
          <a:p>
            <a:pPr marL="268288" lvl="1" indent="-193675">
              <a:buFont typeface="Arial" pitchFamily="34" charset="0"/>
              <a:buChar char="•"/>
            </a:pPr>
            <a:r>
              <a:rPr lang="en-GB" sz="2400" dirty="0" smtClean="0"/>
              <a:t>Transfer digital assets where appropriate</a:t>
            </a:r>
          </a:p>
          <a:p>
            <a:pPr marL="268288" lvl="1" indent="-193675">
              <a:buFont typeface="Arial" pitchFamily="34" charset="0"/>
              <a:buChar char="•"/>
            </a:pPr>
            <a:r>
              <a:rPr lang="en-GB" sz="2400" dirty="0" smtClean="0"/>
              <a:t>Provide ‘link love’ to institutional Web site</a:t>
            </a:r>
          </a:p>
        </p:txBody>
      </p:sp>
    </p:spTree>
    <p:extLst>
      <p:ext uri="{BB962C8B-B14F-4D97-AF65-F5344CB8AC3E}">
        <p14:creationId xmlns:p14="http://schemas.microsoft.com/office/powerpoint/2010/main" val="33318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Information </a:t>
            </a:r>
            <a:r>
              <a:rPr lang="en-GB" dirty="0" smtClean="0">
                <a:solidFill>
                  <a:schemeClr val="bg1"/>
                </a:solidFill>
              </a:rPr>
              <a:t>Literacy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315" y="1892174"/>
            <a:ext cx="7182665" cy="3396487"/>
          </a:xfrm>
        </p:spPr>
        <p:txBody>
          <a:bodyPr/>
          <a:lstStyle/>
          <a:p>
            <a:pPr marL="800100" lvl="1" indent="-342900">
              <a:spcAft>
                <a:spcPts val="3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Defined as “</a:t>
            </a:r>
            <a:r>
              <a:rPr lang="en-GB" sz="2400" i="1" dirty="0" smtClean="0">
                <a:solidFill>
                  <a:schemeClr val="bg1"/>
                </a:solidFill>
              </a:rPr>
              <a:t>the </a:t>
            </a:r>
            <a:r>
              <a:rPr lang="en-GB" sz="2400" i="1" dirty="0">
                <a:solidFill>
                  <a:schemeClr val="bg1"/>
                </a:solidFill>
              </a:rPr>
              <a:t>ability to find, use, evaluate and communicate information</a:t>
            </a:r>
            <a:r>
              <a:rPr lang="en-GB" sz="2400" dirty="0" smtClean="0">
                <a:solidFill>
                  <a:schemeClr val="bg1"/>
                </a:solidFill>
              </a:rPr>
              <a:t>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Felt to be “</a:t>
            </a:r>
            <a:r>
              <a:rPr lang="en-GB" sz="2400" i="1" dirty="0">
                <a:solidFill>
                  <a:schemeClr val="bg1"/>
                </a:solidFill>
              </a:rPr>
              <a:t>an essential skill in this digital age and era of life-long learning</a:t>
            </a:r>
            <a:r>
              <a:rPr lang="en-GB" sz="2400" dirty="0" smtClean="0">
                <a:solidFill>
                  <a:schemeClr val="bg1"/>
                </a:solidFill>
              </a:rPr>
              <a:t>”</a:t>
            </a:r>
          </a:p>
          <a:p>
            <a:pPr lvl="1" algn="r"/>
            <a:r>
              <a:rPr lang="en-GB" sz="2400" dirty="0" smtClean="0">
                <a:solidFill>
                  <a:schemeClr val="bg1"/>
                </a:solidFill>
              </a:rPr>
              <a:t>LILAC Conference home page</a:t>
            </a:r>
          </a:p>
          <a:p>
            <a:pPr lvl="1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Stimulating the Economy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30" y="4751108"/>
            <a:ext cx="7993930" cy="2106891"/>
          </a:xfrm>
        </p:spPr>
        <p:txBody>
          <a:bodyPr/>
          <a:lstStyle/>
          <a:p>
            <a:r>
              <a:rPr lang="en-GB" sz="2400" dirty="0" smtClean="0"/>
              <a:t>Helping to ensure that the departure of researchers can stimulate the economy:</a:t>
            </a:r>
          </a:p>
          <a:p>
            <a:pPr marL="442913" lvl="1" indent="-250825">
              <a:buFont typeface="Arial" pitchFamily="34" charset="0"/>
              <a:buChar char="•"/>
            </a:pPr>
            <a:r>
              <a:rPr lang="en-GB" sz="2400" dirty="0" smtClean="0"/>
              <a:t>Support the migration of intellectual assets so that they can continue to be used</a:t>
            </a:r>
          </a:p>
          <a:p>
            <a:pPr marL="442913" lvl="1" indent="-250825">
              <a:buFont typeface="Arial" pitchFamily="34" charset="0"/>
              <a:buChar char="•"/>
            </a:pPr>
            <a:r>
              <a:rPr lang="en-GB" sz="2400" dirty="0" smtClean="0"/>
              <a:t>Ensure that training to do so is embedded in institution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1" y="1290353"/>
            <a:ext cx="6716063" cy="3372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098260" y="130920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“After Bath”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5"/>
            <a:ext cx="8373644" cy="6839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7555" y="4944360"/>
            <a:ext cx="1923068" cy="191364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 smtClean="0"/>
              <a:t>Advice for graduates provided by Careers Service</a:t>
            </a:r>
            <a:endParaRPr lang="en-GB" sz="24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099468" y="654523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46"/>
          <a:stretch/>
        </p:blipFill>
        <p:spPr>
          <a:xfrm>
            <a:off x="0" y="275532"/>
            <a:ext cx="9144000" cy="65824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2" y="93315"/>
            <a:ext cx="6532775" cy="71664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Research Concordance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0861" y="5500688"/>
            <a:ext cx="2997724" cy="1357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 smtClean="0"/>
              <a:t>Shouldn’t life-long skills to manage digital content be address in </a:t>
            </a:r>
            <a:r>
              <a:rPr lang="en-GB" sz="2000" dirty="0"/>
              <a:t>Research </a:t>
            </a:r>
            <a:r>
              <a:rPr lang="en-GB" sz="2000" dirty="0" smtClean="0"/>
              <a:t>Concordance?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692148" y="89442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2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82563" cy="5007429"/>
          </a:xfrm>
        </p:spPr>
        <p:txBody>
          <a:bodyPr/>
          <a:lstStyle/>
          <a:p>
            <a:r>
              <a:rPr lang="en-GB" sz="2400" dirty="0" smtClean="0"/>
              <a:t>To conclude: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Staff &amp; researchers will spend only a part of their working lives within their current host institution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They should develop skills in being productive beyond the institutional environment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This can enhance the productivity of UK plc.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Opportunities for librarians to support such work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But do librarians see their role primarily to support use of institutional services?</a:t>
            </a:r>
          </a:p>
          <a:p>
            <a:pPr marL="715963" lvl="1" indent="-258763">
              <a:buFont typeface="Arial" pitchFamily="34" charset="0"/>
              <a:buChar char="•"/>
            </a:pPr>
            <a:r>
              <a:rPr lang="en-GB" sz="2400" dirty="0" smtClean="0"/>
              <a:t>Opportunity to address this as part of a Research Concordance suitable for changed economic environment?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67469" y="2208179"/>
            <a:ext cx="7700906" cy="2645923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The Data will be Big, but our users will continue to use Facebook and Twitter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But research data will grow in importance as will use of mobiles.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According to the evidence the future isn’t quite what I expected. But it has helped to identify our business strategies.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9" y="2014340"/>
            <a:ext cx="8573697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2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This Talk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97722" cy="3339034"/>
          </a:xfrm>
        </p:spPr>
        <p:txBody>
          <a:bodyPr/>
          <a:lstStyle/>
          <a:p>
            <a:r>
              <a:rPr lang="en-GB" dirty="0" smtClean="0"/>
              <a:t>What happens when: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 smtClean="0"/>
              <a:t>The </a:t>
            </a:r>
            <a:r>
              <a:rPr lang="en-GB" sz="2400" i="1" dirty="0" err="1" smtClean="0"/>
              <a:t>axeman</a:t>
            </a:r>
            <a:r>
              <a:rPr lang="en-GB" sz="2400" i="1" dirty="0" smtClean="0"/>
              <a:t> cometh</a:t>
            </a:r>
            <a:r>
              <a:rPr lang="en-GB" sz="2400" dirty="0" smtClean="0"/>
              <a:t>” and staff are made redundant or take early retirement?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They wish to continue to exploit their professional interests as:</a:t>
            </a:r>
          </a:p>
          <a:p>
            <a:pPr marL="1438275" lvl="2" indent="-342900">
              <a:buFont typeface="Wingdings" pitchFamily="2" charset="2"/>
              <a:buChar char="§"/>
            </a:pPr>
            <a:r>
              <a:rPr lang="en-GB" sz="2200" dirty="0" smtClean="0"/>
              <a:t>A consultant</a:t>
            </a:r>
          </a:p>
          <a:p>
            <a:pPr marL="1438275" lvl="2" indent="-342900">
              <a:buFont typeface="Wingdings" pitchFamily="2" charset="2"/>
              <a:buChar char="§"/>
            </a:pPr>
            <a:r>
              <a:rPr lang="en-GB" sz="2200" dirty="0" smtClean="0"/>
              <a:t>An itinerant researcher</a:t>
            </a:r>
          </a:p>
          <a:p>
            <a:pPr marL="1438275" lvl="2" indent="-342900">
              <a:buFont typeface="Wingdings" pitchFamily="2" charset="2"/>
              <a:buChar char="§"/>
            </a:pPr>
            <a:r>
              <a:rPr lang="en-GB" sz="2200" dirty="0" smtClean="0"/>
              <a:t>A means of developing their CV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4595" y="5015059"/>
            <a:ext cx="659876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Who has responsibilities for ensuring staff and researchers are able to respond appropriately to such ‘life events’?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40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503932"/>
          </a:xfrm>
        </p:spPr>
        <p:txBody>
          <a:bodyPr/>
          <a:lstStyle/>
          <a:p>
            <a:r>
              <a:rPr lang="en-GB" dirty="0" smtClean="0"/>
              <a:t>The University service environment may assume: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You can trust the institution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We will provide the appropriate IT infrastructure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We are here to help you</a:t>
            </a:r>
          </a:p>
          <a:p>
            <a:r>
              <a:rPr lang="en-GB" dirty="0" smtClean="0"/>
              <a:t>But: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When you leave we don’t care (unless you donate money!)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Our auditors tell us we must delete accounts when people leave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We run courses for new staff &amp; students (our assets) but not when they are about to leave (our liabilities)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at Bath University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staff leave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4011"/>
          <a:stretch/>
        </p:blipFill>
        <p:spPr>
          <a:xfrm>
            <a:off x="0" y="1256821"/>
            <a:ext cx="9144000" cy="5696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2919" y="6396335"/>
            <a:ext cx="761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See http://www.bath.ac.uk/bucs/news/news_0013.html</a:t>
            </a:r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331847" y="651366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3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at Bath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72400" cy="3367314"/>
          </a:xfrm>
        </p:spPr>
        <p:txBody>
          <a:bodyPr/>
          <a:lstStyle/>
          <a:p>
            <a:r>
              <a:rPr lang="en-GB" dirty="0" smtClean="0"/>
              <a:t>Detailed policies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7" y="1188350"/>
            <a:ext cx="8364118" cy="4191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2247" y="5786254"/>
            <a:ext cx="49485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3400" lvl="1" indent="-258763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Staff leave</a:t>
            </a:r>
          </a:p>
          <a:p>
            <a:pPr marL="533400" lvl="1" indent="-258763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Staff have a new job in the </a:t>
            </a:r>
            <a:r>
              <a:rPr lang="en-GB" dirty="0" err="1" smtClean="0"/>
              <a:t>Uni</a:t>
            </a:r>
            <a:endParaRPr lang="en-GB" dirty="0" smtClean="0"/>
          </a:p>
          <a:p>
            <a:pPr marL="274637" lvl="1">
              <a:buClr>
                <a:schemeClr val="accent6"/>
              </a:buClr>
            </a:pP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20830" y="5841600"/>
            <a:ext cx="360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1" indent="-258763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Staff are dismissed</a:t>
            </a:r>
          </a:p>
          <a:p>
            <a:pPr marL="533400" lvl="1" indent="-258763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Staff die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2962" y="2082297"/>
            <a:ext cx="389299" cy="3929204"/>
            <a:chOff x="162962" y="2082297"/>
            <a:chExt cx="389299" cy="392920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2962" y="2082297"/>
              <a:ext cx="0" cy="392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2962" y="2082297"/>
              <a:ext cx="3259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2962" y="6011501"/>
              <a:ext cx="3892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598" y="2449314"/>
            <a:ext cx="389299" cy="3929204"/>
            <a:chOff x="16598" y="2449314"/>
            <a:chExt cx="389299" cy="392920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6598" y="2449314"/>
              <a:ext cx="3259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6598" y="2449314"/>
              <a:ext cx="389299" cy="3929204"/>
              <a:chOff x="16598" y="2449314"/>
              <a:chExt cx="389299" cy="392920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6598" y="2449314"/>
                <a:ext cx="0" cy="39292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598" y="6378518"/>
                <a:ext cx="3892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7849354" y="3195874"/>
            <a:ext cx="976265" cy="2900881"/>
            <a:chOff x="7849354" y="3195874"/>
            <a:chExt cx="976265" cy="2900881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8451523" y="6092227"/>
              <a:ext cx="360516" cy="4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812039" y="3195875"/>
              <a:ext cx="13580" cy="2900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8555525" y="3195874"/>
              <a:ext cx="2700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49354" y="3567065"/>
              <a:ext cx="976265" cy="90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071605" y="3832338"/>
            <a:ext cx="1965262" cy="2595384"/>
            <a:chOff x="7071605" y="3832338"/>
            <a:chExt cx="1965262" cy="2595384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7071605" y="6423193"/>
              <a:ext cx="1965262" cy="4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9020930" y="3832338"/>
              <a:ext cx="7968" cy="25953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8750836" y="3832338"/>
              <a:ext cx="2792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8683781" y="4236336"/>
              <a:ext cx="346296" cy="45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72246" y="5398587"/>
            <a:ext cx="60651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University gives very brief details when:</a:t>
            </a:r>
            <a:endParaRPr lang="en-GB" dirty="0"/>
          </a:p>
        </p:txBody>
      </p:sp>
      <p:sp>
        <p:nvSpPr>
          <p:cNvPr id="4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303092" y="127993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0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Revisiting Information Literacy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609186" cy="540350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Information literacy is </a:t>
            </a:r>
            <a:r>
              <a:rPr lang="en-GB" dirty="0"/>
              <a:t>d</a:t>
            </a:r>
            <a:r>
              <a:rPr lang="en-GB" dirty="0" smtClean="0"/>
              <a:t>efined </a:t>
            </a:r>
            <a:r>
              <a:rPr lang="en-GB" dirty="0"/>
              <a:t>as </a:t>
            </a:r>
            <a:endParaRPr lang="en-GB" dirty="0" smtClean="0"/>
          </a:p>
          <a:p>
            <a:pPr marL="800100" lvl="1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the ability to find, use, evaluate and communicate information</a:t>
            </a:r>
            <a:r>
              <a:rPr lang="en-GB" sz="2400" dirty="0"/>
              <a:t>”</a:t>
            </a:r>
          </a:p>
          <a:p>
            <a:r>
              <a:rPr lang="en-GB" sz="2400" dirty="0" smtClean="0"/>
              <a:t>And is regarded as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 smtClean="0"/>
              <a:t>an </a:t>
            </a:r>
            <a:r>
              <a:rPr lang="en-GB" sz="2400" i="1" dirty="0"/>
              <a:t>essential skill in this digital age and era of life-long learning</a:t>
            </a:r>
            <a:r>
              <a:rPr lang="en-GB" sz="2400" dirty="0"/>
              <a:t>”</a:t>
            </a:r>
          </a:p>
          <a:p>
            <a:r>
              <a:rPr lang="en-GB" dirty="0" smtClean="0"/>
              <a:t>Therefore let’s explore ways of: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Supporting staff who wish to continue </a:t>
            </a:r>
            <a:r>
              <a:rPr lang="en-GB" sz="2400" i="1" dirty="0" smtClean="0"/>
              <a:t>use and </a:t>
            </a:r>
            <a:r>
              <a:rPr lang="en-GB" sz="2400" i="1" dirty="0"/>
              <a:t>communicate </a:t>
            </a:r>
            <a:r>
              <a:rPr lang="en-GB" sz="2400" i="1" dirty="0" smtClean="0"/>
              <a:t>information</a:t>
            </a:r>
            <a:r>
              <a:rPr lang="en-GB" sz="2400" dirty="0" smtClean="0"/>
              <a:t> after they leave the host institution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Ensure staff have the life-long skills to </a:t>
            </a:r>
            <a:r>
              <a:rPr lang="en-GB" sz="2400" i="1" dirty="0"/>
              <a:t>use, evaluate and communicate information</a:t>
            </a:r>
            <a:r>
              <a:rPr lang="en-GB" sz="2400" dirty="0" smtClean="0"/>
              <a:t> beyond their host institution’s IT environment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533771" cy="5007429"/>
          </a:xfrm>
        </p:spPr>
        <p:txBody>
          <a:bodyPr/>
          <a:lstStyle/>
          <a:p>
            <a:r>
              <a:rPr lang="en-GB" sz="2400" dirty="0" smtClean="0"/>
              <a:t>Cessation of core funding for UKOLN, CETIS and OSS Watch.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8" y="1008217"/>
            <a:ext cx="7382906" cy="504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028541" y="633901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9338" y="6221691"/>
            <a:ext cx="570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UK Web Focus blog, 21 December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76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16629</TotalTime>
  <Words>1569</Words>
  <Application>Microsoft Macintosh PowerPoint</Application>
  <PresentationFormat>On-screen Show (4:3)</PresentationFormat>
  <Paragraphs>263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UKOLN-standard-slide-2004</vt:lpstr>
      <vt:lpstr>When Staff and Researchers Leave Their Host Institution</vt:lpstr>
      <vt:lpstr>LILAC2013: When Staff and Researchers Leave Their Host Institution</vt:lpstr>
      <vt:lpstr>Information Literacy</vt:lpstr>
      <vt:lpstr>About This Talk</vt:lpstr>
      <vt:lpstr>Assumptions</vt:lpstr>
      <vt:lpstr>Policy at Bath University</vt:lpstr>
      <vt:lpstr>Policy at Bath University</vt:lpstr>
      <vt:lpstr>Revisiting Information Literacy</vt:lpstr>
      <vt:lpstr>The Context</vt:lpstr>
      <vt:lpstr>The Context</vt:lpstr>
      <vt:lpstr>The Context</vt:lpstr>
      <vt:lpstr>Personal Motivations</vt:lpstr>
      <vt:lpstr>The Institutional Repository</vt:lpstr>
      <vt:lpstr>Persistency of Records</vt:lpstr>
      <vt:lpstr>Persistency of Records</vt:lpstr>
      <vt:lpstr>Manage Your Own Records</vt:lpstr>
      <vt:lpstr>Manage Your Own Data</vt:lpstr>
      <vt:lpstr>Manage Your Own Data</vt:lpstr>
      <vt:lpstr>My Own Thoughts, Ideas</vt:lpstr>
      <vt:lpstr>Use Cloud Sharing Services</vt:lpstr>
      <vt:lpstr>Manage Your Own Server</vt:lpstr>
      <vt:lpstr>Netskills Training</vt:lpstr>
      <vt:lpstr>View of a retired academic</vt:lpstr>
      <vt:lpstr>Your Digital Identity</vt:lpstr>
      <vt:lpstr>ORCID</vt:lpstr>
      <vt:lpstr>Email</vt:lpstr>
      <vt:lpstr>Email As Authentication Tool</vt:lpstr>
      <vt:lpstr>Links with the Institution</vt:lpstr>
      <vt:lpstr>My ‘Link Love’</vt:lpstr>
      <vt:lpstr>Stimulating the Economy</vt:lpstr>
      <vt:lpstr>“After Bath”</vt:lpstr>
      <vt:lpstr>Research Concordance</vt:lpstr>
      <vt:lpstr>Conclusions</vt:lpstr>
      <vt:lpstr>Conclusions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Staff and Researchers Leave Their Host Institution</dc:title>
  <dc:creator>Brian Kelly</dc:creator>
  <cp:lastModifiedBy>Brian Kelly</cp:lastModifiedBy>
  <cp:revision>620</cp:revision>
  <cp:lastPrinted>2013-03-21T12:43:56Z</cp:lastPrinted>
  <dcterms:created xsi:type="dcterms:W3CDTF">2005-06-06T15:31:10Z</dcterms:created>
  <dcterms:modified xsi:type="dcterms:W3CDTF">2013-03-27T10:05:09Z</dcterms:modified>
</cp:coreProperties>
</file>