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2" r:id="rId2"/>
    <p:sldId id="256" r:id="rId3"/>
    <p:sldId id="257" r:id="rId4"/>
    <p:sldId id="296" r:id="rId5"/>
    <p:sldId id="308" r:id="rId6"/>
    <p:sldId id="298" r:id="rId7"/>
    <p:sldId id="307" r:id="rId8"/>
    <p:sldId id="300" r:id="rId9"/>
    <p:sldId id="302" r:id="rId10"/>
    <p:sldId id="304" r:id="rId11"/>
    <p:sldId id="303" r:id="rId12"/>
    <p:sldId id="305" r:id="rId13"/>
    <p:sldId id="309" r:id="rId14"/>
    <p:sldId id="306" r:id="rId15"/>
    <p:sldId id="310" r:id="rId16"/>
    <p:sldId id="265" r:id="rId17"/>
    <p:sldId id="266" r:id="rId18"/>
    <p:sldId id="264" r:id="rId19"/>
    <p:sldId id="268" r:id="rId20"/>
    <p:sldId id="267" r:id="rId21"/>
    <p:sldId id="269" r:id="rId22"/>
    <p:sldId id="270" r:id="rId23"/>
    <p:sldId id="273" r:id="rId24"/>
    <p:sldId id="274" r:id="rId25"/>
    <p:sldId id="275" r:id="rId26"/>
    <p:sldId id="271" r:id="rId27"/>
    <p:sldId id="277" r:id="rId28"/>
    <p:sldId id="276" r:id="rId29"/>
    <p:sldId id="288" r:id="rId30"/>
    <p:sldId id="289" r:id="rId31"/>
    <p:sldId id="290" r:id="rId32"/>
    <p:sldId id="278" r:id="rId33"/>
    <p:sldId id="285" r:id="rId34"/>
    <p:sldId id="284" r:id="rId35"/>
    <p:sldId id="272" r:id="rId36"/>
    <p:sldId id="291" r:id="rId37"/>
    <p:sldId id="279" r:id="rId38"/>
    <p:sldId id="280" r:id="rId39"/>
    <p:sldId id="292" r:id="rId40"/>
    <p:sldId id="287" r:id="rId41"/>
    <p:sldId id="286" r:id="rId42"/>
    <p:sldId id="293" r:id="rId43"/>
    <p:sldId id="261" r:id="rId44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A7"/>
    <a:srgbClr val="005392"/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982" y="-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280987"/>
            <a:ext cx="5784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z="3200" dirty="0"/>
              <a:t>Making Sense of the Future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600" dirty="0" smtClean="0"/>
              <a:t>&lt;http</a:t>
            </a:r>
            <a:r>
              <a:rPr lang="en-GB" sz="1600" dirty="0"/>
              <a:t>://www.ukoln.ac.uk/web-focus/events/conferences/ili-2012</a:t>
            </a:r>
            <a:r>
              <a:rPr lang="en-GB" sz="1600" dirty="0" smtClean="0"/>
              <a:t>/&gt;</a:t>
            </a:r>
            <a:endParaRPr lang="en-GB" sz="16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8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4B1316-ED31-4A68-809C-B512FAE502DB}" type="slidenum">
              <a:rPr lang="en-GB" sz="1200">
                <a:latin typeface="Times New Roman" pitchFamily="18" charset="0"/>
              </a:rPr>
              <a:pPr eaLnBrk="1" hangingPunct="1"/>
              <a:t>19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98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2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82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3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52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2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9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7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43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67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39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4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74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4758" y="0"/>
            <a:ext cx="697337" cy="57398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8" y="5739896"/>
            <a:ext cx="697337" cy="1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web-focus/events/conferences/ili-2012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creativecommons.org/licenses/by-nc/2.0/uk/" TargetMode="External"/><Relationship Id="rId7" Type="http://schemas.openxmlformats.org/officeDocument/2006/relationships/hyperlink" Target="http://www.ukoln.ac.uk/web-focus/events/resources/standard/cc-licence/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isc.ukoln.ac.uk/2012/08/09/interviews-with-innovators-mark-cox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hyperlink" Target="http://blog.twitter.com/2012/08/olympic-and-twitter-records.html" TargetMode="External"/><Relationship Id="rId5" Type="http://schemas.openxmlformats.org/officeDocument/2006/relationships/hyperlink" Target="http://www.bbc.co.uk/news/technology-1919178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s://twitter.com/Cambridge_Un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facebook.com/the.university.of.oxfor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hyperlink" Target="http://ukwebfocus.wordpress.com/2012/08/02/over-one-million-likes-of-facebook-pages-for-the-24-russell-group-universit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://en.wikipedia.org/wiki/Paradat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ukwebfocus.wordpress.com/2012/01/25/seo-analysis-of-uk-russell-group-university-home-pages-using-blekko/" TargetMode="External"/><Relationship Id="rId5" Type="http://schemas.openxmlformats.org/officeDocument/2006/relationships/image" Target="../media/image33.png"/><Relationship Id="rId6" Type="http://schemas.openxmlformats.org/officeDocument/2006/relationships/hyperlink" Target="http://ukwebfocus.wordpress.com/2012/08/02/over-one-million-likes-of-facebook-pages-for-the-24-russell-group-universit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guardian.co.uk/commentisfree/2012/aug/03/london-2012-olympics-open-dat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hyperlink" Target="http://www.flickr.com/photos/davepattern/7839022376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://blog.observatory.jisc.ac.uk/techwatch-repor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://www.guardian.co.uk/education/2012/aug/14/london-metropolitan-university-outsourcing-pla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www.guardian.co.uk/education/2012/aug/20/london-metropolitan-university-outsourcing-servi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://conference.ifla.org/ifla78/session-116" TargetMode="External"/><Relationship Id="rId5" Type="http://schemas.openxmlformats.org/officeDocument/2006/relationships/hyperlink" Target="http://conference.ifla.org/sites/default/files/files/papers/wlic2012/116-pickton-e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www.slideshare.net/sjDCC/rdm-at-northampton-uni" TargetMode="External"/><Relationship Id="rId5" Type="http://schemas.openxmlformats.org/officeDocument/2006/relationships/hyperlink" Target="http://conference.ifla.org/sites/default/files/files/papers/wlic2012/116-pickton-e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en-GB" sz="3600" b="1" dirty="0">
                <a:solidFill>
                  <a:schemeClr val="bg1"/>
                </a:solidFill>
              </a:rPr>
              <a:t>Making Sense of the 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67155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aking Sense of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5274801"/>
            <a:ext cx="723722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at the ILI 2012 conference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6495" r="336" b="1010"/>
          <a:stretch/>
        </p:blipFill>
        <p:spPr>
          <a:xfrm>
            <a:off x="145916" y="3767137"/>
            <a:ext cx="8863783" cy="295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6646" r="1190" b="1706"/>
          <a:stretch/>
        </p:blipFill>
        <p:spPr>
          <a:xfrm>
            <a:off x="145917" y="211122"/>
            <a:ext cx="8863783" cy="293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77894" y="3215389"/>
            <a:ext cx="28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Brian Kelly, UKOLN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0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Monorails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expected in the future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88" b="-16336"/>
          <a:stretch/>
        </p:blipFill>
        <p:spPr>
          <a:xfrm>
            <a:off x="0" y="0"/>
            <a:ext cx="9144000" cy="71347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454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use jetpacks at weekends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 the Future Arrived?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Hoverpacks</a:t>
            </a:r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o exist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http://flickrhivemind.net/Tags/jetpackman/Interest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19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080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3792013" cy="716642"/>
          </a:xfrm>
        </p:spPr>
        <p:txBody>
          <a:bodyPr/>
          <a:lstStyle/>
          <a:p>
            <a:r>
              <a:rPr lang="en-US" dirty="0" smtClean="0"/>
              <a:t>Shush!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985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80396" y="129580"/>
            <a:ext cx="163604" cy="1943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5264" y="170980"/>
            <a:ext cx="6777790" cy="1058916"/>
          </a:xfrm>
        </p:spPr>
        <p:txBody>
          <a:bodyPr/>
          <a:lstStyle/>
          <a:p>
            <a:r>
              <a:rPr lang="en-US" dirty="0" smtClean="0"/>
              <a:t>Librarians will appropriate </a:t>
            </a:r>
            <a:r>
              <a:rPr lang="en-US" dirty="0" smtClean="0"/>
              <a:t>technological developments to </a:t>
            </a:r>
            <a:r>
              <a:rPr lang="en-US" dirty="0" smtClean="0"/>
              <a:t>support their </a:t>
            </a:r>
            <a:r>
              <a:rPr lang="en-US" dirty="0" smtClean="0"/>
              <a:t>activities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2002" y="6211669"/>
            <a:ext cx="387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Acknowledgements to </a:t>
            </a:r>
            <a:r>
              <a:rPr lang="en-US" sz="1800" dirty="0"/>
              <a:t>Patrick </a:t>
            </a:r>
            <a:r>
              <a:rPr lang="en-US" sz="1800" dirty="0" err="1" smtClean="0"/>
              <a:t>Hochstenbach</a:t>
            </a:r>
            <a:r>
              <a:rPr lang="en-US" sz="1800" dirty="0"/>
              <a:t> (@</a:t>
            </a:r>
            <a:r>
              <a:rPr lang="en-US" sz="1800" dirty="0" err="1"/>
              <a:t>hochstenbach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6787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88" y="168730"/>
            <a:ext cx="5722031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818" y="2777246"/>
            <a:ext cx="799598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 mobiles will be smaller &amp; faster; Data will be Big and content and services will be open. Lots of opportunities for librarians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9" y="1895261"/>
            <a:ext cx="8640381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233" y="1204686"/>
            <a:ext cx="3979908" cy="5007429"/>
          </a:xfrm>
        </p:spPr>
        <p:txBody>
          <a:bodyPr/>
          <a:lstStyle/>
          <a:p>
            <a:r>
              <a:rPr lang="en-US" dirty="0" smtClean="0"/>
              <a:t>Ideas described in paper presented at EMTACL (Emerging Technologies in Academic Libraries) conference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b="1" dirty="0" err="1" smtClean="0"/>
              <a:t>bit.ly</a:t>
            </a:r>
            <a:r>
              <a:rPr lang="en-US" b="1" dirty="0" smtClean="0"/>
              <a:t>/emtacl12-kelly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emtacl-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78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810" y="168730"/>
            <a:ext cx="4263419" cy="716642"/>
          </a:xfrm>
        </p:spPr>
        <p:txBody>
          <a:bodyPr/>
          <a:lstStyle/>
          <a:p>
            <a:pPr algn="r"/>
            <a:r>
              <a:rPr lang="en-US" sz="3000" dirty="0" smtClean="0"/>
              <a:t>Accompanying Paper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223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1990s &amp; early 2000s saw: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Increased funding across education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in IT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Willingness by senior managers &amp; funding bodies to invest in innovative IT developments (e.g. JISC development programmes)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8" y="1361547"/>
            <a:ext cx="3219854" cy="4837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88" y="619888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“</a:t>
            </a:r>
            <a:r>
              <a:rPr lang="en-GB" sz="1800" i="1" dirty="0" smtClean="0"/>
              <a:t>Great proposal – we’ll fund it</a:t>
            </a:r>
            <a:r>
              <a:rPr lang="en-GB" sz="1800" dirty="0" smtClean="0"/>
              <a:t>”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4100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BT-NC-SA licence: </a:t>
            </a:r>
            <a:br>
              <a:rPr lang="en-GB" sz="1100" dirty="0" smtClean="0"/>
            </a:br>
            <a:r>
              <a:rPr lang="en-GB" sz="1100" dirty="0" smtClean="0"/>
              <a:t>http</a:t>
            </a:r>
            <a:r>
              <a:rPr lang="en-GB" sz="1100" dirty="0"/>
              <a:t>://www.flickr.com/photos/inlinguamanchester/5036313154/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6006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is Over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Late 2000s and beyond: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Decreased funding across education &amp; public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Acknowledgements that innovation can provide growth and cost savings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continue in IT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Investment in innovative IT developments need to be based on evidence of benefits &amp; </a:t>
            </a:r>
            <a:r>
              <a:rPr lang="en-GB" sz="2400" dirty="0" err="1" smtClean="0"/>
              <a:t>likleyhood</a:t>
            </a:r>
            <a:r>
              <a:rPr lang="en-GB" sz="2400" dirty="0" smtClean="0"/>
              <a:t> of success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3550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BY-NC-ND licence: </a:t>
            </a:r>
            <a:br>
              <a:rPr lang="en-GB" sz="1100" dirty="0" smtClean="0"/>
            </a:br>
            <a:r>
              <a:rPr lang="en-GB" sz="1100" dirty="0"/>
              <a:t>http://</a:t>
            </a:r>
            <a:r>
              <a:rPr lang="en-GB" sz="1100" dirty="0" smtClean="0"/>
              <a:t>www.flickr.com/photos/drewleavy/339489258//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02" y="1372636"/>
            <a:ext cx="3173003" cy="4755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3003" y="5965448"/>
            <a:ext cx="33015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7313" indent="-87313"/>
            <a:r>
              <a:rPr lang="en-GB" sz="1800" dirty="0" smtClean="0"/>
              <a:t>“</a:t>
            </a:r>
            <a:r>
              <a:rPr lang="en-GB" sz="1800" i="1" dirty="0" smtClean="0"/>
              <a:t>You want how much? And no evidence it will work! You’re crazy!</a:t>
            </a:r>
            <a:r>
              <a:rPr lang="en-GB" sz="1800" dirty="0" smtClean="0"/>
              <a:t>”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61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JISC Observatory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2110902"/>
            <a:ext cx="7772400" cy="4101213"/>
          </a:xfrm>
        </p:spPr>
        <p:txBody>
          <a:bodyPr/>
          <a:lstStyle/>
          <a:p>
            <a:r>
              <a:rPr lang="en-GB" dirty="0" smtClean="0"/>
              <a:t>JISC Observatory: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JISC-funded </a:t>
            </a:r>
            <a:r>
              <a:rPr lang="en-GB" sz="2400" dirty="0"/>
              <a:t>initiative </a:t>
            </a:r>
            <a:endParaRPr lang="en-GB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Systematises processes for anticipating </a:t>
            </a:r>
            <a:r>
              <a:rPr lang="en-GB" sz="2400" dirty="0"/>
              <a:t>and </a:t>
            </a:r>
            <a:r>
              <a:rPr lang="en-GB" sz="2400" dirty="0" smtClean="0"/>
              <a:t>responding </a:t>
            </a:r>
            <a:r>
              <a:rPr lang="en-GB" sz="2400" dirty="0"/>
              <a:t>to projected future trends </a:t>
            </a:r>
            <a:r>
              <a:rPr lang="en-GB" sz="2400" dirty="0" smtClean="0"/>
              <a:t>&amp; scenarios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by JISC Innovation Support Centres at UKOLN and CETIS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See &lt;</a:t>
            </a:r>
            <a:r>
              <a:rPr lang="en-GB" sz="2400" dirty="0"/>
              <a:t>http://</a:t>
            </a:r>
            <a:r>
              <a:rPr lang="en-GB" sz="2400" dirty="0" smtClean="0"/>
              <a:t>blog.observatory.jisc.ac.uk/&gt;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http://blog.observatory.jisc.ac.uk/wp-content/uploads/JISCObservatory_HeaderPanel_940x198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1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4425" y="168275"/>
            <a:ext cx="7772400" cy="71755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JIS Observatory process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1157288" y="1204913"/>
            <a:ext cx="7772400" cy="50069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ea typeface="ＭＳ Ｐゴシック" pitchFamily="34" charset="-128"/>
              </a:rPr>
              <a:t>JIS Observatory process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673169-40B5-4D5B-A78B-D1351759757F}" type="slidenum">
              <a:rPr lang="en-US" sz="1000"/>
              <a:pPr eaLnBrk="1" hangingPunct="1"/>
              <a:t>19</a:t>
            </a:fld>
            <a:endParaRPr lang="en-US" sz="100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>
            <a:hlinkClick r:id="rId3"/>
          </p:cNvPr>
          <p:cNvSpPr>
            <a:spLocks noChangeArrowheads="1"/>
          </p:cNvSpPr>
          <p:nvPr/>
        </p:nvSpPr>
        <p:spPr bwMode="auto">
          <a:xfrm>
            <a:off x="1954212" y="0"/>
            <a:ext cx="718978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http://www.ukoln.ac.uk/web-focus/events/conferences/ili-2012/a101/</a:t>
            </a:r>
            <a:endParaRPr lang="en-GB" sz="1800" dirty="0">
              <a:cs typeface="+mn-cs"/>
            </a:endParaRP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dirty="0" smtClean="0"/>
              <a:t>#ili2012</a:t>
            </a:r>
            <a:br>
              <a:rPr lang="en-GB" sz="1600" dirty="0" smtClean="0"/>
            </a:br>
            <a:r>
              <a:rPr lang="en-GB" sz="1600" dirty="0" smtClean="0"/>
              <a:t>#a101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13" y="584775"/>
            <a:ext cx="7897812" cy="1741488"/>
          </a:xfrm>
        </p:spPr>
        <p:txBody>
          <a:bodyPr/>
          <a:lstStyle/>
          <a:p>
            <a:pPr algn="ctr" eaLnBrk="1" hangingPunct="1"/>
            <a:r>
              <a:rPr lang="en-GB" sz="2400" dirty="0" smtClean="0">
                <a:latin typeface="Arial" charset="0"/>
              </a:rPr>
              <a:t>ILI 2012</a:t>
            </a:r>
            <a:r>
              <a:rPr lang="en-GB" sz="3400" dirty="0">
                <a:latin typeface="Arial" charset="0"/>
              </a:rPr>
              <a:t/>
            </a:r>
            <a:br>
              <a:rPr lang="en-GB" sz="3400" dirty="0">
                <a:latin typeface="Arial" charset="0"/>
              </a:rPr>
            </a:br>
            <a:r>
              <a:rPr lang="en-GB" dirty="0" smtClean="0"/>
              <a:t>Making Sense of the Future</a:t>
            </a:r>
            <a:endParaRPr lang="en-GB" sz="9600" dirty="0">
              <a:latin typeface="Arial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90613" y="2346326"/>
            <a:ext cx="35528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UKOLN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5896221" y="6202363"/>
            <a:ext cx="324778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This work is licensed under a Creative Commons Attribution  2.0 </a:t>
            </a:r>
            <a:r>
              <a:rPr lang="en-US" sz="1200" dirty="0" err="1"/>
              <a:t>licence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but note caveat)</a:t>
            </a:r>
          </a:p>
        </p:txBody>
      </p:sp>
      <p:sp>
        <p:nvSpPr>
          <p:cNvPr id="1537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370856" y="572585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7215045" y="6686550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3" y="3844032"/>
            <a:ext cx="41767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</a:t>
            </a:r>
            <a:r>
              <a:rPr lang="en-US" sz="2000" dirty="0" smtClean="0"/>
              <a:t>/</a:t>
            </a:r>
          </a:p>
          <a:p>
            <a:pPr eaLnBrk="1" hangingPunct="1"/>
            <a:r>
              <a:rPr lang="en-US" sz="2000" b="1" dirty="0" smtClean="0"/>
              <a:t>Twitter:  </a:t>
            </a:r>
            <a:r>
              <a:rPr lang="en-US" sz="2000" dirty="0" smtClean="0"/>
              <a:t>@briankelly</a:t>
            </a:r>
            <a:endParaRPr lang="en-US" sz="2000" dirty="0"/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5" y="5738554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651375" y="2271612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/>
              <a:t>Acceptable Use Policy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Recording this talk, taking photos, discussing the content using Twitter, blogs, etc. is welcomed providing distractions to others is minimised.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 Activities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762521" cy="5007429"/>
          </a:xfrm>
        </p:spPr>
        <p:txBody>
          <a:bodyPr/>
          <a:lstStyle/>
          <a:p>
            <a:r>
              <a:rPr lang="en-GB" dirty="0" smtClean="0"/>
              <a:t>Scanning developments: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b="1" dirty="0" err="1" smtClean="0"/>
              <a:t>Observatron</a:t>
            </a:r>
            <a:r>
              <a:rPr lang="en-GB" sz="2400" b="1" dirty="0" smtClean="0"/>
              <a:t> list: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Sharing snippets we</a:t>
            </a:r>
            <a:br>
              <a:rPr lang="en-GB" sz="2400" dirty="0" smtClean="0"/>
            </a:br>
            <a:r>
              <a:rPr lang="en-GB" sz="2400" dirty="0" smtClean="0"/>
              <a:t>encounter in our daily </a:t>
            </a:r>
            <a:br>
              <a:rPr lang="en-GB" sz="2400" dirty="0" smtClean="0"/>
            </a:br>
            <a:r>
              <a:rPr lang="en-GB" sz="2400" dirty="0" smtClean="0"/>
              <a:t>monitoring activities</a:t>
            </a:r>
            <a:br>
              <a:rPr lang="en-GB" sz="2400" dirty="0" smtClean="0"/>
            </a:br>
            <a:endParaRPr lang="en-GB" sz="2400" dirty="0" smtClean="0"/>
          </a:p>
          <a:p>
            <a:pPr marL="3951288" lvl="1" indent="-263525">
              <a:buFont typeface="Arial" pitchFamily="34" charset="0"/>
              <a:buChar char="•"/>
            </a:pPr>
            <a:r>
              <a:rPr lang="en-GB" sz="2400" b="1" dirty="0"/>
              <a:t>Interviews</a:t>
            </a:r>
            <a:r>
              <a:rPr lang="en-GB" sz="2400" b="1" dirty="0" smtClean="0"/>
              <a:t>: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Short interviews with developers, practitioners, … who share their thoughts on how developments may affect their working practices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4" y="1794510"/>
            <a:ext cx="4048159" cy="162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17" y="3715965"/>
            <a:ext cx="3473443" cy="2247090"/>
          </a:xfrm>
          <a:prstGeom prst="rect">
            <a:avLst/>
          </a:prstGeom>
        </p:spPr>
      </p:pic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4474198" y="571608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Scanning Activities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6040726" cy="3639688"/>
          </a:xfrm>
        </p:spPr>
        <p:txBody>
          <a:bodyPr/>
          <a:lstStyle/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Blog </a:t>
            </a:r>
            <a:r>
              <a:rPr lang="en-GB" sz="2400" b="1" dirty="0"/>
              <a:t>posts: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Posts published on JISC Observatory </a:t>
            </a:r>
            <a:br>
              <a:rPr lang="en-GB" sz="2400" dirty="0" smtClean="0"/>
            </a:br>
            <a:r>
              <a:rPr lang="en-GB" sz="2400" dirty="0" smtClean="0"/>
              <a:t>blog and on existing blogs.</a:t>
            </a:r>
            <a:br>
              <a:rPr lang="en-GB" sz="2400" dirty="0" smtClean="0"/>
            </a:br>
            <a:endParaRPr lang="en-GB" sz="1100" dirty="0"/>
          </a:p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Monitoring </a:t>
            </a:r>
            <a:r>
              <a:rPr lang="en-GB" sz="2400" b="1" dirty="0"/>
              <a:t>trends: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Monitoring trends in order to: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Benchmark current usage patterns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trends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emerging patterns of usage</a:t>
            </a:r>
            <a:br>
              <a:rPr lang="en-GB" sz="2200" dirty="0" smtClean="0"/>
            </a:br>
            <a:endParaRPr lang="en-GB" sz="2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27" y="1307365"/>
            <a:ext cx="2143424" cy="1286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http://ukwebfocus.files.wordpress.com/2012/08/google-insights-learning-analytic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024"/>
            <a:ext cx="43053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9947" y="5423569"/>
            <a:ext cx="46965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Google searches for “</a:t>
            </a:r>
            <a:r>
              <a:rPr lang="en-GB" sz="2000" i="1" dirty="0" smtClean="0"/>
              <a:t>learning analytics</a:t>
            </a:r>
            <a:r>
              <a:rPr lang="en-GB" sz="2000" dirty="0" smtClean="0"/>
              <a:t>” took off in 2010.</a:t>
            </a:r>
          </a:p>
          <a:p>
            <a:r>
              <a:rPr lang="en-GB" sz="2000" dirty="0" smtClean="0"/>
              <a:t>Possible indicator of relevance across sector &amp; need for further investigation.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506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88981" cy="5653314"/>
          </a:xfrm>
        </p:spPr>
        <p:txBody>
          <a:bodyPr/>
          <a:lstStyle/>
          <a:p>
            <a:r>
              <a:rPr lang="en-GB" sz="2400" dirty="0" smtClean="0"/>
              <a:t>Need to: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Understand limitations of evidence-gathering techniques (including documenting ‘paradata’ so survey findings are reproducible &amp; can be critiqued)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Provide suggestions of implications of developments for the sector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addition need to encourage feedback on: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Evidence-gathering techniques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Interpretation of findings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Implications of developments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order to inform: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Further investigation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Policy-making, planning and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3927" y="4843603"/>
            <a:ext cx="2770361" cy="1323439"/>
          </a:xfrm>
          <a:prstGeom prst="rect">
            <a:avLst/>
          </a:prstGeom>
          <a:noFill/>
          <a:ln w="19050" cmpd="thickThin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Make  sense of my talk in </a:t>
            </a:r>
            <a:r>
              <a:rPr lang="en-GB" sz="2000" dirty="0" err="1" smtClean="0"/>
              <a:t>realtime</a:t>
            </a:r>
            <a:r>
              <a:rPr lang="en-GB" sz="2000" dirty="0" smtClean="0"/>
              <a:t>: tweet if you agree, but especially if you don’t!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620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" y="1018360"/>
            <a:ext cx="8840434" cy="5839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36839" y="854011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err="1" smtClean="0"/>
              <a:t>Tecmark</a:t>
            </a:r>
            <a:r>
              <a:rPr lang="en-GB" sz="1800" dirty="0" smtClean="0"/>
              <a:t> Digital Marketing Agency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518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2" y="1038677"/>
            <a:ext cx="7563906" cy="565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3307" y="854011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Cisco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409" y="5730828"/>
            <a:ext cx="7714033" cy="965758"/>
          </a:xfrm>
        </p:spPr>
        <p:txBody>
          <a:bodyPr/>
          <a:lstStyle/>
          <a:p>
            <a:r>
              <a:rPr lang="en-GB" dirty="0" smtClean="0"/>
              <a:t>We now know of the importance of Mobile: but did we say the same when WAP came along?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385602"/>
            <a:ext cx="9050014" cy="408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7698" y="1200936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Opera</a:t>
            </a:r>
            <a:endParaRPr lang="en-GB" sz="1800" dirty="0"/>
          </a:p>
        </p:txBody>
      </p:sp>
      <p:sp>
        <p:nvSpPr>
          <p:cNvPr id="5" name="Oval 4"/>
          <p:cNvSpPr/>
          <p:nvPr/>
        </p:nvSpPr>
        <p:spPr>
          <a:xfrm>
            <a:off x="9028914" y="29182"/>
            <a:ext cx="97276" cy="972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dirty="0" smtClean="0"/>
              <a:t>Significant Trends: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14" y="5486399"/>
            <a:ext cx="7927891" cy="992221"/>
          </a:xfrm>
        </p:spPr>
        <p:txBody>
          <a:bodyPr/>
          <a:lstStyle/>
          <a:p>
            <a:r>
              <a:rPr lang="en-GB" sz="2400" dirty="0"/>
              <a:t> </a:t>
            </a:r>
            <a:r>
              <a:rPr lang="en-GB" sz="2400" dirty="0" smtClean="0"/>
              <a:t>There </a:t>
            </a:r>
            <a:r>
              <a:rPr lang="en-GB" sz="2400" dirty="0"/>
              <a:t>were “</a:t>
            </a:r>
            <a:r>
              <a:rPr lang="en-GB" sz="2400" i="1" dirty="0"/>
              <a:t>more than 150 million Tweets about the Olympics over the past 16 </a:t>
            </a:r>
            <a:r>
              <a:rPr lang="en-GB" sz="2400" i="1" dirty="0" smtClean="0"/>
              <a:t>days</a:t>
            </a:r>
            <a:r>
              <a:rPr lang="en-GB" sz="2400" dirty="0" smtClean="0"/>
              <a:t>”. </a:t>
            </a:r>
            <a:r>
              <a:rPr lang="en-GB" sz="2400" dirty="0"/>
              <a:t> </a:t>
            </a:r>
            <a:r>
              <a:rPr lang="en-GB" sz="2400" dirty="0" smtClean="0"/>
              <a:t>[Twitter blog]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 descr="http://ukwebfocus.files.wordpress.com/2012/08/olympic_tweets_from_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841"/>
            <a:ext cx="9296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5415" y="596526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1893126" y="130604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dirty="0" smtClean="0"/>
              <a:t>Significant Trends: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14" y="5486399"/>
            <a:ext cx="7781977" cy="992221"/>
          </a:xfrm>
        </p:spPr>
        <p:txBody>
          <a:bodyPr/>
          <a:lstStyle/>
          <a:p>
            <a:r>
              <a:rPr lang="en-GB" sz="2400" dirty="0" smtClean="0"/>
              <a:t>Survey in Aug 2012 of institutional use of Twitter across 24 Russell Group universities found &gt;320K followers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26" y="1193798"/>
            <a:ext cx="5973009" cy="3886743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330887" y="118913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Significant Trends: 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001" y="5661497"/>
            <a:ext cx="7506710" cy="677077"/>
          </a:xfrm>
        </p:spPr>
        <p:txBody>
          <a:bodyPr/>
          <a:lstStyle/>
          <a:p>
            <a:r>
              <a:rPr lang="en-GB" sz="2000" dirty="0"/>
              <a:t>Survey in Aug 2012 of institutional use of </a:t>
            </a:r>
            <a:r>
              <a:rPr lang="en-GB" sz="2000" dirty="0" smtClean="0"/>
              <a:t>Facebook across the 24 </a:t>
            </a:r>
            <a:r>
              <a:rPr lang="en-GB" sz="2000" dirty="0"/>
              <a:t>Russell Group universities found </a:t>
            </a:r>
            <a:r>
              <a:rPr lang="en-GB" sz="2000" dirty="0" smtClean="0"/>
              <a:t>&gt;1M ‘Likes’ </a:t>
            </a:r>
            <a:r>
              <a:rPr lang="en-GB" sz="2000" dirty="0"/>
              <a:t>followers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1" y="1005284"/>
            <a:ext cx="7192379" cy="44583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8929" y="4727643"/>
            <a:ext cx="1070042" cy="437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17662" y="107833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Behind The Facebook Page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073882"/>
            <a:ext cx="4973173" cy="1246683"/>
          </a:xfrm>
        </p:spPr>
        <p:txBody>
          <a:bodyPr/>
          <a:lstStyle/>
          <a:p>
            <a:r>
              <a:rPr lang="en-GB" sz="2400" dirty="0" smtClean="0"/>
              <a:t>Trends in </a:t>
            </a:r>
            <a:r>
              <a:rPr lang="en-GB" sz="2400" dirty="0" err="1" smtClean="0"/>
              <a:t>Fb</a:t>
            </a:r>
            <a:r>
              <a:rPr lang="en-GB" sz="2400" dirty="0" smtClean="0"/>
              <a:t> ‘Likes’ for Russell group </a:t>
            </a:r>
            <a:r>
              <a:rPr lang="en-GB" sz="2400" dirty="0" err="1" smtClean="0"/>
              <a:t>Unis</a:t>
            </a:r>
            <a:r>
              <a:rPr lang="en-GB" sz="2400" dirty="0" smtClean="0"/>
              <a:t> since Jan 2011 show steady increase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4263" y="3317241"/>
            <a:ext cx="228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79500" algn="l"/>
                <a:tab pos="1701800" algn="l"/>
              </a:tabLst>
            </a:pPr>
            <a:r>
              <a:rPr lang="en-GB" sz="1100" dirty="0" smtClean="0"/>
              <a:t>Jan 11	Sep 11	May 12	Jul 12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5" y="1021395"/>
            <a:ext cx="2791215" cy="229584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76979" y="2320566"/>
            <a:ext cx="4973173" cy="9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But note increase in Jul 2012 due to addition of 4 new universities!</a:t>
            </a:r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60247" y="3990344"/>
            <a:ext cx="7967020" cy="2743201"/>
            <a:chOff x="1060247" y="3990344"/>
            <a:chExt cx="7967020" cy="2743201"/>
          </a:xfrm>
        </p:grpSpPr>
        <p:pic>
          <p:nvPicPr>
            <p:cNvPr id="9218" name="Picture 2" descr="http://ukwebfocus.files.wordpress.com/2012/08/facebook-usage-russell-group-aug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47" y="3990344"/>
              <a:ext cx="3467100" cy="27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4527346" y="4182896"/>
              <a:ext cx="4499921" cy="255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860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2400" dirty="0" smtClean="0"/>
                <a:t>But might trends hide a more complex story: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Usage &amp; growth dominated by one significant player. 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More modest usage generally</a:t>
              </a:r>
              <a:endParaRPr lang="en-GB" sz="2400" dirty="0"/>
            </a:p>
          </p:txBody>
        </p:sp>
      </p:grp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625268" y="81297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Data will be Big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7" y="168730"/>
            <a:ext cx="7942253" cy="716642"/>
          </a:xfrm>
        </p:spPr>
        <p:txBody>
          <a:bodyPr/>
          <a:lstStyle/>
          <a:p>
            <a:r>
              <a:rPr lang="en-GB" sz="3600" dirty="0" smtClean="0"/>
              <a:t>Need for Paradata and Discussion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2266545"/>
            <a:ext cx="7986258" cy="3945570"/>
          </a:xfrm>
        </p:spPr>
        <p:txBody>
          <a:bodyPr/>
          <a:lstStyle/>
          <a:p>
            <a:r>
              <a:rPr lang="en-GB" sz="2400" dirty="0" smtClean="0"/>
              <a:t>Surveys carried out to monitor usage &amp; trends for: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Institutional use of social media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Use of researcher profiling services (e.g. Google Scholar, Academia.edu, …) across institutions </a:t>
            </a:r>
          </a:p>
          <a:p>
            <a:r>
              <a:rPr lang="en-GB" sz="2400" dirty="0" smtClean="0"/>
              <a:t>Observations (and feedback):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Differing results found if quotes used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Possible inclusion of wrong </a:t>
            </a:r>
            <a:r>
              <a:rPr lang="en-GB" sz="2400" dirty="0" err="1" smtClean="0"/>
              <a:t>Unis</a:t>
            </a:r>
            <a:r>
              <a:rPr lang="en-GB" sz="2400" dirty="0" smtClean="0"/>
              <a:t> (e.g. Newcastle University, Australia)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Personalised results depending on client environment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15309" y="907326"/>
            <a:ext cx="5830114" cy="1171739"/>
            <a:chOff x="304798" y="1228339"/>
            <a:chExt cx="5830114" cy="11717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8" y="1228339"/>
              <a:ext cx="5830114" cy="1171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37762" y="2237362"/>
              <a:ext cx="697150" cy="162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2172" y="88321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6092" y="6048382"/>
            <a:ext cx="7340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Need to provide paradata and encourage feedback on processes and </a:t>
            </a:r>
            <a:r>
              <a:rPr lang="en-GB" dirty="0" err="1" smtClean="0"/>
              <a:t>intrepretation</a:t>
            </a:r>
            <a:r>
              <a:rPr lang="en-GB" dirty="0" smtClean="0"/>
              <a:t> of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9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Paradata 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6085" y="1760864"/>
            <a:ext cx="7615957" cy="1881676"/>
          </a:xfrm>
        </p:spPr>
        <p:txBody>
          <a:bodyPr/>
          <a:lstStyle/>
          <a:p>
            <a:r>
              <a:rPr lang="en-GB" dirty="0" smtClean="0"/>
              <a:t>An example of paradata for a blog post on use of </a:t>
            </a:r>
            <a:r>
              <a:rPr lang="en-GB" dirty="0" err="1" smtClean="0"/>
              <a:t>Blekko</a:t>
            </a:r>
            <a:r>
              <a:rPr lang="en-GB" dirty="0" smtClean="0"/>
              <a:t> for an SEO analysis of Russell Group Universities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3" y="1258010"/>
            <a:ext cx="8478434" cy="3162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992" y="79486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Dates of survey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3504" y="1149525"/>
            <a:ext cx="1389083" cy="737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783" y="4604863"/>
            <a:ext cx="435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Summary of unexpected findings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89889" y="3482659"/>
            <a:ext cx="817124" cy="1235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4375" y="4708625"/>
            <a:ext cx="415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Limitations of survey methodology</a:t>
            </a:r>
            <a:endParaRPr lang="en-GB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688732" y="4231690"/>
            <a:ext cx="690664" cy="573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73699" y="114952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32783" y="5311874"/>
            <a:ext cx="8811216" cy="1328710"/>
            <a:chOff x="332783" y="5311874"/>
            <a:chExt cx="8811216" cy="13287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83" y="5311874"/>
              <a:ext cx="4953692" cy="1314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AutoShape 29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4928045" y="5742179"/>
              <a:ext cx="296862" cy="227012"/>
            </a:xfrm>
            <a:prstGeom prst="rightArrow">
              <a:avLst>
                <a:gd name="adj1" fmla="val 50000"/>
                <a:gd name="adj2" fmla="val 3701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6474" y="5624921"/>
              <a:ext cx="385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People in host institution can provide contextual knowledge if open approaches used</a:t>
              </a:r>
              <a:endParaRPr lang="en-GB" sz="20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8881892" y="9728"/>
            <a:ext cx="242543" cy="2140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7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5"/>
            <a:ext cx="7724150" cy="5653315"/>
          </a:xfrm>
        </p:spPr>
        <p:txBody>
          <a:bodyPr/>
          <a:lstStyle/>
          <a:p>
            <a:r>
              <a:rPr lang="en-GB" sz="2400" dirty="0" smtClean="0"/>
              <a:t>Social media</a:t>
            </a:r>
            <a:r>
              <a:rPr lang="en-GB" dirty="0" smtClean="0"/>
              <a:t>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Is about nodes and connections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Numbers do matter for effective </a:t>
            </a:r>
            <a:br>
              <a:rPr lang="en-GB" sz="2400" dirty="0" smtClean="0"/>
            </a:br>
            <a:r>
              <a:rPr lang="en-GB" sz="2400" dirty="0" smtClean="0"/>
              <a:t>engagement and disseminations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Experiences from other areas: 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Nos. of mobile phones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Importance of email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“</a:t>
            </a:r>
            <a:r>
              <a:rPr lang="en-GB" sz="2000" i="1" dirty="0" smtClean="0"/>
              <a:t>All bugs are shallow to many eyes</a:t>
            </a:r>
            <a:r>
              <a:rPr lang="en-GB" sz="2000" dirty="0" smtClean="0"/>
              <a:t>”</a:t>
            </a:r>
          </a:p>
          <a:p>
            <a:pPr indent="-184150"/>
            <a:r>
              <a:rPr lang="en-GB" sz="2400" dirty="0" smtClean="0"/>
              <a:t>Implications: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Importance of best practices for popular &amp; well-used channels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Difficulties for new entrants e.g. </a:t>
            </a:r>
            <a:r>
              <a:rPr lang="en-GB" sz="2400" b="1" dirty="0" smtClean="0"/>
              <a:t>Diaspora</a:t>
            </a:r>
            <a:r>
              <a:rPr lang="en-GB" sz="2400" dirty="0" smtClean="0"/>
              <a:t> (open alternative to Facebook) and </a:t>
            </a:r>
            <a:r>
              <a:rPr lang="en-GB" sz="2400" b="1" dirty="0" smtClean="0"/>
              <a:t>identi.ca</a:t>
            </a:r>
            <a:r>
              <a:rPr lang="en-GB" sz="2400" dirty="0" smtClean="0"/>
              <a:t> and </a:t>
            </a:r>
            <a:r>
              <a:rPr lang="en-GB" sz="2400" b="1" dirty="0" smtClean="0"/>
              <a:t>app.net</a:t>
            </a:r>
            <a:r>
              <a:rPr lang="en-GB" sz="2400" dirty="0" smtClean="0"/>
              <a:t> (new open alternative to Twitter)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17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41" y="1572402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66" y="3206143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978630" y="0"/>
            <a:ext cx="145915" cy="1459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8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70"/>
          <a:stretch/>
        </p:blipFill>
        <p:spPr>
          <a:xfrm>
            <a:off x="0" y="-43774"/>
            <a:ext cx="5925377" cy="69017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165715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Is London 2012 a haven for open data?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Conclusions: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Not this time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But it is the first data Olympics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It's hard to see that by </a:t>
            </a:r>
            <a:r>
              <a:rPr lang="en-GB" sz="2400" i="1" dirty="0" smtClean="0"/>
              <a:t>[Rio] 2016 </a:t>
            </a:r>
            <a:r>
              <a:rPr lang="en-GB" sz="2400" i="1" dirty="0"/>
              <a:t>this won't emerge as data we can all use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252188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554326" y="92684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3363" y="9728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3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058711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Manchester </a:t>
            </a:r>
            <a:r>
              <a:rPr lang="en-GB" sz="2400" i="1" dirty="0"/>
              <a:t>City to open the archive on player data and </a:t>
            </a:r>
            <a:r>
              <a:rPr lang="en-GB" sz="2400" i="1" dirty="0" smtClean="0"/>
              <a:t>statistics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Example of: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Public interest in open data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Interest from commercial sector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2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52162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3932" y="6731541"/>
            <a:ext cx="3715966" cy="1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23363" y="0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9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43"/>
            <a:ext cx="8968902" cy="6095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Open Data in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4451" y="1010134"/>
            <a:ext cx="4659549" cy="779756"/>
          </a:xfrm>
        </p:spPr>
        <p:txBody>
          <a:bodyPr/>
          <a:lstStyle/>
          <a:p>
            <a:r>
              <a:rPr lang="en-GB" sz="2000" dirty="0" smtClean="0"/>
              <a:t>Trends in reusing Library usage data, e.g. JISC’s Library Impact Data Project</a:t>
            </a:r>
          </a:p>
          <a:p>
            <a:endParaRPr lang="en-GB" sz="20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6330" y="5126477"/>
            <a:ext cx="6131670" cy="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A</a:t>
            </a:r>
            <a:r>
              <a:rPr lang="en-GB" sz="2000" dirty="0"/>
              <a:t>verage number of </a:t>
            </a:r>
            <a:r>
              <a:rPr lang="en-GB" sz="2000" dirty="0">
                <a:solidFill>
                  <a:schemeClr val="accent2"/>
                </a:solidFill>
              </a:rPr>
              <a:t>books borrowed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dirty="0">
                <a:solidFill>
                  <a:srgbClr val="C00000"/>
                </a:solidFill>
              </a:rPr>
              <a:t>e-resource logins</a:t>
            </a:r>
            <a:r>
              <a:rPr lang="en-GB" sz="2000" dirty="0"/>
              <a:t> </a:t>
            </a:r>
            <a:r>
              <a:rPr lang="en-GB" sz="2000" dirty="0" smtClean="0"/>
              <a:t>for ~33,000 </a:t>
            </a:r>
            <a:r>
              <a:rPr lang="en-GB" sz="2000" dirty="0"/>
              <a:t>students in </a:t>
            </a:r>
            <a:r>
              <a:rPr lang="en-GB" sz="2000" dirty="0" smtClean="0"/>
              <a:t>final </a:t>
            </a:r>
            <a:r>
              <a:rPr lang="en-GB" sz="2000" dirty="0"/>
              <a:t>year of studies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18984" y="5180537"/>
            <a:ext cx="20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</a:t>
            </a:r>
            <a:r>
              <a:rPr lang="en-GB" sz="1200" dirty="0"/>
              <a:t>&amp; data provided by Dave Pattern under a CC BY-NC-SA </a:t>
            </a:r>
            <a:r>
              <a:rPr lang="en-GB" sz="1200" dirty="0" smtClean="0"/>
              <a:t>licence</a:t>
            </a:r>
            <a:endParaRPr lang="en-GB" sz="1200" dirty="0"/>
          </a:p>
        </p:txBody>
      </p:sp>
      <p:sp>
        <p:nvSpPr>
          <p:cNvPr id="14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196475" y="5626919"/>
            <a:ext cx="148431" cy="113506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81892" y="9728"/>
            <a:ext cx="242543" cy="2140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3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TechWatch</a:t>
            </a:r>
            <a:r>
              <a:rPr lang="en-GB" dirty="0" smtClean="0"/>
              <a:t> Reports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7367" y="1204686"/>
            <a:ext cx="3242774" cy="3970215"/>
          </a:xfrm>
        </p:spPr>
        <p:txBody>
          <a:bodyPr/>
          <a:lstStyle/>
          <a:p>
            <a:r>
              <a:rPr lang="en-GB" sz="2400" dirty="0" smtClean="0"/>
              <a:t>JISC Observatory </a:t>
            </a:r>
            <a:r>
              <a:rPr lang="en-GB" sz="2400" dirty="0" err="1" smtClean="0"/>
              <a:t>TechWatch</a:t>
            </a:r>
            <a:r>
              <a:rPr lang="en-GB" sz="2400" dirty="0" smtClean="0"/>
              <a:t> reports on key areas of growth &amp; importance: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en-GB" sz="2400" dirty="0" smtClean="0"/>
              <a:t>Data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en-GB" sz="2400" dirty="0" smtClean="0"/>
              <a:t>eBooks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en-GB" sz="2400" dirty="0" smtClean="0"/>
              <a:t>Mobile Web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en-GB" sz="2400" dirty="0" smtClean="0"/>
              <a:t>Augmented Reality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67058" y="5777803"/>
            <a:ext cx="62279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But what other early signals are we seeing?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" y="1281146"/>
            <a:ext cx="5506219" cy="3867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220902" y="104035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0" b="-1"/>
          <a:stretch/>
        </p:blipFill>
        <p:spPr>
          <a:xfrm>
            <a:off x="0" y="0"/>
            <a:ext cx="599206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2996031" y="622570"/>
            <a:ext cx="1430054" cy="321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620470" y="11181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868" y="1204686"/>
            <a:ext cx="3239311" cy="4417901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News stories (Aug 2012) about plans for privatisation at London Metropolitan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777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689" y="1204686"/>
            <a:ext cx="3161489" cy="3445135"/>
          </a:xfrm>
        </p:spPr>
        <p:txBody>
          <a:bodyPr/>
          <a:lstStyle/>
          <a:p>
            <a:r>
              <a:rPr lang="en-GB" sz="2400" dirty="0" smtClean="0"/>
              <a:t>Follow-up comment (20 Aug 2012):</a:t>
            </a:r>
          </a:p>
          <a:p>
            <a:r>
              <a:rPr lang="en-GB" sz="2400" dirty="0" smtClean="0"/>
              <a:t>“</a:t>
            </a:r>
            <a:r>
              <a:rPr lang="en-GB" sz="2400" i="1" dirty="0" smtClean="0"/>
              <a:t>VC </a:t>
            </a:r>
            <a:r>
              <a:rPr lang="en-GB" sz="2400" i="1" dirty="0"/>
              <a:t>should be applauded for the classic business move of getting the university to concentrate on its core activity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" y="0"/>
            <a:ext cx="5724144" cy="6858000"/>
          </a:xfrm>
          <a:prstGeom prst="rect">
            <a:avLst/>
          </a:prstGeom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542649" y="104035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289" y="5454347"/>
            <a:ext cx="285779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Carl </a:t>
            </a:r>
            <a:r>
              <a:rPr lang="en-GB" sz="1600" dirty="0" err="1" smtClean="0"/>
              <a:t>Lygo</a:t>
            </a:r>
            <a:r>
              <a:rPr lang="en-GB" sz="1600" dirty="0" smtClean="0"/>
              <a:t> is </a:t>
            </a:r>
            <a:r>
              <a:rPr lang="en-GB" sz="1600" dirty="0"/>
              <a:t> chief executive of the 'for profit' BPP Professional Education group and principal of BPP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7431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For Librarians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2358" y="1204686"/>
            <a:ext cx="4331642" cy="5653314"/>
          </a:xfrm>
        </p:spPr>
        <p:txBody>
          <a:bodyPr/>
          <a:lstStyle/>
          <a:p>
            <a:r>
              <a:rPr lang="en-GB" dirty="0" smtClean="0"/>
              <a:t>In time of uncertain futures: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Use evidence-based approaches to understanding the future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Understand the changing environment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Engage with opportunities in areas of growth and institutional importance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Be open and encourage discussion on analysis &amp; interpretation of findings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 descr="Copyright Shutterstock. used under licence. shutterstock_60676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5" y="1313884"/>
            <a:ext cx="4501493" cy="30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 and services will be open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Exploiting Opportunities: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326" y="934498"/>
            <a:ext cx="2262336" cy="5277618"/>
          </a:xfrm>
        </p:spPr>
        <p:txBody>
          <a:bodyPr/>
          <a:lstStyle/>
          <a:p>
            <a:r>
              <a:rPr lang="en-GB" sz="2400" dirty="0" smtClean="0"/>
              <a:t>Opportunities for (academic) librarians to engage in data management activities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90"/>
            <a:ext cx="6811326" cy="6697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460" y="4844374"/>
            <a:ext cx="6614808" cy="9143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641875" y="57665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816191" y="48443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Exploiting Opportunities: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5992239"/>
            <a:ext cx="7791705" cy="865761"/>
          </a:xfrm>
        </p:spPr>
        <p:txBody>
          <a:bodyPr/>
          <a:lstStyle/>
          <a:p>
            <a:r>
              <a:rPr lang="en-GB" sz="2400" dirty="0" smtClean="0"/>
              <a:t>Opportunities for Librarians in engaging with research data management – see IFLA paper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7" y="905328"/>
            <a:ext cx="6878010" cy="5125166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268343" y="100466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211696" y="6489557"/>
            <a:ext cx="496922" cy="291487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PDF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Serenity prayer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357" y="1379784"/>
            <a:ext cx="3492380" cy="5007429"/>
          </a:xfrm>
        </p:spPr>
        <p:txBody>
          <a:bodyPr/>
          <a:lstStyle/>
          <a:p>
            <a:r>
              <a:rPr lang="en-GB" dirty="0" smtClean="0"/>
              <a:t>Serenity prayer:</a:t>
            </a:r>
          </a:p>
          <a:p>
            <a:r>
              <a:rPr lang="en-GB" dirty="0"/>
              <a:t>God, grant me the serenity to accept the things I cannot change,</a:t>
            </a:r>
            <a:br>
              <a:rPr lang="en-GB" dirty="0"/>
            </a:br>
            <a:r>
              <a:rPr lang="en-GB" dirty="0"/>
              <a:t>Courage to change the things I can,</a:t>
            </a:r>
            <a:br>
              <a:rPr lang="en-GB" dirty="0"/>
            </a:br>
            <a:r>
              <a:rPr lang="en-GB" dirty="0"/>
              <a:t>And wisdom to know the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6" name="Picture 2" descr="http://www.aunicorntshirt.com/images/UNITSH_119A_SerenityPrayer2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52" r="1"/>
          <a:stretch/>
        </p:blipFill>
        <p:spPr bwMode="auto">
          <a:xfrm>
            <a:off x="0" y="1717"/>
            <a:ext cx="6371617" cy="685628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6559970" y="5480307"/>
            <a:ext cx="245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Tim Berners-Lee didn’t accept the evidence of the popularity of Gopher!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553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67469" y="2208179"/>
            <a:ext cx="7700906" cy="264592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The Data will be Big, but our users will continue to use Facebook and Twitter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But research data will grow in importance as will use of mobiles.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According to the evidence the future isn’t quite what I expected. But it has helped to identify our business strategies.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" y="1909550"/>
            <a:ext cx="861180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own our services and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a growth in use of online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see the importance of librarians acknowledged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greater investment in libraries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travel to work by monorail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15820</TotalTime>
  <Words>1372</Words>
  <Application>Microsoft Macintosh PowerPoint</Application>
  <PresentationFormat>On-screen Show (4:3)</PresentationFormat>
  <Paragraphs>278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UKOLN-standard-slide-2004</vt:lpstr>
      <vt:lpstr>Making Sense of the Future</vt:lpstr>
      <vt:lpstr>ILI 2012 Making Sense of the Future</vt:lpstr>
      <vt:lpstr>In the Future</vt:lpstr>
      <vt:lpstr>In the Future</vt:lpstr>
      <vt:lpstr>In the Future</vt:lpstr>
      <vt:lpstr>In the Future</vt:lpstr>
      <vt:lpstr>In the Future</vt:lpstr>
      <vt:lpstr>In the Future</vt:lpstr>
      <vt:lpstr>In the Future</vt:lpstr>
      <vt:lpstr>What I expected in the future</vt:lpstr>
      <vt:lpstr>In the Future</vt:lpstr>
      <vt:lpstr>Has the Future Arrived? </vt:lpstr>
      <vt:lpstr>Shush!</vt:lpstr>
      <vt:lpstr>The Context</vt:lpstr>
      <vt:lpstr>Accompanying Paper</vt:lpstr>
      <vt:lpstr>Time of Growth </vt:lpstr>
      <vt:lpstr>Time of Growth is Over </vt:lpstr>
      <vt:lpstr>JISC Observatory</vt:lpstr>
      <vt:lpstr>JIS Observatory process</vt:lpstr>
      <vt:lpstr>Scanning Activities </vt:lpstr>
      <vt:lpstr>Scanning Activities </vt:lpstr>
      <vt:lpstr>Sense-making</vt:lpstr>
      <vt:lpstr>Significant Trends: Mobile</vt:lpstr>
      <vt:lpstr>Significant Trends: Mobile</vt:lpstr>
      <vt:lpstr>Significant Trends: Mobile</vt:lpstr>
      <vt:lpstr>Significant Trends: Social Media</vt:lpstr>
      <vt:lpstr>Significant Trends: Social Media</vt:lpstr>
      <vt:lpstr>Significant Trends: Social Media</vt:lpstr>
      <vt:lpstr>Behind The Facebook Page</vt:lpstr>
      <vt:lpstr>Need for Paradata and Discussion</vt:lpstr>
      <vt:lpstr>Paradata Example</vt:lpstr>
      <vt:lpstr>Sense-Making: Social Media</vt:lpstr>
      <vt:lpstr>Open Data</vt:lpstr>
      <vt:lpstr>Open Data</vt:lpstr>
      <vt:lpstr>Use of Open Data in Libraries</vt:lpstr>
      <vt:lpstr>TechWatch Reports</vt:lpstr>
      <vt:lpstr>Early Signals?</vt:lpstr>
      <vt:lpstr>Early Signals?</vt:lpstr>
      <vt:lpstr>Challenge For Librarians</vt:lpstr>
      <vt:lpstr>Exploiting Opportunities: Data</vt:lpstr>
      <vt:lpstr>Exploiting Opportunities: Data</vt:lpstr>
      <vt:lpstr>Serenity prayer</vt:lpstr>
      <vt:lpstr>Conclusions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the Future</dc:title>
  <dc:creator>Brian Kelly</dc:creator>
  <cp:lastModifiedBy>Brian Kelly</cp:lastModifiedBy>
  <cp:revision>593</cp:revision>
  <cp:lastPrinted>2012-08-24T08:02:58Z</cp:lastPrinted>
  <dcterms:created xsi:type="dcterms:W3CDTF">2005-06-06T15:31:10Z</dcterms:created>
  <dcterms:modified xsi:type="dcterms:W3CDTF">2012-10-27T13:10:48Z</dcterms:modified>
</cp:coreProperties>
</file>