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2"/>
  </p:notesMasterIdLst>
  <p:handoutMasterIdLst>
    <p:handoutMasterId r:id="rId63"/>
  </p:handoutMasterIdLst>
  <p:sldIdLst>
    <p:sldId id="262" r:id="rId2"/>
    <p:sldId id="256" r:id="rId3"/>
    <p:sldId id="294" r:id="rId4"/>
    <p:sldId id="295" r:id="rId5"/>
    <p:sldId id="322" r:id="rId6"/>
    <p:sldId id="323" r:id="rId7"/>
    <p:sldId id="296" r:id="rId8"/>
    <p:sldId id="305" r:id="rId9"/>
    <p:sldId id="304" r:id="rId10"/>
    <p:sldId id="306" r:id="rId11"/>
    <p:sldId id="303" r:id="rId12"/>
    <p:sldId id="301" r:id="rId13"/>
    <p:sldId id="313" r:id="rId14"/>
    <p:sldId id="312" r:id="rId15"/>
    <p:sldId id="307" r:id="rId16"/>
    <p:sldId id="308" r:id="rId17"/>
    <p:sldId id="309" r:id="rId18"/>
    <p:sldId id="310" r:id="rId19"/>
    <p:sldId id="315" r:id="rId20"/>
    <p:sldId id="316" r:id="rId21"/>
    <p:sldId id="302" r:id="rId22"/>
    <p:sldId id="297" r:id="rId23"/>
    <p:sldId id="311" r:id="rId24"/>
    <p:sldId id="265" r:id="rId25"/>
    <p:sldId id="266" r:id="rId26"/>
    <p:sldId id="299" r:id="rId27"/>
    <p:sldId id="257" r:id="rId28"/>
    <p:sldId id="264" r:id="rId29"/>
    <p:sldId id="268" r:id="rId30"/>
    <p:sldId id="267" r:id="rId31"/>
    <p:sldId id="269" r:id="rId32"/>
    <p:sldId id="314" r:id="rId33"/>
    <p:sldId id="321" r:id="rId34"/>
    <p:sldId id="270" r:id="rId35"/>
    <p:sldId id="273" r:id="rId36"/>
    <p:sldId id="274" r:id="rId37"/>
    <p:sldId id="275" r:id="rId38"/>
    <p:sldId id="271" r:id="rId39"/>
    <p:sldId id="277" r:id="rId40"/>
    <p:sldId id="276" r:id="rId41"/>
    <p:sldId id="288" r:id="rId42"/>
    <p:sldId id="289" r:id="rId43"/>
    <p:sldId id="290" r:id="rId44"/>
    <p:sldId id="278" r:id="rId45"/>
    <p:sldId id="285" r:id="rId46"/>
    <p:sldId id="284" r:id="rId47"/>
    <p:sldId id="272" r:id="rId48"/>
    <p:sldId id="317" r:id="rId49"/>
    <p:sldId id="318" r:id="rId50"/>
    <p:sldId id="319" r:id="rId51"/>
    <p:sldId id="291" r:id="rId52"/>
    <p:sldId id="279" r:id="rId53"/>
    <p:sldId id="280" r:id="rId54"/>
    <p:sldId id="292" r:id="rId55"/>
    <p:sldId id="287" r:id="rId56"/>
    <p:sldId id="286" r:id="rId57"/>
    <p:sldId id="320" r:id="rId58"/>
    <p:sldId id="293" r:id="rId59"/>
    <p:sldId id="261" r:id="rId60"/>
    <p:sldId id="324" r:id="rId61"/>
  </p:sldIdLst>
  <p:sldSz cx="9144000" cy="6858000" type="screen4x3"/>
  <p:notesSz cx="6811963" cy="9942513"/>
  <p:defaultTextStyle>
    <a:defPPr>
      <a:defRPr lang="en-GB"/>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343434"/>
    <a:srgbClr val="3F58A7"/>
    <a:srgbClr val="005392"/>
    <a:srgbClr val="FF0000"/>
    <a:srgbClr val="CCECFF"/>
    <a:srgbClr val="99CCFF"/>
    <a:srgbClr val="0066CC"/>
    <a:srgbClr val="FF0066"/>
    <a:srgbClr val="23238F"/>
    <a:srgbClr val="8888E2"/>
  </p:clrMru>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29" autoAdjust="0"/>
    <p:restoredTop sz="94660"/>
  </p:normalViewPr>
  <p:slideViewPr>
    <p:cSldViewPr snapToGrid="0">
      <p:cViewPr varScale="1">
        <p:scale>
          <a:sx n="65" d="100"/>
          <a:sy n="65" d="100"/>
        </p:scale>
        <p:origin x="-654" y="-102"/>
      </p:cViewPr>
      <p:guideLst>
        <p:guide orient="horz" pos="2160"/>
        <p:guide pos="2880"/>
      </p:guideLst>
    </p:cSldViewPr>
  </p:slideViewPr>
  <p:outlineViewPr>
    <p:cViewPr>
      <p:scale>
        <a:sx n="33" d="100"/>
        <a:sy n="33" d="100"/>
      </p:scale>
      <p:origin x="0" y="11796"/>
    </p:cViewPr>
  </p:outlineViewPr>
  <p:notesTextViewPr>
    <p:cViewPr>
      <p:scale>
        <a:sx n="100" d="100"/>
        <a:sy n="100" d="100"/>
      </p:scale>
      <p:origin x="0" y="0"/>
    </p:cViewPr>
  </p:notesTextViewPr>
  <p:sorterViewPr>
    <p:cViewPr>
      <p:scale>
        <a:sx n="66" d="100"/>
        <a:sy n="66" d="100"/>
      </p:scale>
      <p:origin x="0" y="0"/>
    </p:cViewPr>
  </p:sorterViewPr>
  <p:notesViewPr>
    <p:cSldViewPr snapToGrid="0">
      <p:cViewPr>
        <p:scale>
          <a:sx n="75" d="100"/>
          <a:sy n="75" d="100"/>
        </p:scale>
        <p:origin x="-3030" y="-174"/>
      </p:cViewPr>
      <p:guideLst>
        <p:guide orient="horz" pos="3131"/>
        <p:guide pos="2145"/>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814388" y="0"/>
            <a:ext cx="5784850" cy="103505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a:defRPr sz="2800" b="1" i="1">
                <a:ea typeface="+mn-ea"/>
                <a:cs typeface="+mn-cs"/>
              </a:defRPr>
            </a:lvl1pPr>
          </a:lstStyle>
          <a:p>
            <a:pPr>
              <a:defRPr/>
            </a:pPr>
            <a:r>
              <a:rPr lang="en-GB" sz="3200" dirty="0"/>
              <a:t>What Next for Libraries? Making Sense of the </a:t>
            </a:r>
            <a:r>
              <a:rPr lang="en-GB" sz="3200" dirty="0" smtClean="0"/>
              <a:t>Future</a:t>
            </a:r>
            <a:endParaRPr lang="en-GB" sz="3200" dirty="0"/>
          </a:p>
        </p:txBody>
      </p:sp>
      <p:sp>
        <p:nvSpPr>
          <p:cNvPr id="20483" name="Rectangle 3"/>
          <p:cNvSpPr>
            <a:spLocks noGrp="1" noChangeArrowheads="1"/>
          </p:cNvSpPr>
          <p:nvPr>
            <p:ph type="dt" sz="quarter" idx="1"/>
          </p:nvPr>
        </p:nvSpPr>
        <p:spPr bwMode="auto">
          <a:xfrm>
            <a:off x="5837238" y="350838"/>
            <a:ext cx="974725" cy="236537"/>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algn="r">
              <a:defRPr sz="1200">
                <a:ea typeface="+mn-ea"/>
                <a:cs typeface="+mn-cs"/>
              </a:defRPr>
            </a:lvl1pPr>
          </a:lstStyle>
          <a:p>
            <a:pPr>
              <a:defRPr/>
            </a:pPr>
            <a:endParaRPr lang="en-GB"/>
          </a:p>
        </p:txBody>
      </p:sp>
      <p:sp>
        <p:nvSpPr>
          <p:cNvPr id="20484" name="Rectangle 4"/>
          <p:cNvSpPr>
            <a:spLocks noGrp="1" noChangeArrowheads="1"/>
          </p:cNvSpPr>
          <p:nvPr>
            <p:ph type="ftr" sz="quarter" idx="2"/>
          </p:nvPr>
        </p:nvSpPr>
        <p:spPr bwMode="auto">
          <a:xfrm>
            <a:off x="227013" y="9442450"/>
            <a:ext cx="6383337" cy="277813"/>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algn="ctr">
              <a:defRPr sz="1200">
                <a:ea typeface="+mn-ea"/>
                <a:cs typeface="+mn-cs"/>
              </a:defRPr>
            </a:lvl1pPr>
          </a:lstStyle>
          <a:p>
            <a:pPr marL="0" lvl="1" algn="ctr">
              <a:defRPr/>
            </a:pPr>
            <a:r>
              <a:rPr lang="en-GB" sz="1600" dirty="0" smtClean="0"/>
              <a:t>&lt;http</a:t>
            </a:r>
            <a:r>
              <a:rPr lang="en-GB" sz="1600" dirty="0"/>
              <a:t>://</a:t>
            </a:r>
            <a:r>
              <a:rPr lang="en-GB" sz="1600" dirty="0" smtClean="0"/>
              <a:t>www.ukoln.ac.uk/web-focus/events/conferences/emtacl12/&gt;</a:t>
            </a:r>
            <a:endParaRPr lang="en-GB" sz="1600" dirty="0"/>
          </a:p>
        </p:txBody>
      </p:sp>
      <p:sp>
        <p:nvSpPr>
          <p:cNvPr id="20485" name="Rectangle 5"/>
          <p:cNvSpPr>
            <a:spLocks noGrp="1" noChangeArrowheads="1"/>
          </p:cNvSpPr>
          <p:nvPr>
            <p:ph type="sldNum" sz="quarter" idx="3"/>
          </p:nvPr>
        </p:nvSpPr>
        <p:spPr bwMode="auto">
          <a:xfrm>
            <a:off x="3119438" y="9007475"/>
            <a:ext cx="471487" cy="271463"/>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algn="r">
              <a:defRPr sz="1200" smtClean="0">
                <a:cs typeface="+mn-cs"/>
              </a:defRPr>
            </a:lvl1pPr>
          </a:lstStyle>
          <a:p>
            <a:pPr>
              <a:defRPr/>
            </a:pPr>
            <a:fld id="{94835358-E5EC-0245-803F-4388B19E9020}" type="slidenum">
              <a:rPr lang="en-GB"/>
              <a:pPr>
                <a:defRPr/>
              </a:pPr>
              <a:t>‹#›</a:t>
            </a:fld>
            <a:endParaRPr lang="en-GB"/>
          </a:p>
        </p:txBody>
      </p:sp>
      <p:pic>
        <p:nvPicPr>
          <p:cNvPr id="13318" name="Picture 7" descr="Creative Commons licenc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459413" y="9024938"/>
            <a:ext cx="855662" cy="29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9" name="Picture 8" descr="UKOLN logo"/>
          <p:cNvPicPr>
            <a:picLocks noChangeAspect="1" noChangeArrowheads="1"/>
          </p:cNvPicPr>
          <p:nvPr/>
        </p:nvPicPr>
        <p:blipFill>
          <a:blip r:embed="rId3" cstate="email">
            <a:extLst>
              <a:ext uri="{28A0092B-C50C-407E-A947-70E740481C1C}">
                <a14:useLocalDpi xmlns="" xmlns:a14="http://schemas.microsoft.com/office/drawing/2010/main" val="0"/>
              </a:ext>
            </a:extLst>
          </a:blip>
          <a:srcRect/>
          <a:stretch>
            <a:fillRect/>
          </a:stretch>
        </p:blipFill>
        <p:spPr bwMode="auto">
          <a:xfrm>
            <a:off x="155575" y="0"/>
            <a:ext cx="658813"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407585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974725" y="273050"/>
            <a:ext cx="4433888" cy="496888"/>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a:defRPr sz="1200">
                <a:latin typeface="Times New Roman" pitchFamily="18" charset="0"/>
                <a:ea typeface="+mn-ea"/>
                <a:cs typeface="+mn-cs"/>
              </a:defRPr>
            </a:lvl1pPr>
          </a:lstStyle>
          <a:p>
            <a:pPr>
              <a:defRPr/>
            </a:pPr>
            <a:endParaRPr lang="en-GB"/>
          </a:p>
        </p:txBody>
      </p:sp>
      <p:sp>
        <p:nvSpPr>
          <p:cNvPr id="26627" name="Rectangle 3"/>
          <p:cNvSpPr>
            <a:spLocks noGrp="1" noChangeArrowheads="1"/>
          </p:cNvSpPr>
          <p:nvPr>
            <p:ph type="dt" idx="1"/>
          </p:nvPr>
        </p:nvSpPr>
        <p:spPr bwMode="auto">
          <a:xfrm>
            <a:off x="5837238" y="0"/>
            <a:ext cx="973137" cy="428625"/>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algn="r">
              <a:defRPr sz="1200">
                <a:latin typeface="Times New Roman" pitchFamily="18" charset="0"/>
                <a:ea typeface="+mn-ea"/>
                <a:cs typeface="+mn-cs"/>
              </a:defRPr>
            </a:lvl1pPr>
          </a:lstStyle>
          <a:p>
            <a:pPr>
              <a:defRPr/>
            </a:pPr>
            <a:endParaRPr lang="en-GB"/>
          </a:p>
        </p:txBody>
      </p:sp>
      <p:sp>
        <p:nvSpPr>
          <p:cNvPr id="14340" name="Rectangle 4"/>
          <p:cNvSpPr>
            <a:spLocks noGrp="1" noRot="1" noChangeAspect="1" noChangeArrowheads="1" noTextEdit="1"/>
          </p:cNvSpPr>
          <p:nvPr>
            <p:ph type="sldImg" idx="2"/>
          </p:nvPr>
        </p:nvSpPr>
        <p:spPr bwMode="auto">
          <a:xfrm>
            <a:off x="919163" y="746125"/>
            <a:ext cx="4973637" cy="3729038"/>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6629" name="Rectangle 5"/>
          <p:cNvSpPr>
            <a:spLocks noGrp="1" noChangeArrowheads="1"/>
          </p:cNvSpPr>
          <p:nvPr>
            <p:ph type="body" sz="quarter" idx="3"/>
          </p:nvPr>
        </p:nvSpPr>
        <p:spPr bwMode="auto">
          <a:xfrm>
            <a:off x="681038" y="4722813"/>
            <a:ext cx="5449887" cy="4473575"/>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26630" name="Rectangle 6"/>
          <p:cNvSpPr>
            <a:spLocks noGrp="1" noChangeArrowheads="1"/>
          </p:cNvSpPr>
          <p:nvPr>
            <p:ph type="ftr" sz="quarter" idx="4"/>
          </p:nvPr>
        </p:nvSpPr>
        <p:spPr bwMode="auto">
          <a:xfrm>
            <a:off x="615950" y="9591675"/>
            <a:ext cx="5580063" cy="350838"/>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a:defRPr sz="1200">
                <a:latin typeface="Times New Roman" pitchFamily="18" charset="0"/>
                <a:ea typeface="+mn-ea"/>
                <a:cs typeface="+mn-cs"/>
              </a:defRPr>
            </a:lvl1pPr>
          </a:lstStyle>
          <a:p>
            <a:pPr>
              <a:defRPr/>
            </a:pPr>
            <a:endParaRPr lang="en-GB"/>
          </a:p>
        </p:txBody>
      </p:sp>
      <p:sp>
        <p:nvSpPr>
          <p:cNvPr id="26631" name="Rectangle 7"/>
          <p:cNvSpPr>
            <a:spLocks noGrp="1" noChangeArrowheads="1"/>
          </p:cNvSpPr>
          <p:nvPr>
            <p:ph type="sldNum" sz="quarter" idx="5"/>
          </p:nvPr>
        </p:nvSpPr>
        <p:spPr bwMode="auto">
          <a:xfrm>
            <a:off x="2832100" y="9277350"/>
            <a:ext cx="406400" cy="265113"/>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algn="r">
              <a:defRPr sz="1200" smtClean="0">
                <a:latin typeface="Times New Roman" charset="0"/>
                <a:cs typeface="+mn-cs"/>
              </a:defRPr>
            </a:lvl1pPr>
          </a:lstStyle>
          <a:p>
            <a:pPr>
              <a:defRPr/>
            </a:pPr>
            <a:fld id="{ABCCBB48-F4CB-244C-A901-1F30FED1FB46}" type="slidenum">
              <a:rPr lang="en-GB"/>
              <a:pPr>
                <a:defRPr/>
              </a:pPr>
              <a:t>‹#›</a:t>
            </a:fld>
            <a:endParaRPr lang="en-GB"/>
          </a:p>
        </p:txBody>
      </p:sp>
      <p:pic>
        <p:nvPicPr>
          <p:cNvPr id="14344" name="Picture 8" descr="logo-new-jules"/>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87325" y="0"/>
            <a:ext cx="766763" cy="993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1960279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1</a:t>
            </a:fld>
            <a:endParaRPr lang="en-GB"/>
          </a:p>
        </p:txBody>
      </p:sp>
    </p:spTree>
    <p:extLst>
      <p:ext uri="{BB962C8B-B14F-4D97-AF65-F5344CB8AC3E}">
        <p14:creationId xmlns="" xmlns:p14="http://schemas.microsoft.com/office/powerpoint/2010/main" val="255461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10</a:t>
            </a:fld>
            <a:endParaRPr lang="en-GB"/>
          </a:p>
        </p:txBody>
      </p:sp>
    </p:spTree>
    <p:extLst>
      <p:ext uri="{BB962C8B-B14F-4D97-AF65-F5344CB8AC3E}">
        <p14:creationId xmlns="" xmlns:p14="http://schemas.microsoft.com/office/powerpoint/2010/main" val="262605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11</a:t>
            </a:fld>
            <a:endParaRPr lang="en-GB"/>
          </a:p>
        </p:txBody>
      </p:sp>
    </p:spTree>
    <p:extLst>
      <p:ext uri="{BB962C8B-B14F-4D97-AF65-F5344CB8AC3E}">
        <p14:creationId xmlns="" xmlns:p14="http://schemas.microsoft.com/office/powerpoint/2010/main" val="3050926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12</a:t>
            </a:fld>
            <a:endParaRPr lang="en-GB"/>
          </a:p>
        </p:txBody>
      </p:sp>
    </p:spTree>
    <p:extLst>
      <p:ext uri="{BB962C8B-B14F-4D97-AF65-F5344CB8AC3E}">
        <p14:creationId xmlns="" xmlns:p14="http://schemas.microsoft.com/office/powerpoint/2010/main" val="2002948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13</a:t>
            </a:fld>
            <a:endParaRPr lang="en-GB"/>
          </a:p>
        </p:txBody>
      </p:sp>
    </p:spTree>
    <p:extLst>
      <p:ext uri="{BB962C8B-B14F-4D97-AF65-F5344CB8AC3E}">
        <p14:creationId xmlns="" xmlns:p14="http://schemas.microsoft.com/office/powerpoint/2010/main" val="3334402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14</a:t>
            </a:fld>
            <a:endParaRPr lang="en-GB"/>
          </a:p>
        </p:txBody>
      </p:sp>
    </p:spTree>
    <p:extLst>
      <p:ext uri="{BB962C8B-B14F-4D97-AF65-F5344CB8AC3E}">
        <p14:creationId xmlns="" xmlns:p14="http://schemas.microsoft.com/office/powerpoint/2010/main" val="1874835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15</a:t>
            </a:fld>
            <a:endParaRPr lang="en-GB"/>
          </a:p>
        </p:txBody>
      </p:sp>
    </p:spTree>
    <p:extLst>
      <p:ext uri="{BB962C8B-B14F-4D97-AF65-F5344CB8AC3E}">
        <p14:creationId xmlns="" xmlns:p14="http://schemas.microsoft.com/office/powerpoint/2010/main" val="2313385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16</a:t>
            </a:fld>
            <a:endParaRPr lang="en-GB"/>
          </a:p>
        </p:txBody>
      </p:sp>
    </p:spTree>
    <p:extLst>
      <p:ext uri="{BB962C8B-B14F-4D97-AF65-F5344CB8AC3E}">
        <p14:creationId xmlns="" xmlns:p14="http://schemas.microsoft.com/office/powerpoint/2010/main" val="4089261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17</a:t>
            </a:fld>
            <a:endParaRPr lang="en-GB"/>
          </a:p>
        </p:txBody>
      </p:sp>
    </p:spTree>
    <p:extLst>
      <p:ext uri="{BB962C8B-B14F-4D97-AF65-F5344CB8AC3E}">
        <p14:creationId xmlns="" xmlns:p14="http://schemas.microsoft.com/office/powerpoint/2010/main" val="4218904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18</a:t>
            </a:fld>
            <a:endParaRPr lang="en-GB"/>
          </a:p>
        </p:txBody>
      </p:sp>
    </p:spTree>
    <p:extLst>
      <p:ext uri="{BB962C8B-B14F-4D97-AF65-F5344CB8AC3E}">
        <p14:creationId xmlns="" xmlns:p14="http://schemas.microsoft.com/office/powerpoint/2010/main" val="4207267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19</a:t>
            </a:fld>
            <a:endParaRPr lang="en-GB"/>
          </a:p>
        </p:txBody>
      </p:sp>
    </p:spTree>
    <p:extLst>
      <p:ext uri="{BB962C8B-B14F-4D97-AF65-F5344CB8AC3E}">
        <p14:creationId xmlns="" xmlns:p14="http://schemas.microsoft.com/office/powerpoint/2010/main" val="498282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803F6DC-DFB4-A941-BFB0-845A661A08DD}" type="slidenum">
              <a:rPr lang="en-GB" sz="1200">
                <a:latin typeface="Times New Roman" charset="0"/>
              </a:rPr>
              <a:pPr eaLnBrk="1" hangingPunct="1"/>
              <a:t>2</a:t>
            </a:fld>
            <a:endParaRPr lang="en-GB" sz="1200">
              <a:latin typeface="Times New Roman" charset="0"/>
            </a:endParaRPr>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20</a:t>
            </a:fld>
            <a:endParaRPr lang="en-GB"/>
          </a:p>
        </p:txBody>
      </p:sp>
    </p:spTree>
    <p:extLst>
      <p:ext uri="{BB962C8B-B14F-4D97-AF65-F5344CB8AC3E}">
        <p14:creationId xmlns="" xmlns:p14="http://schemas.microsoft.com/office/powerpoint/2010/main" val="2100655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should be happy. The future has arrived.</a:t>
            </a:r>
          </a:p>
          <a:p>
            <a:endParaRPr lang="en-GB" dirty="0" smtClean="0"/>
          </a:p>
          <a:p>
            <a:r>
              <a:rPr lang="en-GB" dirty="0" smtClean="0"/>
              <a:t>And we were happy – until a few years ago!</a:t>
            </a:r>
            <a:endParaRPr lang="en-GB" dirty="0"/>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21</a:t>
            </a:fld>
            <a:endParaRPr lang="en-GB"/>
          </a:p>
        </p:txBody>
      </p:sp>
    </p:spTree>
    <p:extLst>
      <p:ext uri="{BB962C8B-B14F-4D97-AF65-F5344CB8AC3E}">
        <p14:creationId xmlns="" xmlns:p14="http://schemas.microsoft.com/office/powerpoint/2010/main" val="24222145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22</a:t>
            </a:fld>
            <a:endParaRPr lang="en-GB"/>
          </a:p>
        </p:txBody>
      </p:sp>
    </p:spTree>
    <p:extLst>
      <p:ext uri="{BB962C8B-B14F-4D97-AF65-F5344CB8AC3E}">
        <p14:creationId xmlns="" xmlns:p14="http://schemas.microsoft.com/office/powerpoint/2010/main" val="14071631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23</a:t>
            </a:fld>
            <a:endParaRPr lang="en-GB"/>
          </a:p>
        </p:txBody>
      </p:sp>
    </p:spTree>
    <p:extLst>
      <p:ext uri="{BB962C8B-B14F-4D97-AF65-F5344CB8AC3E}">
        <p14:creationId xmlns="" xmlns:p14="http://schemas.microsoft.com/office/powerpoint/2010/main" val="713180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24</a:t>
            </a:fld>
            <a:endParaRPr lang="en-GB"/>
          </a:p>
        </p:txBody>
      </p:sp>
    </p:spTree>
    <p:extLst>
      <p:ext uri="{BB962C8B-B14F-4D97-AF65-F5344CB8AC3E}">
        <p14:creationId xmlns="" xmlns:p14="http://schemas.microsoft.com/office/powerpoint/2010/main" val="20455208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25</a:t>
            </a:fld>
            <a:endParaRPr lang="en-GB"/>
          </a:p>
        </p:txBody>
      </p:sp>
    </p:spTree>
    <p:extLst>
      <p:ext uri="{BB962C8B-B14F-4D97-AF65-F5344CB8AC3E}">
        <p14:creationId xmlns="" xmlns:p14="http://schemas.microsoft.com/office/powerpoint/2010/main" val="2045520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26</a:t>
            </a:fld>
            <a:endParaRPr lang="en-GB"/>
          </a:p>
        </p:txBody>
      </p:sp>
    </p:spTree>
    <p:extLst>
      <p:ext uri="{BB962C8B-B14F-4D97-AF65-F5344CB8AC3E}">
        <p14:creationId xmlns="" xmlns:p14="http://schemas.microsoft.com/office/powerpoint/2010/main" val="8490360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27</a:t>
            </a:fld>
            <a:endParaRPr lang="en-GB"/>
          </a:p>
        </p:txBody>
      </p:sp>
    </p:spTree>
    <p:extLst>
      <p:ext uri="{BB962C8B-B14F-4D97-AF65-F5344CB8AC3E}">
        <p14:creationId xmlns="" xmlns:p14="http://schemas.microsoft.com/office/powerpoint/2010/main" val="7123767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28</a:t>
            </a:fld>
            <a:endParaRPr lang="en-GB"/>
          </a:p>
        </p:txBody>
      </p:sp>
    </p:spTree>
    <p:extLst>
      <p:ext uri="{BB962C8B-B14F-4D97-AF65-F5344CB8AC3E}">
        <p14:creationId xmlns="" xmlns:p14="http://schemas.microsoft.com/office/powerpoint/2010/main" val="1783411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a:ln/>
        </p:spPr>
      </p:sp>
      <p:sp>
        <p:nvSpPr>
          <p:cNvPr id="358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ea typeface="ＭＳ Ｐゴシック" pitchFamily="34" charset="-128"/>
            </a:endParaRPr>
          </a:p>
        </p:txBody>
      </p:sp>
      <p:sp>
        <p:nvSpPr>
          <p:cNvPr id="35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64B1316-ED31-4A68-809C-B512FAE502DB}" type="slidenum">
              <a:rPr lang="en-GB" sz="1200">
                <a:latin typeface="Times New Roman" pitchFamily="18" charset="0"/>
              </a:rPr>
              <a:pPr eaLnBrk="1" hangingPunct="1"/>
              <a:t>29</a:t>
            </a:fld>
            <a:endParaRPr lang="en-GB" sz="120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3</a:t>
            </a:fld>
            <a:endParaRPr lang="en-GB"/>
          </a:p>
        </p:txBody>
      </p:sp>
    </p:spTree>
    <p:extLst>
      <p:ext uri="{BB962C8B-B14F-4D97-AF65-F5344CB8AC3E}">
        <p14:creationId xmlns="" xmlns:p14="http://schemas.microsoft.com/office/powerpoint/2010/main" val="30477120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30</a:t>
            </a:fld>
            <a:endParaRPr lang="en-GB"/>
          </a:p>
        </p:txBody>
      </p:sp>
    </p:spTree>
    <p:extLst>
      <p:ext uri="{BB962C8B-B14F-4D97-AF65-F5344CB8AC3E}">
        <p14:creationId xmlns="" xmlns:p14="http://schemas.microsoft.com/office/powerpoint/2010/main" val="3176798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31</a:t>
            </a:fld>
            <a:endParaRPr lang="en-GB"/>
          </a:p>
        </p:txBody>
      </p:sp>
    </p:spTree>
    <p:extLst>
      <p:ext uri="{BB962C8B-B14F-4D97-AF65-F5344CB8AC3E}">
        <p14:creationId xmlns="" xmlns:p14="http://schemas.microsoft.com/office/powerpoint/2010/main" val="6714786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32</a:t>
            </a:fld>
            <a:endParaRPr lang="en-GB"/>
          </a:p>
        </p:txBody>
      </p:sp>
    </p:spTree>
    <p:extLst>
      <p:ext uri="{BB962C8B-B14F-4D97-AF65-F5344CB8AC3E}">
        <p14:creationId xmlns="" xmlns:p14="http://schemas.microsoft.com/office/powerpoint/2010/main" val="14387849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33</a:t>
            </a:fld>
            <a:endParaRPr lang="en-GB"/>
          </a:p>
        </p:txBody>
      </p:sp>
    </p:spTree>
    <p:extLst>
      <p:ext uri="{BB962C8B-B14F-4D97-AF65-F5344CB8AC3E}">
        <p14:creationId xmlns="" xmlns:p14="http://schemas.microsoft.com/office/powerpoint/2010/main" val="37334388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34</a:t>
            </a:fld>
            <a:endParaRPr lang="en-GB"/>
          </a:p>
        </p:txBody>
      </p:sp>
    </p:spTree>
    <p:extLst>
      <p:ext uri="{BB962C8B-B14F-4D97-AF65-F5344CB8AC3E}">
        <p14:creationId xmlns="" xmlns:p14="http://schemas.microsoft.com/office/powerpoint/2010/main" val="14425821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35</a:t>
            </a:fld>
            <a:endParaRPr lang="en-GB"/>
          </a:p>
        </p:txBody>
      </p:sp>
    </p:spTree>
    <p:extLst>
      <p:ext uri="{BB962C8B-B14F-4D97-AF65-F5344CB8AC3E}">
        <p14:creationId xmlns="" xmlns:p14="http://schemas.microsoft.com/office/powerpoint/2010/main" val="36301555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36</a:t>
            </a:fld>
            <a:endParaRPr lang="en-GB"/>
          </a:p>
        </p:txBody>
      </p:sp>
    </p:spTree>
    <p:extLst>
      <p:ext uri="{BB962C8B-B14F-4D97-AF65-F5344CB8AC3E}">
        <p14:creationId xmlns="" xmlns:p14="http://schemas.microsoft.com/office/powerpoint/2010/main" val="36301555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37</a:t>
            </a:fld>
            <a:endParaRPr lang="en-GB"/>
          </a:p>
        </p:txBody>
      </p:sp>
    </p:spTree>
    <p:extLst>
      <p:ext uri="{BB962C8B-B14F-4D97-AF65-F5344CB8AC3E}">
        <p14:creationId xmlns="" xmlns:p14="http://schemas.microsoft.com/office/powerpoint/2010/main" val="36301555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38</a:t>
            </a:fld>
            <a:endParaRPr lang="en-GB"/>
          </a:p>
        </p:txBody>
      </p:sp>
    </p:spTree>
    <p:extLst>
      <p:ext uri="{BB962C8B-B14F-4D97-AF65-F5344CB8AC3E}">
        <p14:creationId xmlns="" xmlns:p14="http://schemas.microsoft.com/office/powerpoint/2010/main" val="36301555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39</a:t>
            </a:fld>
            <a:endParaRPr lang="en-GB"/>
          </a:p>
        </p:txBody>
      </p:sp>
    </p:spTree>
    <p:extLst>
      <p:ext uri="{BB962C8B-B14F-4D97-AF65-F5344CB8AC3E}">
        <p14:creationId xmlns="" xmlns:p14="http://schemas.microsoft.com/office/powerpoint/2010/main" val="3630155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4</a:t>
            </a:fld>
            <a:endParaRPr lang="en-GB"/>
          </a:p>
        </p:txBody>
      </p:sp>
    </p:spTree>
    <p:extLst>
      <p:ext uri="{BB962C8B-B14F-4D97-AF65-F5344CB8AC3E}">
        <p14:creationId xmlns="" xmlns:p14="http://schemas.microsoft.com/office/powerpoint/2010/main" val="30214608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40</a:t>
            </a:fld>
            <a:endParaRPr lang="en-GB"/>
          </a:p>
        </p:txBody>
      </p:sp>
    </p:spTree>
    <p:extLst>
      <p:ext uri="{BB962C8B-B14F-4D97-AF65-F5344CB8AC3E}">
        <p14:creationId xmlns="" xmlns:p14="http://schemas.microsoft.com/office/powerpoint/2010/main" val="18627837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41</a:t>
            </a:fld>
            <a:endParaRPr lang="en-GB"/>
          </a:p>
        </p:txBody>
      </p:sp>
    </p:spTree>
    <p:extLst>
      <p:ext uri="{BB962C8B-B14F-4D97-AF65-F5344CB8AC3E}">
        <p14:creationId xmlns="" xmlns:p14="http://schemas.microsoft.com/office/powerpoint/2010/main" val="6474524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42</a:t>
            </a:fld>
            <a:endParaRPr lang="en-GB"/>
          </a:p>
        </p:txBody>
      </p:sp>
    </p:spTree>
    <p:extLst>
      <p:ext uri="{BB962C8B-B14F-4D97-AF65-F5344CB8AC3E}">
        <p14:creationId xmlns="" xmlns:p14="http://schemas.microsoft.com/office/powerpoint/2010/main" val="11375267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43</a:t>
            </a:fld>
            <a:endParaRPr lang="en-GB"/>
          </a:p>
        </p:txBody>
      </p:sp>
    </p:spTree>
    <p:extLst>
      <p:ext uri="{BB962C8B-B14F-4D97-AF65-F5344CB8AC3E}">
        <p14:creationId xmlns="" xmlns:p14="http://schemas.microsoft.com/office/powerpoint/2010/main" val="21239908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44</a:t>
            </a:fld>
            <a:endParaRPr lang="en-GB"/>
          </a:p>
        </p:txBody>
      </p:sp>
    </p:spTree>
    <p:extLst>
      <p:ext uri="{BB962C8B-B14F-4D97-AF65-F5344CB8AC3E}">
        <p14:creationId xmlns="" xmlns:p14="http://schemas.microsoft.com/office/powerpoint/2010/main" val="11407275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45</a:t>
            </a:fld>
            <a:endParaRPr lang="en-GB"/>
          </a:p>
        </p:txBody>
      </p:sp>
    </p:spTree>
    <p:extLst>
      <p:ext uri="{BB962C8B-B14F-4D97-AF65-F5344CB8AC3E}">
        <p14:creationId xmlns="" xmlns:p14="http://schemas.microsoft.com/office/powerpoint/2010/main" val="32739974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46</a:t>
            </a:fld>
            <a:endParaRPr lang="en-GB"/>
          </a:p>
        </p:txBody>
      </p:sp>
    </p:spTree>
    <p:extLst>
      <p:ext uri="{BB962C8B-B14F-4D97-AF65-F5344CB8AC3E}">
        <p14:creationId xmlns="" xmlns:p14="http://schemas.microsoft.com/office/powerpoint/2010/main" val="32739974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47</a:t>
            </a:fld>
            <a:endParaRPr lang="en-GB"/>
          </a:p>
        </p:txBody>
      </p:sp>
    </p:spTree>
    <p:extLst>
      <p:ext uri="{BB962C8B-B14F-4D97-AF65-F5344CB8AC3E}">
        <p14:creationId xmlns="" xmlns:p14="http://schemas.microsoft.com/office/powerpoint/2010/main" val="36301555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48</a:t>
            </a:fld>
            <a:endParaRPr lang="en-GB"/>
          </a:p>
        </p:txBody>
      </p:sp>
    </p:spTree>
    <p:extLst>
      <p:ext uri="{BB962C8B-B14F-4D97-AF65-F5344CB8AC3E}">
        <p14:creationId xmlns="" xmlns:p14="http://schemas.microsoft.com/office/powerpoint/2010/main" val="3785768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49</a:t>
            </a:fld>
            <a:endParaRPr lang="en-GB"/>
          </a:p>
        </p:txBody>
      </p:sp>
    </p:spTree>
    <p:extLst>
      <p:ext uri="{BB962C8B-B14F-4D97-AF65-F5344CB8AC3E}">
        <p14:creationId xmlns="" xmlns:p14="http://schemas.microsoft.com/office/powerpoint/2010/main" val="20689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5</a:t>
            </a:fld>
            <a:endParaRPr lang="en-GB"/>
          </a:p>
        </p:txBody>
      </p:sp>
    </p:spTree>
    <p:extLst>
      <p:ext uri="{BB962C8B-B14F-4D97-AF65-F5344CB8AC3E}">
        <p14:creationId xmlns="" xmlns:p14="http://schemas.microsoft.com/office/powerpoint/2010/main" val="2657961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50</a:t>
            </a:fld>
            <a:endParaRPr lang="en-GB"/>
          </a:p>
        </p:txBody>
      </p:sp>
    </p:spTree>
    <p:extLst>
      <p:ext uri="{BB962C8B-B14F-4D97-AF65-F5344CB8AC3E}">
        <p14:creationId xmlns="" xmlns:p14="http://schemas.microsoft.com/office/powerpoint/2010/main" val="18017360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51</a:t>
            </a:fld>
            <a:endParaRPr lang="en-GB"/>
          </a:p>
        </p:txBody>
      </p:sp>
    </p:spTree>
    <p:extLst>
      <p:ext uri="{BB962C8B-B14F-4D97-AF65-F5344CB8AC3E}">
        <p14:creationId xmlns="" xmlns:p14="http://schemas.microsoft.com/office/powerpoint/2010/main" val="20068437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52</a:t>
            </a:fld>
            <a:endParaRPr lang="en-GB"/>
          </a:p>
        </p:txBody>
      </p:sp>
    </p:spTree>
    <p:extLst>
      <p:ext uri="{BB962C8B-B14F-4D97-AF65-F5344CB8AC3E}">
        <p14:creationId xmlns="" xmlns:p14="http://schemas.microsoft.com/office/powerpoint/2010/main" val="5597486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53</a:t>
            </a:fld>
            <a:endParaRPr lang="en-GB"/>
          </a:p>
        </p:txBody>
      </p:sp>
    </p:spTree>
    <p:extLst>
      <p:ext uri="{BB962C8B-B14F-4D97-AF65-F5344CB8AC3E}">
        <p14:creationId xmlns="" xmlns:p14="http://schemas.microsoft.com/office/powerpoint/2010/main" val="5597486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54</a:t>
            </a:fld>
            <a:endParaRPr lang="en-GB"/>
          </a:p>
        </p:txBody>
      </p:sp>
    </p:spTree>
    <p:extLst>
      <p:ext uri="{BB962C8B-B14F-4D97-AF65-F5344CB8AC3E}">
        <p14:creationId xmlns="" xmlns:p14="http://schemas.microsoft.com/office/powerpoint/2010/main" val="22841672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55</a:t>
            </a:fld>
            <a:endParaRPr lang="en-GB"/>
          </a:p>
        </p:txBody>
      </p:sp>
    </p:spTree>
    <p:extLst>
      <p:ext uri="{BB962C8B-B14F-4D97-AF65-F5344CB8AC3E}">
        <p14:creationId xmlns="" xmlns:p14="http://schemas.microsoft.com/office/powerpoint/2010/main" val="34587394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56</a:t>
            </a:fld>
            <a:endParaRPr lang="en-GB"/>
          </a:p>
        </p:txBody>
      </p:sp>
    </p:spTree>
    <p:extLst>
      <p:ext uri="{BB962C8B-B14F-4D97-AF65-F5344CB8AC3E}">
        <p14:creationId xmlns="" xmlns:p14="http://schemas.microsoft.com/office/powerpoint/2010/main" val="4627488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57</a:t>
            </a:fld>
            <a:endParaRPr lang="en-GB"/>
          </a:p>
        </p:txBody>
      </p:sp>
    </p:spTree>
    <p:extLst>
      <p:ext uri="{BB962C8B-B14F-4D97-AF65-F5344CB8AC3E}">
        <p14:creationId xmlns="" xmlns:p14="http://schemas.microsoft.com/office/powerpoint/2010/main" val="19683217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58</a:t>
            </a:fld>
            <a:endParaRPr lang="en-GB"/>
          </a:p>
        </p:txBody>
      </p:sp>
    </p:spTree>
    <p:extLst>
      <p:ext uri="{BB962C8B-B14F-4D97-AF65-F5344CB8AC3E}">
        <p14:creationId xmlns="" xmlns:p14="http://schemas.microsoft.com/office/powerpoint/2010/main" val="40010749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59</a:t>
            </a:fld>
            <a:endParaRPr lang="en-GB"/>
          </a:p>
        </p:txBody>
      </p:sp>
    </p:spTree>
    <p:extLst>
      <p:ext uri="{BB962C8B-B14F-4D97-AF65-F5344CB8AC3E}">
        <p14:creationId xmlns="" xmlns:p14="http://schemas.microsoft.com/office/powerpoint/2010/main" val="1297108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6</a:t>
            </a:fld>
            <a:endParaRPr lang="en-GB"/>
          </a:p>
        </p:txBody>
      </p:sp>
    </p:spTree>
    <p:extLst>
      <p:ext uri="{BB962C8B-B14F-4D97-AF65-F5344CB8AC3E}">
        <p14:creationId xmlns="" xmlns:p14="http://schemas.microsoft.com/office/powerpoint/2010/main" val="42179946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60</a:t>
            </a:fld>
            <a:endParaRPr lang="en-GB"/>
          </a:p>
        </p:txBody>
      </p:sp>
    </p:spTree>
    <p:extLst>
      <p:ext uri="{BB962C8B-B14F-4D97-AF65-F5344CB8AC3E}">
        <p14:creationId xmlns="" xmlns:p14="http://schemas.microsoft.com/office/powerpoint/2010/main" val="681644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7</a:t>
            </a:fld>
            <a:endParaRPr lang="en-GB"/>
          </a:p>
        </p:txBody>
      </p:sp>
    </p:spTree>
    <p:extLst>
      <p:ext uri="{BB962C8B-B14F-4D97-AF65-F5344CB8AC3E}">
        <p14:creationId xmlns="" xmlns:p14="http://schemas.microsoft.com/office/powerpoint/2010/main" val="1874835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8</a:t>
            </a:fld>
            <a:endParaRPr lang="en-GB"/>
          </a:p>
        </p:txBody>
      </p:sp>
    </p:spTree>
    <p:extLst>
      <p:ext uri="{BB962C8B-B14F-4D97-AF65-F5344CB8AC3E}">
        <p14:creationId xmlns="" xmlns:p14="http://schemas.microsoft.com/office/powerpoint/2010/main" val="3580879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9</a:t>
            </a:fld>
            <a:endParaRPr lang="en-GB"/>
          </a:p>
        </p:txBody>
      </p:sp>
    </p:spTree>
    <p:extLst>
      <p:ext uri="{BB962C8B-B14F-4D97-AF65-F5344CB8AC3E}">
        <p14:creationId xmlns="" xmlns:p14="http://schemas.microsoft.com/office/powerpoint/2010/main" val="262605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28"/>
          <p:cNvSpPr>
            <a:spLocks noGrp="1" noChangeArrowheads="1"/>
          </p:cNvSpPr>
          <p:nvPr>
            <p:ph type="sldNum" sz="quarter" idx="10"/>
          </p:nvPr>
        </p:nvSpPr>
        <p:spPr>
          <a:ln/>
        </p:spPr>
        <p:txBody>
          <a:bodyPr/>
          <a:lstStyle>
            <a:lvl1pPr>
              <a:defRPr/>
            </a:lvl1pPr>
          </a:lstStyle>
          <a:p>
            <a:pPr>
              <a:defRPr/>
            </a:pPr>
            <a:fld id="{7890FCE6-20BC-D84B-8CD3-5D0C38E174F7}" type="slidenum">
              <a:rPr lang="en-US"/>
              <a:pPr>
                <a:defRPr/>
              </a:pPr>
              <a:t>‹#›</a:t>
            </a:fld>
            <a:endParaRPr lang="en-US"/>
          </a:p>
        </p:txBody>
      </p:sp>
    </p:spTree>
    <p:extLst>
      <p:ext uri="{BB962C8B-B14F-4D97-AF65-F5344CB8AC3E}">
        <p14:creationId xmlns="" xmlns:p14="http://schemas.microsoft.com/office/powerpoint/2010/main" val="2848544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1975" y="260350"/>
            <a:ext cx="1908175" cy="59880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187450" y="260350"/>
            <a:ext cx="5572125" cy="5988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8"/>
          <p:cNvSpPr>
            <a:spLocks noGrp="1" noChangeArrowheads="1"/>
          </p:cNvSpPr>
          <p:nvPr>
            <p:ph type="sldNum" sz="quarter" idx="10"/>
          </p:nvPr>
        </p:nvSpPr>
        <p:spPr>
          <a:ln/>
        </p:spPr>
        <p:txBody>
          <a:bodyPr/>
          <a:lstStyle>
            <a:lvl1pPr>
              <a:defRPr/>
            </a:lvl1pPr>
          </a:lstStyle>
          <a:p>
            <a:pPr>
              <a:defRPr/>
            </a:pPr>
            <a:fld id="{5236A5B8-5095-0F46-B66C-8C926DDAB686}" type="slidenum">
              <a:rPr lang="en-US"/>
              <a:pPr>
                <a:defRPr/>
              </a:pPr>
              <a:t>‹#›</a:t>
            </a:fld>
            <a:endParaRPr lang="en-US"/>
          </a:p>
        </p:txBody>
      </p:sp>
    </p:spTree>
    <p:extLst>
      <p:ext uri="{BB962C8B-B14F-4D97-AF65-F5344CB8AC3E}">
        <p14:creationId xmlns="" xmlns:p14="http://schemas.microsoft.com/office/powerpoint/2010/main" val="163935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4198" y="168730"/>
            <a:ext cx="7772400" cy="716642"/>
          </a:xfrm>
        </p:spPr>
        <p:txBody>
          <a:bodyPr anchor="t"/>
          <a:lstStyle>
            <a:lvl1pPr algn="l">
              <a:defRPr sz="4000" b="1" cap="none" baseline="0"/>
            </a:lvl1pPr>
          </a:lstStyle>
          <a:p>
            <a:r>
              <a:rPr lang="en-US" dirty="0" smtClean="0"/>
              <a:t>Click to edit Master title style</a:t>
            </a:r>
            <a:endParaRPr lang="en-GB" dirty="0"/>
          </a:p>
        </p:txBody>
      </p:sp>
      <p:sp>
        <p:nvSpPr>
          <p:cNvPr id="3" name="Text Placeholder 2"/>
          <p:cNvSpPr>
            <a:spLocks noGrp="1"/>
          </p:cNvSpPr>
          <p:nvPr>
            <p:ph type="body" idx="1"/>
          </p:nvPr>
        </p:nvSpPr>
        <p:spPr>
          <a:xfrm>
            <a:off x="1157742" y="1204686"/>
            <a:ext cx="7772400" cy="5007429"/>
          </a:xfrm>
        </p:spPr>
        <p:txBody>
          <a:bodyPr/>
          <a:lstStyle>
            <a:lvl1pPr marL="0" indent="0">
              <a:spcBef>
                <a:spcPts val="0"/>
              </a:spcBef>
              <a:buNone/>
              <a:defRPr sz="28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28"/>
          <p:cNvSpPr>
            <a:spLocks noGrp="1" noChangeArrowheads="1"/>
          </p:cNvSpPr>
          <p:nvPr>
            <p:ph type="sldNum" sz="quarter" idx="10"/>
          </p:nvPr>
        </p:nvSpPr>
        <p:spPr>
          <a:ln/>
        </p:spPr>
        <p:txBody>
          <a:bodyPr/>
          <a:lstStyle>
            <a:lvl1pPr>
              <a:defRPr/>
            </a:lvl1pPr>
          </a:lstStyle>
          <a:p>
            <a:pPr>
              <a:defRPr/>
            </a:pPr>
            <a:fld id="{F03B8294-793F-C24F-AF62-A2180A3A15AC}" type="slidenum">
              <a:rPr lang="en-US"/>
              <a:pPr>
                <a:defRPr/>
              </a:pPr>
              <a:t>‹#›</a:t>
            </a:fld>
            <a:endParaRPr lang="en-US"/>
          </a:p>
        </p:txBody>
      </p:sp>
      <p:sp>
        <p:nvSpPr>
          <p:cNvPr id="5" name="Rectangle 4"/>
          <p:cNvSpPr/>
          <p:nvPr userDrawn="1"/>
        </p:nvSpPr>
        <p:spPr>
          <a:xfrm>
            <a:off x="334758" y="0"/>
            <a:ext cx="697337" cy="5739896"/>
          </a:xfrm>
          <a:prstGeom prst="rect">
            <a:avLst/>
          </a:prstGeom>
          <a:solidFill>
            <a:srgbClr val="005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userDrawn="1"/>
        </p:nvPicPr>
        <p:blipFill>
          <a:blip r:embed="rId2" cstate="email">
            <a:extLst>
              <a:ext uri="{28A0092B-C50C-407E-A947-70E740481C1C}">
                <a14:useLocalDpi xmlns="" xmlns:a14="http://schemas.microsoft.com/office/drawing/2010/main" val="0"/>
              </a:ext>
            </a:extLst>
          </a:blip>
          <a:stretch>
            <a:fillRect/>
          </a:stretch>
        </p:blipFill>
        <p:spPr>
          <a:xfrm>
            <a:off x="334758" y="5739896"/>
            <a:ext cx="697337" cy="1118103"/>
          </a:xfrm>
          <a:prstGeom prst="rect">
            <a:avLst/>
          </a:prstGeom>
        </p:spPr>
      </p:pic>
    </p:spTree>
    <p:extLst>
      <p:ext uri="{BB962C8B-B14F-4D97-AF65-F5344CB8AC3E}">
        <p14:creationId xmlns="" xmlns:p14="http://schemas.microsoft.com/office/powerpoint/2010/main" val="122329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187450" y="1196975"/>
            <a:ext cx="3740150" cy="5051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080000" y="1196975"/>
            <a:ext cx="3740150" cy="5051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28"/>
          <p:cNvSpPr>
            <a:spLocks noGrp="1" noChangeArrowheads="1"/>
          </p:cNvSpPr>
          <p:nvPr>
            <p:ph type="sldNum" sz="quarter" idx="10"/>
          </p:nvPr>
        </p:nvSpPr>
        <p:spPr>
          <a:ln/>
        </p:spPr>
        <p:txBody>
          <a:bodyPr/>
          <a:lstStyle>
            <a:lvl1pPr>
              <a:defRPr/>
            </a:lvl1pPr>
          </a:lstStyle>
          <a:p>
            <a:pPr>
              <a:defRPr/>
            </a:pPr>
            <a:fld id="{1452F727-E8EB-7046-B453-CC93063D17B3}" type="slidenum">
              <a:rPr lang="en-US"/>
              <a:pPr>
                <a:defRPr/>
              </a:pPr>
              <a:t>‹#›</a:t>
            </a:fld>
            <a:endParaRPr lang="en-US"/>
          </a:p>
        </p:txBody>
      </p:sp>
    </p:spTree>
    <p:extLst>
      <p:ext uri="{BB962C8B-B14F-4D97-AF65-F5344CB8AC3E}">
        <p14:creationId xmlns="" xmlns:p14="http://schemas.microsoft.com/office/powerpoint/2010/main" val="1712387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28"/>
          <p:cNvSpPr>
            <a:spLocks noGrp="1" noChangeArrowheads="1"/>
          </p:cNvSpPr>
          <p:nvPr>
            <p:ph type="sldNum" sz="quarter" idx="10"/>
          </p:nvPr>
        </p:nvSpPr>
        <p:spPr>
          <a:ln/>
        </p:spPr>
        <p:txBody>
          <a:bodyPr/>
          <a:lstStyle>
            <a:lvl1pPr>
              <a:defRPr/>
            </a:lvl1pPr>
          </a:lstStyle>
          <a:p>
            <a:pPr>
              <a:defRPr/>
            </a:pPr>
            <a:fld id="{5AE45D22-22EA-AE49-AFF6-9C1A6EFCE1DC}" type="slidenum">
              <a:rPr lang="en-US"/>
              <a:pPr>
                <a:defRPr/>
              </a:pPr>
              <a:t>‹#›</a:t>
            </a:fld>
            <a:endParaRPr lang="en-US"/>
          </a:p>
        </p:txBody>
      </p:sp>
    </p:spTree>
    <p:extLst>
      <p:ext uri="{BB962C8B-B14F-4D97-AF65-F5344CB8AC3E}">
        <p14:creationId xmlns="" xmlns:p14="http://schemas.microsoft.com/office/powerpoint/2010/main" val="1551889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28"/>
          <p:cNvSpPr>
            <a:spLocks noGrp="1" noChangeArrowheads="1"/>
          </p:cNvSpPr>
          <p:nvPr>
            <p:ph type="sldNum" sz="quarter" idx="10"/>
          </p:nvPr>
        </p:nvSpPr>
        <p:spPr>
          <a:ln/>
        </p:spPr>
        <p:txBody>
          <a:bodyPr/>
          <a:lstStyle>
            <a:lvl1pPr>
              <a:defRPr/>
            </a:lvl1pPr>
          </a:lstStyle>
          <a:p>
            <a:pPr>
              <a:defRPr/>
            </a:pPr>
            <a:fld id="{F84AA79D-2C96-EE46-902F-EFD6C3F6FA4F}" type="slidenum">
              <a:rPr lang="en-US"/>
              <a:pPr>
                <a:defRPr/>
              </a:pPr>
              <a:t>‹#›</a:t>
            </a:fld>
            <a:endParaRPr lang="en-US"/>
          </a:p>
        </p:txBody>
      </p:sp>
    </p:spTree>
    <p:extLst>
      <p:ext uri="{BB962C8B-B14F-4D97-AF65-F5344CB8AC3E}">
        <p14:creationId xmlns="" xmlns:p14="http://schemas.microsoft.com/office/powerpoint/2010/main" val="2587506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8"/>
          <p:cNvSpPr>
            <a:spLocks noGrp="1" noChangeArrowheads="1"/>
          </p:cNvSpPr>
          <p:nvPr>
            <p:ph type="sldNum" sz="quarter" idx="10"/>
          </p:nvPr>
        </p:nvSpPr>
        <p:spPr>
          <a:ln/>
        </p:spPr>
        <p:txBody>
          <a:bodyPr/>
          <a:lstStyle>
            <a:lvl1pPr>
              <a:defRPr/>
            </a:lvl1pPr>
          </a:lstStyle>
          <a:p>
            <a:pPr>
              <a:defRPr/>
            </a:pPr>
            <a:fld id="{5314135E-8A32-684C-B412-C6908A28ACBA}" type="slidenum">
              <a:rPr lang="en-US"/>
              <a:pPr>
                <a:defRPr/>
              </a:pPr>
              <a:t>‹#›</a:t>
            </a:fld>
            <a:endParaRPr lang="en-US"/>
          </a:p>
        </p:txBody>
      </p:sp>
    </p:spTree>
    <p:extLst>
      <p:ext uri="{BB962C8B-B14F-4D97-AF65-F5344CB8AC3E}">
        <p14:creationId xmlns="" xmlns:p14="http://schemas.microsoft.com/office/powerpoint/2010/main" val="3855525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8"/>
          <p:cNvSpPr>
            <a:spLocks noGrp="1" noChangeArrowheads="1"/>
          </p:cNvSpPr>
          <p:nvPr>
            <p:ph type="sldNum" sz="quarter" idx="10"/>
          </p:nvPr>
        </p:nvSpPr>
        <p:spPr>
          <a:ln/>
        </p:spPr>
        <p:txBody>
          <a:bodyPr/>
          <a:lstStyle>
            <a:lvl1pPr>
              <a:defRPr/>
            </a:lvl1pPr>
          </a:lstStyle>
          <a:p>
            <a:pPr>
              <a:defRPr/>
            </a:pPr>
            <a:fld id="{C01D2D1F-23D4-7549-9F02-0C8E966CD0A1}" type="slidenum">
              <a:rPr lang="en-US"/>
              <a:pPr>
                <a:defRPr/>
              </a:pPr>
              <a:t>‹#›</a:t>
            </a:fld>
            <a:endParaRPr lang="en-US"/>
          </a:p>
        </p:txBody>
      </p:sp>
    </p:spTree>
    <p:extLst>
      <p:ext uri="{BB962C8B-B14F-4D97-AF65-F5344CB8AC3E}">
        <p14:creationId xmlns="" xmlns:p14="http://schemas.microsoft.com/office/powerpoint/2010/main" val="1211611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8"/>
          <p:cNvSpPr>
            <a:spLocks noGrp="1" noChangeArrowheads="1"/>
          </p:cNvSpPr>
          <p:nvPr>
            <p:ph type="sldNum" sz="quarter" idx="10"/>
          </p:nvPr>
        </p:nvSpPr>
        <p:spPr>
          <a:ln/>
        </p:spPr>
        <p:txBody>
          <a:bodyPr/>
          <a:lstStyle>
            <a:lvl1pPr>
              <a:defRPr/>
            </a:lvl1pPr>
          </a:lstStyle>
          <a:p>
            <a:pPr>
              <a:defRPr/>
            </a:pPr>
            <a:fld id="{D8FA04A6-3AB2-E244-863A-223E8D66D266}" type="slidenum">
              <a:rPr lang="en-US"/>
              <a:pPr>
                <a:defRPr/>
              </a:pPr>
              <a:t>‹#›</a:t>
            </a:fld>
            <a:endParaRPr lang="en-US"/>
          </a:p>
        </p:txBody>
      </p:sp>
    </p:spTree>
    <p:extLst>
      <p:ext uri="{BB962C8B-B14F-4D97-AF65-F5344CB8AC3E}">
        <p14:creationId xmlns="" xmlns:p14="http://schemas.microsoft.com/office/powerpoint/2010/main" val="493306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8"/>
          <p:cNvSpPr>
            <a:spLocks noGrp="1" noChangeArrowheads="1"/>
          </p:cNvSpPr>
          <p:nvPr>
            <p:ph type="sldNum" sz="quarter" idx="10"/>
          </p:nvPr>
        </p:nvSpPr>
        <p:spPr>
          <a:ln/>
        </p:spPr>
        <p:txBody>
          <a:bodyPr/>
          <a:lstStyle>
            <a:lvl1pPr>
              <a:defRPr/>
            </a:lvl1pPr>
          </a:lstStyle>
          <a:p>
            <a:pPr>
              <a:defRPr/>
            </a:pPr>
            <a:fld id="{E0EC7A5C-1B01-2B4A-BA4C-54D83071C96B}" type="slidenum">
              <a:rPr lang="en-US"/>
              <a:pPr>
                <a:defRPr/>
              </a:pPr>
              <a:t>‹#›</a:t>
            </a:fld>
            <a:endParaRPr lang="en-US"/>
          </a:p>
        </p:txBody>
      </p:sp>
    </p:spTree>
    <p:extLst>
      <p:ext uri="{BB962C8B-B14F-4D97-AF65-F5344CB8AC3E}">
        <p14:creationId xmlns="" xmlns:p14="http://schemas.microsoft.com/office/powerpoint/2010/main" val="1999417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187450" y="260350"/>
            <a:ext cx="7632700" cy="66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Heading</a:t>
            </a:r>
          </a:p>
        </p:txBody>
      </p:sp>
      <p:sp>
        <p:nvSpPr>
          <p:cNvPr id="1027" name="Rectangle 3"/>
          <p:cNvSpPr>
            <a:spLocks noGrp="1" noChangeArrowheads="1"/>
          </p:cNvSpPr>
          <p:nvPr>
            <p:ph type="body" idx="1"/>
          </p:nvPr>
        </p:nvSpPr>
        <p:spPr bwMode="auto">
          <a:xfrm>
            <a:off x="1187450" y="1196975"/>
            <a:ext cx="7632700" cy="5051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9"/>
          <p:cNvSpPr>
            <a:spLocks noChangeArrowheads="1"/>
          </p:cNvSpPr>
          <p:nvPr/>
        </p:nvSpPr>
        <p:spPr bwMode="auto">
          <a:xfrm>
            <a:off x="304800" y="0"/>
            <a:ext cx="717550" cy="5632450"/>
          </a:xfrm>
          <a:prstGeom prst="rect">
            <a:avLst/>
          </a:prstGeom>
          <a:gradFill rotWithShape="0">
            <a:gsLst>
              <a:gs pos="0">
                <a:srgbClr val="2F9FEB"/>
              </a:gs>
              <a:gs pos="100000">
                <a:srgbClr val="016CA7"/>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29" name="Text Box 25"/>
          <p:cNvSpPr txBox="1">
            <a:spLocks noChangeArrowheads="1"/>
          </p:cNvSpPr>
          <p:nvPr/>
        </p:nvSpPr>
        <p:spPr bwMode="auto">
          <a:xfrm>
            <a:off x="1187450" y="6407150"/>
            <a:ext cx="76327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tabLst>
                <a:tab pos="7534275" algn="r"/>
              </a:tabLst>
              <a:defRPr sz="2400">
                <a:solidFill>
                  <a:schemeClr val="tx1"/>
                </a:solidFill>
                <a:latin typeface="Arial" charset="0"/>
              </a:defRPr>
            </a:lvl1pPr>
            <a:lvl2pPr marL="742950" indent="-285750" eaLnBrk="0" hangingPunct="0">
              <a:tabLst>
                <a:tab pos="7534275" algn="r"/>
              </a:tabLst>
              <a:defRPr sz="2400">
                <a:solidFill>
                  <a:schemeClr val="tx1"/>
                </a:solidFill>
                <a:latin typeface="Arial" charset="0"/>
              </a:defRPr>
            </a:lvl2pPr>
            <a:lvl3pPr marL="1143000" indent="-228600" eaLnBrk="0" hangingPunct="0">
              <a:tabLst>
                <a:tab pos="7534275" algn="r"/>
              </a:tabLst>
              <a:defRPr sz="2400">
                <a:solidFill>
                  <a:schemeClr val="tx1"/>
                </a:solidFill>
                <a:latin typeface="Arial" charset="0"/>
              </a:defRPr>
            </a:lvl3pPr>
            <a:lvl4pPr marL="1600200" indent="-228600" eaLnBrk="0" hangingPunct="0">
              <a:tabLst>
                <a:tab pos="7534275" algn="r"/>
              </a:tabLst>
              <a:defRPr sz="2400">
                <a:solidFill>
                  <a:schemeClr val="tx1"/>
                </a:solidFill>
                <a:latin typeface="Arial" charset="0"/>
              </a:defRPr>
            </a:lvl4pPr>
            <a:lvl5pPr marL="2057400" indent="-228600" eaLnBrk="0" hangingPunct="0">
              <a:tabLst>
                <a:tab pos="7534275" algn="r"/>
              </a:tabLst>
              <a:defRPr sz="2400">
                <a:solidFill>
                  <a:schemeClr val="tx1"/>
                </a:solidFill>
                <a:latin typeface="Arial" charset="0"/>
              </a:defRPr>
            </a:lvl5pPr>
            <a:lvl6pPr marL="2514600" indent="-228600" eaLnBrk="0" fontAlgn="base" hangingPunct="0">
              <a:spcBef>
                <a:spcPct val="0"/>
              </a:spcBef>
              <a:spcAft>
                <a:spcPct val="0"/>
              </a:spcAft>
              <a:tabLst>
                <a:tab pos="7534275" algn="r"/>
              </a:tabLst>
              <a:defRPr sz="2400">
                <a:solidFill>
                  <a:schemeClr val="tx1"/>
                </a:solidFill>
                <a:latin typeface="Arial" charset="0"/>
              </a:defRPr>
            </a:lvl6pPr>
            <a:lvl7pPr marL="2971800" indent="-228600" eaLnBrk="0" fontAlgn="base" hangingPunct="0">
              <a:spcBef>
                <a:spcPct val="0"/>
              </a:spcBef>
              <a:spcAft>
                <a:spcPct val="0"/>
              </a:spcAft>
              <a:tabLst>
                <a:tab pos="7534275" algn="r"/>
              </a:tabLst>
              <a:defRPr sz="2400">
                <a:solidFill>
                  <a:schemeClr val="tx1"/>
                </a:solidFill>
                <a:latin typeface="Arial" charset="0"/>
              </a:defRPr>
            </a:lvl7pPr>
            <a:lvl8pPr marL="3429000" indent="-228600" eaLnBrk="0" fontAlgn="base" hangingPunct="0">
              <a:spcBef>
                <a:spcPct val="0"/>
              </a:spcBef>
              <a:spcAft>
                <a:spcPct val="0"/>
              </a:spcAft>
              <a:tabLst>
                <a:tab pos="7534275" algn="r"/>
              </a:tabLst>
              <a:defRPr sz="2400">
                <a:solidFill>
                  <a:schemeClr val="tx1"/>
                </a:solidFill>
                <a:latin typeface="Arial" charset="0"/>
              </a:defRPr>
            </a:lvl8pPr>
            <a:lvl9pPr marL="3886200" indent="-228600" eaLnBrk="0" fontAlgn="base" hangingPunct="0">
              <a:spcBef>
                <a:spcPct val="0"/>
              </a:spcBef>
              <a:spcAft>
                <a:spcPct val="0"/>
              </a:spcAft>
              <a:tabLst>
                <a:tab pos="7534275" algn="r"/>
              </a:tabLst>
              <a:defRPr sz="2400">
                <a:solidFill>
                  <a:schemeClr val="tx1"/>
                </a:solidFill>
                <a:latin typeface="Arial" charset="0"/>
              </a:defRPr>
            </a:lvl9pPr>
          </a:lstStyle>
          <a:p>
            <a:pPr eaLnBrk="1" hangingPunct="1">
              <a:defRPr/>
            </a:pPr>
            <a:r>
              <a:rPr lang="en-GB" sz="1400" smtClean="0">
                <a:ea typeface="+mn-ea"/>
                <a:cs typeface="+mn-cs"/>
              </a:rPr>
              <a:t>A centre of expertise in digital information management	</a:t>
            </a:r>
            <a:r>
              <a:rPr lang="en-GB" sz="1400" b="1" smtClean="0">
                <a:solidFill>
                  <a:srgbClr val="0066CC"/>
                </a:solidFill>
                <a:ea typeface="+mn-ea"/>
                <a:cs typeface="+mn-cs"/>
              </a:rPr>
              <a:t>www.ukoln.ac.uk </a:t>
            </a:r>
          </a:p>
        </p:txBody>
      </p:sp>
      <p:sp>
        <p:nvSpPr>
          <p:cNvPr id="1052" name="Rectangle 28"/>
          <p:cNvSpPr>
            <a:spLocks noGrp="1" noChangeArrowheads="1"/>
          </p:cNvSpPr>
          <p:nvPr>
            <p:ph type="sldNum" sz="quarter" idx="4"/>
          </p:nvPr>
        </p:nvSpPr>
        <p:spPr bwMode="auto">
          <a:xfrm>
            <a:off x="0" y="6616700"/>
            <a:ext cx="360363" cy="241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00" smtClean="0">
                <a:cs typeface="+mn-cs"/>
              </a:defRPr>
            </a:lvl1pPr>
          </a:lstStyle>
          <a:p>
            <a:pPr>
              <a:defRPr/>
            </a:pPr>
            <a:fld id="{B1329BEF-11A0-7147-983C-1BFC36A85341}" type="slidenum">
              <a:rPr lang="en-US"/>
              <a:pPr>
                <a:defRPr/>
              </a:pPr>
              <a:t>‹#›</a:t>
            </a:fld>
            <a:endParaRPr lang="en-US"/>
          </a:p>
        </p:txBody>
      </p:sp>
      <p:pic>
        <p:nvPicPr>
          <p:cNvPr id="1031" name="Picture 29" descr="UKOLN logo"/>
          <p:cNvPicPr>
            <a:picLocks noChangeAspect="1" noChangeArrowheads="1"/>
          </p:cNvPicPr>
          <p:nvPr/>
        </p:nvPicPr>
        <p:blipFill>
          <a:blip r:embed="rId12" cstate="email">
            <a:extLst>
              <a:ext uri="{28A0092B-C50C-407E-A947-70E740481C1C}">
                <a14:useLocalDpi xmlns="" xmlns:a14="http://schemas.microsoft.com/office/drawing/2010/main" val="0"/>
              </a:ext>
            </a:extLst>
          </a:blip>
          <a:srcRect/>
          <a:stretch>
            <a:fillRect/>
          </a:stretch>
        </p:blipFill>
        <p:spPr bwMode="auto">
          <a:xfrm>
            <a:off x="304800" y="5661025"/>
            <a:ext cx="719138" cy="115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hf hdr="0" ftr="0" dt="0"/>
  <p:txStyles>
    <p:titleStyle>
      <a:lvl1pPr algn="l" rtl="0" eaLnBrk="0" fontAlgn="base" hangingPunct="0">
        <a:spcBef>
          <a:spcPct val="0"/>
        </a:spcBef>
        <a:spcAft>
          <a:spcPct val="0"/>
        </a:spcAft>
        <a:defRPr sz="4400" b="1">
          <a:solidFill>
            <a:srgbClr val="23238F"/>
          </a:solidFill>
          <a:latin typeface="+mj-lt"/>
          <a:ea typeface="ＭＳ Ｐゴシック" charset="0"/>
          <a:cs typeface="ＭＳ Ｐゴシック" charset="0"/>
        </a:defRPr>
      </a:lvl1pPr>
      <a:lvl2pPr algn="l" rtl="0" eaLnBrk="0" fontAlgn="base" hangingPunct="0">
        <a:spcBef>
          <a:spcPct val="0"/>
        </a:spcBef>
        <a:spcAft>
          <a:spcPct val="0"/>
        </a:spcAft>
        <a:defRPr sz="4400" b="1">
          <a:solidFill>
            <a:srgbClr val="23238F"/>
          </a:solidFill>
          <a:latin typeface="Arial" charset="0"/>
          <a:ea typeface="ＭＳ Ｐゴシック" charset="0"/>
          <a:cs typeface="ＭＳ Ｐゴシック" charset="0"/>
        </a:defRPr>
      </a:lvl2pPr>
      <a:lvl3pPr algn="l" rtl="0" eaLnBrk="0" fontAlgn="base" hangingPunct="0">
        <a:spcBef>
          <a:spcPct val="0"/>
        </a:spcBef>
        <a:spcAft>
          <a:spcPct val="0"/>
        </a:spcAft>
        <a:defRPr sz="4400" b="1">
          <a:solidFill>
            <a:srgbClr val="23238F"/>
          </a:solidFill>
          <a:latin typeface="Arial" charset="0"/>
          <a:ea typeface="ＭＳ Ｐゴシック" charset="0"/>
          <a:cs typeface="ＭＳ Ｐゴシック" charset="0"/>
        </a:defRPr>
      </a:lvl3pPr>
      <a:lvl4pPr algn="l" rtl="0" eaLnBrk="0" fontAlgn="base" hangingPunct="0">
        <a:spcBef>
          <a:spcPct val="0"/>
        </a:spcBef>
        <a:spcAft>
          <a:spcPct val="0"/>
        </a:spcAft>
        <a:defRPr sz="4400" b="1">
          <a:solidFill>
            <a:srgbClr val="23238F"/>
          </a:solidFill>
          <a:latin typeface="Arial" charset="0"/>
          <a:ea typeface="ＭＳ Ｐゴシック" charset="0"/>
          <a:cs typeface="ＭＳ Ｐゴシック" charset="0"/>
        </a:defRPr>
      </a:lvl4pPr>
      <a:lvl5pPr algn="l" rtl="0" eaLnBrk="0" fontAlgn="base" hangingPunct="0">
        <a:spcBef>
          <a:spcPct val="0"/>
        </a:spcBef>
        <a:spcAft>
          <a:spcPct val="0"/>
        </a:spcAft>
        <a:defRPr sz="4400" b="1">
          <a:solidFill>
            <a:srgbClr val="23238F"/>
          </a:solidFill>
          <a:latin typeface="Arial" charset="0"/>
          <a:ea typeface="ＭＳ Ｐゴシック" charset="0"/>
          <a:cs typeface="ＭＳ Ｐゴシック" charset="0"/>
        </a:defRPr>
      </a:lvl5pPr>
      <a:lvl6pPr marL="457200" algn="l" rtl="0" fontAlgn="base">
        <a:spcBef>
          <a:spcPct val="0"/>
        </a:spcBef>
        <a:spcAft>
          <a:spcPct val="0"/>
        </a:spcAft>
        <a:defRPr sz="4400" b="1">
          <a:solidFill>
            <a:srgbClr val="23238F"/>
          </a:solidFill>
          <a:latin typeface="Arial" charset="0"/>
        </a:defRPr>
      </a:lvl6pPr>
      <a:lvl7pPr marL="914400" algn="l" rtl="0" fontAlgn="base">
        <a:spcBef>
          <a:spcPct val="0"/>
        </a:spcBef>
        <a:spcAft>
          <a:spcPct val="0"/>
        </a:spcAft>
        <a:defRPr sz="4400" b="1">
          <a:solidFill>
            <a:srgbClr val="23238F"/>
          </a:solidFill>
          <a:latin typeface="Arial" charset="0"/>
        </a:defRPr>
      </a:lvl7pPr>
      <a:lvl8pPr marL="1371600" algn="l" rtl="0" fontAlgn="base">
        <a:spcBef>
          <a:spcPct val="0"/>
        </a:spcBef>
        <a:spcAft>
          <a:spcPct val="0"/>
        </a:spcAft>
        <a:defRPr sz="4400" b="1">
          <a:solidFill>
            <a:srgbClr val="23238F"/>
          </a:solidFill>
          <a:latin typeface="Arial" charset="0"/>
        </a:defRPr>
      </a:lvl8pPr>
      <a:lvl9pPr marL="1828800" algn="l" rtl="0" fontAlgn="base">
        <a:spcBef>
          <a:spcPct val="0"/>
        </a:spcBef>
        <a:spcAft>
          <a:spcPct val="0"/>
        </a:spcAft>
        <a:defRPr sz="4400" b="1">
          <a:solidFill>
            <a:srgbClr val="23238F"/>
          </a:solidFill>
          <a:latin typeface="Arial" charset="0"/>
        </a:defRPr>
      </a:lvl9pPr>
    </p:titleStyle>
    <p:bodyStyle>
      <a:lvl1pPr marL="342900" indent="-342900" algn="l" rtl="0" eaLnBrk="0" fontAlgn="base" hangingPunct="0">
        <a:spcBef>
          <a:spcPct val="20000"/>
        </a:spcBef>
        <a:spcAft>
          <a:spcPct val="0"/>
        </a:spcAft>
        <a:buClr>
          <a:srgbClr val="8888E2"/>
        </a:buCl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8888E2"/>
        </a:buClr>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8888E2"/>
        </a:buClr>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rgbClr val="8888E2"/>
        </a:buClr>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rgbClr val="8888E2"/>
        </a:buClr>
        <a:buChar char="»"/>
        <a:defRPr sz="2000">
          <a:solidFill>
            <a:schemeClr val="tx1"/>
          </a:solidFill>
          <a:latin typeface="+mn-lt"/>
          <a:ea typeface="ＭＳ Ｐゴシック" charset="0"/>
        </a:defRPr>
      </a:lvl5pPr>
      <a:lvl6pPr marL="2514600" indent="-228600" algn="l" rtl="0" fontAlgn="base">
        <a:spcBef>
          <a:spcPct val="20000"/>
        </a:spcBef>
        <a:spcAft>
          <a:spcPct val="0"/>
        </a:spcAft>
        <a:buClr>
          <a:srgbClr val="8888E2"/>
        </a:buClr>
        <a:buChar char="»"/>
        <a:defRPr sz="2000">
          <a:solidFill>
            <a:schemeClr val="tx1"/>
          </a:solidFill>
          <a:latin typeface="+mn-lt"/>
        </a:defRPr>
      </a:lvl6pPr>
      <a:lvl7pPr marL="2971800" indent="-228600" algn="l" rtl="0" fontAlgn="base">
        <a:spcBef>
          <a:spcPct val="20000"/>
        </a:spcBef>
        <a:spcAft>
          <a:spcPct val="0"/>
        </a:spcAft>
        <a:buClr>
          <a:srgbClr val="8888E2"/>
        </a:buClr>
        <a:buChar char="»"/>
        <a:defRPr sz="2000">
          <a:solidFill>
            <a:schemeClr val="tx1"/>
          </a:solidFill>
          <a:latin typeface="+mn-lt"/>
        </a:defRPr>
      </a:lvl7pPr>
      <a:lvl8pPr marL="3429000" indent="-228600" algn="l" rtl="0" fontAlgn="base">
        <a:spcBef>
          <a:spcPct val="20000"/>
        </a:spcBef>
        <a:spcAft>
          <a:spcPct val="0"/>
        </a:spcAft>
        <a:buClr>
          <a:srgbClr val="8888E2"/>
        </a:buClr>
        <a:buChar char="»"/>
        <a:defRPr sz="2000">
          <a:solidFill>
            <a:schemeClr val="tx1"/>
          </a:solidFill>
          <a:latin typeface="+mn-lt"/>
        </a:defRPr>
      </a:lvl8pPr>
      <a:lvl9pPr marL="3886200" indent="-228600" algn="l" rtl="0" fontAlgn="base">
        <a:spcBef>
          <a:spcPct val="20000"/>
        </a:spcBef>
        <a:spcAft>
          <a:spcPct val="0"/>
        </a:spcAft>
        <a:buClr>
          <a:srgbClr val="8888E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www.ukoln.ac.uk/web-focus/events/conferences/emtacl-2012/" TargetMode="External"/><Relationship Id="rId7" Type="http://schemas.openxmlformats.org/officeDocument/2006/relationships/hyperlink" Target="http://www.ukoln.ac.uk/web-focus/events/resources/standard/cc-licence/"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creativecommons.org/licenses/by-nc/2.0/uk/" TargetMode="External"/><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www.telegraph.co.uk/news/uknews/1536138/Verdict-on-Brown-Has-the-Chancellor-stuck-to-his-word.html" TargetMode="Externa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hyperlink" Target="http://isc.ukoln.ac.uk/2012/08/09/interviews-with-innovators-mark-cox/" TargetMode="Externa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bbc.co.uk/news/uk-england-leicestershire-13823427"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hyperlink" Target="http://www.bbc.co.uk/news/technology-19191788" TargetMode="External"/><Relationship Id="rId4" Type="http://schemas.openxmlformats.org/officeDocument/2006/relationships/hyperlink" Target="http://blog.twitter.com/2012/08/olympic-and-twitter-records.html"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twitter.com/Cambridge_Uni"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www.facebook.com/the.university.of.oxford"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hyperlink" Target="http://ukwebfocus.wordpress.com/2012/08/02/over-one-million-likes-of-facebook-pages-for-the-24-russell-group-universities/" TargetMode="External"/><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en.wikipedia.org/wiki/Paradata"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ukwebfocus.wordpress.com/2012/08/02/over-one-million-likes-of-facebook-pages-for-the-24-russell-group-universities/" TargetMode="External"/><Relationship Id="rId5" Type="http://schemas.openxmlformats.org/officeDocument/2006/relationships/image" Target="../media/image59.png"/><Relationship Id="rId4" Type="http://schemas.openxmlformats.org/officeDocument/2006/relationships/hyperlink" Target="http://ukwebfocus.wordpress.com/2012/01/25/seo-analysis-of-uk-russell-group-university-home-pages-using-blekko/"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www.guardian.co.uk/commentisfree/2012/aug/03/london-2012-olympics-open-data"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www.guardian.co.uk/football/blog/2012/aug/16/manchester-city-player-statistics"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www.flickr.com/photos/davepattern/7839022376/"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ukwebfocus.wordpress.com/2012/08/29/majesticseo-analysis-of-russell-group-university-repositories/"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bitly.com/emtacl12-kelly"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blog.observatory.jisc.ac.uk/techwatch-reports/"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hyperlink" Target="http://www.guardian.co.uk/education/2012/aug/14/london-metropolitan-university-outsourcing-plan"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hyperlink" Target="http://www.guardian.co.uk/education/2012/aug/20/london-metropolitan-university-outsourcing-services"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hyperlink" Target="http://conference.ifla.org/sites/default/files/files/papers/wlic2012/116-pickton-en.pdf" TargetMode="External"/><Relationship Id="rId4" Type="http://schemas.openxmlformats.org/officeDocument/2006/relationships/hyperlink" Target="http://conference.ifla.org/ifla78/session-116"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hyperlink" Target="http://conference.ifla.org/sites/default/files/files/papers/wlic2012/116-pickton-en.pdf" TargetMode="External"/><Relationship Id="rId4" Type="http://schemas.openxmlformats.org/officeDocument/2006/relationships/hyperlink" Target="http://www.slideshare.net/sjDCC/rdm-at-northampton-uni"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png"/></Relationships>
</file>

<file path=ppt/slides/_rels/slide58.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hyperlink" Target="http://ukwebfocus.wordpress.com/"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24777"/>
            <a:ext cx="9144000" cy="22332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80975"/>
            <a:r>
              <a:rPr lang="en-GB" sz="4800" b="1" dirty="0">
                <a:solidFill>
                  <a:schemeClr val="bg1"/>
                </a:solidFill>
              </a:rPr>
              <a:t>What Next for Libraries? Making Sense of the Future</a:t>
            </a:r>
          </a:p>
        </p:txBody>
      </p:sp>
      <p:sp>
        <p:nvSpPr>
          <p:cNvPr id="2" name="Title 1"/>
          <p:cNvSpPr>
            <a:spLocks noGrp="1"/>
          </p:cNvSpPr>
          <p:nvPr>
            <p:ph type="title"/>
          </p:nvPr>
        </p:nvSpPr>
        <p:spPr>
          <a:xfrm>
            <a:off x="1114198" y="168730"/>
            <a:ext cx="7767155" cy="716642"/>
          </a:xfrm>
          <a:solidFill>
            <a:schemeClr val="tx1"/>
          </a:solidFill>
        </p:spPr>
        <p:txBody>
          <a:bodyPr/>
          <a:lstStyle/>
          <a:p>
            <a:r>
              <a:rPr lang="en-GB" dirty="0">
                <a:solidFill>
                  <a:schemeClr val="bg1"/>
                </a:solidFill>
              </a:rPr>
              <a:t>M</a:t>
            </a:r>
            <a:r>
              <a:rPr lang="en-GB" dirty="0" smtClean="0">
                <a:solidFill>
                  <a:schemeClr val="bg1"/>
                </a:solidFill>
              </a:rPr>
              <a:t>aking Sense of the Future</a:t>
            </a:r>
            <a:endParaRPr lang="en-GB" dirty="0">
              <a:solidFill>
                <a:schemeClr val="bg1"/>
              </a:solidFill>
            </a:endParaRPr>
          </a:p>
        </p:txBody>
      </p:sp>
      <p:sp>
        <p:nvSpPr>
          <p:cNvPr id="3" name="Text Placeholder 2"/>
          <p:cNvSpPr>
            <a:spLocks noGrp="1"/>
          </p:cNvSpPr>
          <p:nvPr>
            <p:ph type="body" idx="1"/>
          </p:nvPr>
        </p:nvSpPr>
        <p:spPr>
          <a:xfrm>
            <a:off x="180475" y="6220325"/>
            <a:ext cx="8758988" cy="718247"/>
          </a:xfrm>
        </p:spPr>
        <p:txBody>
          <a:bodyPr/>
          <a:lstStyle/>
          <a:p>
            <a:r>
              <a:rPr lang="en-GB" sz="2400" dirty="0" smtClean="0">
                <a:solidFill>
                  <a:schemeClr val="bg1"/>
                </a:solidFill>
              </a:rPr>
              <a:t>Talk by Brian Kelly, UKOLN at the EMTACL 2012 conference</a:t>
            </a:r>
            <a:endParaRPr lang="en-GB" sz="2400" dirty="0">
              <a:solidFill>
                <a:schemeClr val="bg1"/>
              </a:solidFill>
            </a:endParaRPr>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1</a:t>
            </a:fld>
            <a:endParaRPr lang="en-US"/>
          </a:p>
        </p:txBody>
      </p:sp>
      <p:pic>
        <p:nvPicPr>
          <p:cNvPr id="9" name="Picture 8"/>
          <p:cNvPicPr>
            <a:picLocks noChangeAspect="1"/>
          </p:cNvPicPr>
          <p:nvPr/>
        </p:nvPicPr>
        <p:blipFill rotWithShape="1">
          <a:blip r:embed="rId3" cstate="print">
            <a:extLst>
              <a:ext uri="{28A0092B-C50C-407E-A947-70E740481C1C}">
                <a14:useLocalDpi xmlns="" xmlns:a14="http://schemas.microsoft.com/office/drawing/2010/main" val="0"/>
              </a:ext>
            </a:extLst>
          </a:blip>
          <a:srcRect l="-3376" t="-5204" r="-13366" b="-1965"/>
          <a:stretch/>
        </p:blipFill>
        <p:spPr>
          <a:xfrm>
            <a:off x="0" y="-213029"/>
            <a:ext cx="9144000" cy="4837806"/>
          </a:xfrm>
          <a:prstGeom prst="rect">
            <a:avLst/>
          </a:prstGeom>
          <a:solidFill>
            <a:schemeClr val="tx1"/>
          </a:solidFill>
        </p:spPr>
      </p:pic>
      <p:sp>
        <p:nvSpPr>
          <p:cNvPr id="6" name="Rectangle 5"/>
          <p:cNvSpPr/>
          <p:nvPr/>
        </p:nvSpPr>
        <p:spPr>
          <a:xfrm>
            <a:off x="3621504" y="553452"/>
            <a:ext cx="4126833" cy="1652421"/>
          </a:xfrm>
          <a:prstGeom prst="rect">
            <a:avLst/>
          </a:prstGeom>
          <a:solidFill>
            <a:srgbClr val="34343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GB" b="1" dirty="0">
                <a:solidFill>
                  <a:schemeClr val="bg1"/>
                </a:solidFill>
              </a:rPr>
              <a:t>What Next for Libraries? Making Sense of the Future</a:t>
            </a:r>
          </a:p>
        </p:txBody>
      </p:sp>
      <p:sp>
        <p:nvSpPr>
          <p:cNvPr id="12" name="TextBox 11"/>
          <p:cNvSpPr txBox="1"/>
          <p:nvPr/>
        </p:nvSpPr>
        <p:spPr>
          <a:xfrm>
            <a:off x="3597441" y="1690027"/>
            <a:ext cx="4006516" cy="707886"/>
          </a:xfrm>
          <a:prstGeom prst="rect">
            <a:avLst/>
          </a:prstGeom>
          <a:noFill/>
        </p:spPr>
        <p:txBody>
          <a:bodyPr wrap="square" rtlCol="0">
            <a:spAutoFit/>
          </a:bodyPr>
          <a:lstStyle/>
          <a:p>
            <a:r>
              <a:rPr lang="en-GB" sz="2000" dirty="0" smtClean="0">
                <a:solidFill>
                  <a:schemeClr val="bg1"/>
                </a:solidFill>
                <a:latin typeface="Segoe Script" pitchFamily="34" charset="0"/>
              </a:rPr>
              <a:t>Reflections on the past &amp; thoughts on the future</a:t>
            </a:r>
            <a:endParaRPr lang="en-GB" sz="2000" dirty="0">
              <a:solidFill>
                <a:schemeClr val="bg1"/>
              </a:solidFill>
              <a:latin typeface="Segoe Script" pitchFamily="34" charset="0"/>
            </a:endParaRPr>
          </a:p>
        </p:txBody>
      </p:sp>
    </p:spTree>
    <p:extLst>
      <p:ext uri="{BB962C8B-B14F-4D97-AF65-F5344CB8AC3E}">
        <p14:creationId xmlns="" xmlns:p14="http://schemas.microsoft.com/office/powerpoint/2010/main" val="6941017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Future from the Past</a:t>
            </a:r>
          </a:p>
        </p:txBody>
      </p:sp>
      <p:sp>
        <p:nvSpPr>
          <p:cNvPr id="3" name="Text Placeholder 2"/>
          <p:cNvSpPr>
            <a:spLocks noGrp="1"/>
          </p:cNvSpPr>
          <p:nvPr>
            <p:ph type="body" idx="1"/>
          </p:nvPr>
        </p:nvSpPr>
        <p:spPr/>
        <p:txBody>
          <a:bodyPr/>
          <a:lstStyle/>
          <a:p>
            <a:r>
              <a:rPr lang="en-GB" dirty="0" smtClean="0"/>
              <a:t>1969 was exciting!</a:t>
            </a:r>
            <a:endParaRPr lang="en-GB"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10</a:t>
            </a:fld>
            <a:endParaRPr lang="en-US"/>
          </a:p>
        </p:txBody>
      </p:sp>
      <p:pic>
        <p:nvPicPr>
          <p:cNvPr id="6146" name="Picture 2" descr="http://tellmewhyimwrong.files.wordpress.com/2010/04/moon_landing_armstrong.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7071360"/>
          </a:xfrm>
          <a:prstGeom prst="rect">
            <a:avLst/>
          </a:prstGeom>
          <a:noFill/>
          <a:extLst>
            <a:ext uri="{909E8E84-426E-40DD-AFC4-6F175D3DCCD1}">
              <a14:hiddenFill xmlns="" xmlns:a14="http://schemas.microsoft.com/office/drawing/2010/main">
                <a:solidFill>
                  <a:srgbClr val="FFFFFF"/>
                </a:solidFill>
              </a14:hiddenFill>
            </a:ext>
          </a:extLst>
        </p:spPr>
      </p:pic>
      <p:pic>
        <p:nvPicPr>
          <p:cNvPr id="6148" name="Picture 4" descr="http://24.media.tumblr.com/tumblr_m7gmlu7mGt1qfsj36o1_500.jpg"/>
          <p:cNvPicPr>
            <a:picLocks noChangeAspect="1" noChangeArrowheads="1"/>
          </p:cNvPicPr>
          <p:nvPr/>
        </p:nvPicPr>
        <p:blipFill>
          <a:blip r:embed="rId4" cstate="email">
            <a:extLst>
              <a:ext uri="{28A0092B-C50C-407E-A947-70E740481C1C}">
                <a14:useLocalDpi xmlns="" xmlns:a14="http://schemas.microsoft.com/office/drawing/2010/main" val="0"/>
              </a:ext>
            </a:extLst>
          </a:blip>
          <a:srcRect/>
          <a:stretch>
            <a:fillRect/>
          </a:stretch>
        </p:blipFill>
        <p:spPr bwMode="auto">
          <a:xfrm>
            <a:off x="6870032" y="4090737"/>
            <a:ext cx="2021305" cy="266408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6145232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57742" y="1204687"/>
            <a:ext cx="4232405" cy="1021156"/>
          </a:xfrm>
        </p:spPr>
        <p:txBody>
          <a:bodyPr/>
          <a:lstStyle/>
          <a:p>
            <a:r>
              <a:rPr lang="en-GB" dirty="0" smtClean="0"/>
              <a:t>The future is exciting!</a:t>
            </a:r>
            <a:endParaRPr lang="en-GB"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11</a:t>
            </a:fld>
            <a:endParaRPr lang="en-US"/>
          </a:p>
        </p:txBody>
      </p:sp>
      <p:pic>
        <p:nvPicPr>
          <p:cNvPr id="5" name="Picture 4"/>
          <p:cNvPicPr>
            <a:picLocks noChangeAspect="1"/>
          </p:cNvPicPr>
          <p:nvPr/>
        </p:nvPicPr>
        <p:blipFill rotWithShape="1">
          <a:blip r:embed="rId3" cstate="email">
            <a:extLst>
              <a:ext uri="{28A0092B-C50C-407E-A947-70E740481C1C}">
                <a14:useLocalDpi xmlns="" xmlns:a14="http://schemas.microsoft.com/office/drawing/2010/main" val="0"/>
              </a:ext>
            </a:extLst>
          </a:blip>
          <a:srcRect l="-132" t="-20265" r="132" b="-14223"/>
          <a:stretch/>
        </p:blipFill>
        <p:spPr>
          <a:xfrm>
            <a:off x="0" y="-84221"/>
            <a:ext cx="9144000" cy="7230979"/>
          </a:xfrm>
          <a:prstGeom prst="rect">
            <a:avLst/>
          </a:prstGeom>
          <a:solidFill>
            <a:schemeClr val="bg1"/>
          </a:solidFill>
        </p:spPr>
      </p:pic>
      <p:sp>
        <p:nvSpPr>
          <p:cNvPr id="2" name="Title 1"/>
          <p:cNvSpPr>
            <a:spLocks noGrp="1"/>
          </p:cNvSpPr>
          <p:nvPr>
            <p:ph type="title"/>
          </p:nvPr>
        </p:nvSpPr>
        <p:spPr/>
        <p:txBody>
          <a:bodyPr/>
          <a:lstStyle/>
          <a:p>
            <a:r>
              <a:rPr lang="en-GB" dirty="0"/>
              <a:t>What I </a:t>
            </a:r>
            <a:r>
              <a:rPr lang="en-GB" dirty="0" smtClean="0"/>
              <a:t>Expected </a:t>
            </a:r>
            <a:r>
              <a:rPr lang="en-GB" dirty="0"/>
              <a:t>in the </a:t>
            </a:r>
            <a:r>
              <a:rPr lang="en-GB" dirty="0" smtClean="0"/>
              <a:t>Future</a:t>
            </a:r>
            <a:endParaRPr lang="en-GB" dirty="0"/>
          </a:p>
        </p:txBody>
      </p:sp>
    </p:spTree>
    <p:extLst>
      <p:ext uri="{BB962C8B-B14F-4D97-AF65-F5344CB8AC3E}">
        <p14:creationId xmlns="" xmlns:p14="http://schemas.microsoft.com/office/powerpoint/2010/main" val="39062071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4197" y="168730"/>
            <a:ext cx="7945581" cy="716642"/>
          </a:xfrm>
        </p:spPr>
        <p:txBody>
          <a:bodyPr/>
          <a:lstStyle/>
          <a:p>
            <a:r>
              <a:rPr lang="en-GB" sz="3600" dirty="0" smtClean="0"/>
              <a:t>The Present: Better than Predicted</a:t>
            </a:r>
            <a:endParaRPr lang="en-GB" sz="3600" dirty="0"/>
          </a:p>
        </p:txBody>
      </p:sp>
      <p:sp>
        <p:nvSpPr>
          <p:cNvPr id="3" name="Text Placeholder 2"/>
          <p:cNvSpPr>
            <a:spLocks noGrp="1"/>
          </p:cNvSpPr>
          <p:nvPr>
            <p:ph type="body" idx="1"/>
          </p:nvPr>
        </p:nvSpPr>
        <p:spPr>
          <a:xfrm>
            <a:off x="1157741" y="1204687"/>
            <a:ext cx="6025111" cy="551924"/>
          </a:xfrm>
        </p:spPr>
        <p:txBody>
          <a:bodyPr/>
          <a:lstStyle/>
          <a:p>
            <a:r>
              <a:rPr lang="en-GB" dirty="0" smtClean="0"/>
              <a:t>Star Trek’s predicted mobile phones</a:t>
            </a:r>
            <a:endParaRPr lang="en-GB"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12</a:t>
            </a:fld>
            <a:endParaRPr lang="en-US"/>
          </a:p>
        </p:txBody>
      </p:sp>
      <p:pic>
        <p:nvPicPr>
          <p:cNvPr id="3076" name="Picture 4" descr="star trek communicator: http://technabob.com/blog/2008/03/12/star-trek-communicator-kirk-to-geek-come-in/"/>
          <p:cNvPicPr>
            <a:picLocks noChangeAspect="1" noChangeArrowheads="1"/>
          </p:cNvPicPr>
          <p:nvPr/>
        </p:nvPicPr>
        <p:blipFill rotWithShape="1">
          <a:blip r:embed="rId3" cstate="email">
            <a:extLst>
              <a:ext uri="{28A0092B-C50C-407E-A947-70E740481C1C}">
                <a14:useLocalDpi xmlns="" xmlns:a14="http://schemas.microsoft.com/office/drawing/2010/main" val="0"/>
              </a:ext>
            </a:extLst>
          </a:blip>
          <a:srcRect b="-18030"/>
          <a:stretch/>
        </p:blipFill>
        <p:spPr bwMode="auto">
          <a:xfrm>
            <a:off x="271502" y="2533723"/>
            <a:ext cx="3795085" cy="4324277"/>
          </a:xfrm>
          <a:prstGeom prst="rect">
            <a:avLst/>
          </a:prstGeom>
          <a:solidFill>
            <a:schemeClr val="bg1"/>
          </a:solidFill>
        </p:spPr>
      </p:pic>
      <p:grpSp>
        <p:nvGrpSpPr>
          <p:cNvPr id="8" name="Group 7"/>
          <p:cNvGrpSpPr/>
          <p:nvPr/>
        </p:nvGrpSpPr>
        <p:grpSpPr>
          <a:xfrm>
            <a:off x="1198515" y="1712652"/>
            <a:ext cx="6234090" cy="4935324"/>
            <a:chOff x="1198515" y="1712652"/>
            <a:chExt cx="6234090" cy="4935324"/>
          </a:xfrm>
        </p:grpSpPr>
        <p:grpSp>
          <p:nvGrpSpPr>
            <p:cNvPr id="7" name="Group 6"/>
            <p:cNvGrpSpPr/>
            <p:nvPr/>
          </p:nvGrpSpPr>
          <p:grpSpPr>
            <a:xfrm>
              <a:off x="4689405" y="2889072"/>
              <a:ext cx="2743200" cy="3758904"/>
              <a:chOff x="4689405" y="2889072"/>
              <a:chExt cx="2743200" cy="3758904"/>
            </a:xfrm>
          </p:grpSpPr>
          <p:pic>
            <p:nvPicPr>
              <p:cNvPr id="3078" name="Picture 6" descr="http://blog.dialaphone.co.uk/2011/06/08/the-life-and-times-of-nokia-down-but-not-out/"/>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3664" t="4464" r="15804" b="2959"/>
              <a:stretch/>
            </p:blipFill>
            <p:spPr bwMode="auto">
              <a:xfrm>
                <a:off x="5053262" y="2889072"/>
                <a:ext cx="2015487" cy="3051018"/>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4689405" y="5940090"/>
                <a:ext cx="2743200" cy="707886"/>
              </a:xfrm>
              <a:prstGeom prst="rect">
                <a:avLst/>
              </a:prstGeom>
              <a:noFill/>
            </p:spPr>
            <p:txBody>
              <a:bodyPr wrap="square" rtlCol="0">
                <a:spAutoFit/>
              </a:bodyPr>
              <a:lstStyle/>
              <a:p>
                <a:r>
                  <a:rPr lang="en-GB" sz="2000" dirty="0" smtClean="0"/>
                  <a:t>Nokia 8110 “</a:t>
                </a:r>
                <a:r>
                  <a:rPr lang="en-GB" sz="2000" i="1" dirty="0" smtClean="0"/>
                  <a:t>stole the show in 1998</a:t>
                </a:r>
                <a:r>
                  <a:rPr lang="en-GB" sz="2000" dirty="0" smtClean="0"/>
                  <a:t>”</a:t>
                </a:r>
                <a:endParaRPr lang="en-GB" sz="2000" dirty="0"/>
              </a:p>
            </p:txBody>
          </p:sp>
        </p:grpSp>
        <p:sp>
          <p:nvSpPr>
            <p:cNvPr id="11" name="Text Placeholder 2"/>
            <p:cNvSpPr txBox="1">
              <a:spLocks/>
            </p:cNvSpPr>
            <p:nvPr/>
          </p:nvSpPr>
          <p:spPr bwMode="auto">
            <a:xfrm>
              <a:off x="1198515" y="1712652"/>
              <a:ext cx="3854747" cy="703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ts val="0"/>
                </a:spcBef>
                <a:spcAft>
                  <a:spcPct val="0"/>
                </a:spcAft>
                <a:buClr>
                  <a:srgbClr val="8888E2"/>
                </a:buClr>
                <a:buNone/>
                <a:defRPr sz="2800">
                  <a:solidFill>
                    <a:schemeClr val="tx1"/>
                  </a:solidFill>
                  <a:latin typeface="+mn-lt"/>
                  <a:ea typeface="ＭＳ Ｐゴシック" charset="0"/>
                  <a:cs typeface="ＭＳ Ｐゴシック" charset="0"/>
                </a:defRPr>
              </a:lvl1pPr>
              <a:lvl2pPr marL="457200" indent="0" algn="l" rtl="0" eaLnBrk="0" fontAlgn="base" hangingPunct="0">
                <a:spcBef>
                  <a:spcPct val="20000"/>
                </a:spcBef>
                <a:spcAft>
                  <a:spcPct val="0"/>
                </a:spcAft>
                <a:buClr>
                  <a:srgbClr val="8888E2"/>
                </a:buClr>
                <a:buNone/>
                <a:defRPr sz="1800">
                  <a:solidFill>
                    <a:schemeClr val="tx1"/>
                  </a:solidFill>
                  <a:latin typeface="+mn-lt"/>
                  <a:ea typeface="ＭＳ Ｐゴシック" charset="0"/>
                </a:defRPr>
              </a:lvl2pPr>
              <a:lvl3pPr marL="914400" indent="0" algn="l" rtl="0" eaLnBrk="0" fontAlgn="base" hangingPunct="0">
                <a:spcBef>
                  <a:spcPct val="20000"/>
                </a:spcBef>
                <a:spcAft>
                  <a:spcPct val="0"/>
                </a:spcAft>
                <a:buClr>
                  <a:srgbClr val="8888E2"/>
                </a:buClr>
                <a:buNone/>
                <a:defRPr sz="1600">
                  <a:solidFill>
                    <a:schemeClr val="tx1"/>
                  </a:solidFill>
                  <a:latin typeface="+mn-lt"/>
                  <a:ea typeface="ＭＳ Ｐゴシック" charset="0"/>
                </a:defRPr>
              </a:lvl3pPr>
              <a:lvl4pPr marL="1371600" indent="0" algn="l" rtl="0" eaLnBrk="0" fontAlgn="base" hangingPunct="0">
                <a:spcBef>
                  <a:spcPct val="20000"/>
                </a:spcBef>
                <a:spcAft>
                  <a:spcPct val="0"/>
                </a:spcAft>
                <a:buClr>
                  <a:srgbClr val="8888E2"/>
                </a:buClr>
                <a:buNone/>
                <a:defRPr sz="1400">
                  <a:solidFill>
                    <a:schemeClr val="tx1"/>
                  </a:solidFill>
                  <a:latin typeface="+mn-lt"/>
                  <a:ea typeface="ＭＳ Ｐゴシック" charset="0"/>
                </a:defRPr>
              </a:lvl4pPr>
              <a:lvl5pPr marL="1828800" indent="0" algn="l" rtl="0" eaLnBrk="0" fontAlgn="base" hangingPunct="0">
                <a:spcBef>
                  <a:spcPct val="20000"/>
                </a:spcBef>
                <a:spcAft>
                  <a:spcPct val="0"/>
                </a:spcAft>
                <a:buClr>
                  <a:srgbClr val="8888E2"/>
                </a:buClr>
                <a:buNone/>
                <a:defRPr sz="1400">
                  <a:solidFill>
                    <a:schemeClr val="tx1"/>
                  </a:solidFill>
                  <a:latin typeface="+mn-lt"/>
                  <a:ea typeface="ＭＳ Ｐゴシック" charset="0"/>
                </a:defRPr>
              </a:lvl5pPr>
              <a:lvl6pPr marL="2286000" indent="0" algn="l" rtl="0" fontAlgn="base">
                <a:spcBef>
                  <a:spcPct val="20000"/>
                </a:spcBef>
                <a:spcAft>
                  <a:spcPct val="0"/>
                </a:spcAft>
                <a:buClr>
                  <a:srgbClr val="8888E2"/>
                </a:buClr>
                <a:buNone/>
                <a:defRPr sz="1400">
                  <a:solidFill>
                    <a:schemeClr val="tx1"/>
                  </a:solidFill>
                  <a:latin typeface="+mn-lt"/>
                </a:defRPr>
              </a:lvl6pPr>
              <a:lvl7pPr marL="2743200" indent="0" algn="l" rtl="0" fontAlgn="base">
                <a:spcBef>
                  <a:spcPct val="20000"/>
                </a:spcBef>
                <a:spcAft>
                  <a:spcPct val="0"/>
                </a:spcAft>
                <a:buClr>
                  <a:srgbClr val="8888E2"/>
                </a:buClr>
                <a:buNone/>
                <a:defRPr sz="1400">
                  <a:solidFill>
                    <a:schemeClr val="tx1"/>
                  </a:solidFill>
                  <a:latin typeface="+mn-lt"/>
                </a:defRPr>
              </a:lvl7pPr>
              <a:lvl8pPr marL="3200400" indent="0" algn="l" rtl="0" fontAlgn="base">
                <a:spcBef>
                  <a:spcPct val="20000"/>
                </a:spcBef>
                <a:spcAft>
                  <a:spcPct val="0"/>
                </a:spcAft>
                <a:buClr>
                  <a:srgbClr val="8888E2"/>
                </a:buClr>
                <a:buNone/>
                <a:defRPr sz="1400">
                  <a:solidFill>
                    <a:schemeClr val="tx1"/>
                  </a:solidFill>
                  <a:latin typeface="+mn-lt"/>
                </a:defRPr>
              </a:lvl8pPr>
              <a:lvl9pPr marL="3657600" indent="0" algn="l" rtl="0" fontAlgn="base">
                <a:spcBef>
                  <a:spcPct val="20000"/>
                </a:spcBef>
                <a:spcAft>
                  <a:spcPct val="0"/>
                </a:spcAft>
                <a:buClr>
                  <a:srgbClr val="8888E2"/>
                </a:buClr>
                <a:buNone/>
                <a:defRPr sz="1400">
                  <a:solidFill>
                    <a:schemeClr val="tx1"/>
                  </a:solidFill>
                  <a:latin typeface="+mn-lt"/>
                </a:defRPr>
              </a:lvl9pPr>
            </a:lstStyle>
            <a:p>
              <a:r>
                <a:rPr lang="en-GB" dirty="0" smtClean="0"/>
                <a:t>but not smart phones!</a:t>
              </a:r>
              <a:endParaRPr lang="en-GB" dirty="0"/>
            </a:p>
          </p:txBody>
        </p:sp>
      </p:grpSp>
      <p:pic>
        <p:nvPicPr>
          <p:cNvPr id="3074" name="Picture 2" descr="Star Trek Communicato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326396" y="1445628"/>
            <a:ext cx="1695450" cy="19621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46738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Has the Future Arrived?</a:t>
            </a:r>
            <a:endParaRPr lang="en-GB" dirty="0"/>
          </a:p>
        </p:txBody>
      </p:sp>
      <p:sp>
        <p:nvSpPr>
          <p:cNvPr id="3" name="Text Placeholder 2"/>
          <p:cNvSpPr>
            <a:spLocks noGrp="1"/>
          </p:cNvSpPr>
          <p:nvPr>
            <p:ph type="body" idx="1"/>
          </p:nvPr>
        </p:nvSpPr>
        <p:spPr/>
        <p:txBody>
          <a:bodyPr/>
          <a:lstStyle/>
          <a:p>
            <a:r>
              <a:rPr lang="en-GB" dirty="0" smtClean="0"/>
              <a:t>Mobile phones</a:t>
            </a:r>
            <a:endParaRPr lang="en-GB"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13</a:t>
            </a:fld>
            <a:endParaRPr lang="en-US"/>
          </a:p>
        </p:txBody>
      </p:sp>
      <p:pic>
        <p:nvPicPr>
          <p:cNvPr id="5" name="Picture 4"/>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0" y="823112"/>
            <a:ext cx="9144000" cy="6034887"/>
          </a:xfrm>
          <a:prstGeom prst="rect">
            <a:avLst/>
          </a:prstGeom>
        </p:spPr>
      </p:pic>
    </p:spTree>
    <p:extLst>
      <p:ext uri="{BB962C8B-B14F-4D97-AF65-F5344CB8AC3E}">
        <p14:creationId xmlns="" xmlns:p14="http://schemas.microsoft.com/office/powerpoint/2010/main" val="11058429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3.bp.blogspot.com/-sKha5O8j_HE/ThRbMp0-jmI/AAAAAAAAERs/vT4s9ZYmD70/s200/SilverJetpack.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0473" y="0"/>
            <a:ext cx="9144001"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smtClean="0">
                <a:solidFill>
                  <a:schemeClr val="bg1"/>
                </a:solidFill>
              </a:rPr>
              <a:t>The Future from the Past</a:t>
            </a:r>
            <a:endParaRPr lang="en-GB" dirty="0">
              <a:solidFill>
                <a:schemeClr val="bg1"/>
              </a:solidFill>
            </a:endParaRPr>
          </a:p>
        </p:txBody>
      </p:sp>
      <p:sp>
        <p:nvSpPr>
          <p:cNvPr id="3" name="Text Placeholder 2"/>
          <p:cNvSpPr>
            <a:spLocks noGrp="1"/>
          </p:cNvSpPr>
          <p:nvPr>
            <p:ph type="body" idx="1"/>
          </p:nvPr>
        </p:nvSpPr>
        <p:spPr>
          <a:xfrm>
            <a:off x="944766" y="6029350"/>
            <a:ext cx="4653510" cy="828650"/>
          </a:xfrm>
        </p:spPr>
        <p:txBody>
          <a:bodyPr/>
          <a:lstStyle/>
          <a:p>
            <a:r>
              <a:rPr lang="en-GB" dirty="0" smtClean="0"/>
              <a:t>The future is exciting!</a:t>
            </a:r>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14</a:t>
            </a:fld>
            <a:endParaRPr lang="en-US"/>
          </a:p>
        </p:txBody>
      </p:sp>
    </p:spTree>
    <p:extLst>
      <p:ext uri="{BB962C8B-B14F-4D97-AF65-F5344CB8AC3E}">
        <p14:creationId xmlns="" xmlns:p14="http://schemas.microsoft.com/office/powerpoint/2010/main" val="26757633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Has the Future Arrived? </a:t>
            </a:r>
            <a:endParaRPr lang="en-GB" dirty="0"/>
          </a:p>
        </p:txBody>
      </p:sp>
      <p:sp>
        <p:nvSpPr>
          <p:cNvPr id="3" name="Text Placeholder 2"/>
          <p:cNvSpPr>
            <a:spLocks noGrp="1"/>
          </p:cNvSpPr>
          <p:nvPr>
            <p:ph type="body" idx="1"/>
          </p:nvPr>
        </p:nvSpPr>
        <p:spPr/>
        <p:txBody>
          <a:bodyPr/>
          <a:lstStyle/>
          <a:p>
            <a:r>
              <a:rPr lang="en-GB" dirty="0" err="1" smtClean="0"/>
              <a:t>Hoverpacks</a:t>
            </a:r>
            <a:r>
              <a:rPr lang="en-GB" dirty="0" smtClean="0"/>
              <a:t> </a:t>
            </a:r>
            <a:r>
              <a:rPr lang="en-GB" dirty="0"/>
              <a:t>d</a:t>
            </a:r>
            <a:r>
              <a:rPr lang="en-GB" dirty="0" smtClean="0"/>
              <a:t>o exist</a:t>
            </a:r>
            <a:endParaRPr lang="en-GB"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15</a:t>
            </a:fld>
            <a:endParaRPr lang="en-US"/>
          </a:p>
        </p:txBody>
      </p:sp>
      <p:pic>
        <p:nvPicPr>
          <p:cNvPr id="6" name="Picture 5" descr="http://flickrhivemind.net/Tags/jetpackman/Interesting"/>
          <p:cNvPicPr>
            <a:picLocks noChangeAspect="1"/>
          </p:cNvPicPr>
          <p:nvPr/>
        </p:nvPicPr>
        <p:blipFill rotWithShape="1">
          <a:blip r:embed="rId3" cstate="email">
            <a:extLst>
              <a:ext uri="{28A0092B-C50C-407E-A947-70E740481C1C}">
                <a14:useLocalDpi xmlns="" xmlns:a14="http://schemas.microsoft.com/office/drawing/2010/main" val="0"/>
              </a:ext>
            </a:extLst>
          </a:blip>
          <a:srcRect t="-4482" b="-7437"/>
          <a:stretch/>
        </p:blipFill>
        <p:spPr>
          <a:xfrm>
            <a:off x="0" y="0"/>
            <a:ext cx="9144000" cy="6858000"/>
          </a:xfrm>
          <a:prstGeom prst="rect">
            <a:avLst/>
          </a:prstGeom>
          <a:solidFill>
            <a:schemeClr val="bg1"/>
          </a:solidFill>
        </p:spPr>
      </p:pic>
    </p:spTree>
    <p:extLst>
      <p:ext uri="{BB962C8B-B14F-4D97-AF65-F5344CB8AC3E}">
        <p14:creationId xmlns="" xmlns:p14="http://schemas.microsoft.com/office/powerpoint/2010/main" val="35645823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Has the Future Arrived? </a:t>
            </a:r>
          </a:p>
        </p:txBody>
      </p:sp>
      <p:sp>
        <p:nvSpPr>
          <p:cNvPr id="3" name="Text Placeholder 2"/>
          <p:cNvSpPr>
            <a:spLocks noGrp="1"/>
          </p:cNvSpPr>
          <p:nvPr>
            <p:ph type="body" idx="1"/>
          </p:nvPr>
        </p:nvSpPr>
        <p:spPr/>
        <p:txBody>
          <a:bodyPr/>
          <a:lstStyle/>
          <a:p>
            <a:r>
              <a:rPr lang="en-GB" dirty="0" smtClean="0"/>
              <a:t>Landing on Mars</a:t>
            </a:r>
            <a:endParaRPr lang="en-GB"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16</a:t>
            </a:fld>
            <a:endParaRPr lang="en-US"/>
          </a:p>
        </p:txBody>
      </p:sp>
      <p:pic>
        <p:nvPicPr>
          <p:cNvPr id="5" name="Picture 4" descr="http://www.telegraph.co.uk/science/space/9455116/Nasa-Mars-landing-Curiosity-arrives-on-the-Red-Planet.html"/>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8424" y="0"/>
            <a:ext cx="9055575" cy="6870239"/>
          </a:xfrm>
          <a:prstGeom prst="rect">
            <a:avLst/>
          </a:prstGeom>
        </p:spPr>
      </p:pic>
    </p:spTree>
    <p:extLst>
      <p:ext uri="{BB962C8B-B14F-4D97-AF65-F5344CB8AC3E}">
        <p14:creationId xmlns="" xmlns:p14="http://schemas.microsoft.com/office/powerpoint/2010/main" val="30407620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Has the Future Arrived?</a:t>
            </a:r>
            <a:endParaRPr lang="en-GB" dirty="0"/>
          </a:p>
        </p:txBody>
      </p:sp>
      <p:sp>
        <p:nvSpPr>
          <p:cNvPr id="3" name="Text Placeholder 2"/>
          <p:cNvSpPr>
            <a:spLocks noGrp="1"/>
          </p:cNvSpPr>
          <p:nvPr>
            <p:ph type="body" idx="1"/>
          </p:nvPr>
        </p:nvSpPr>
        <p:spPr/>
        <p:txBody>
          <a:bodyPr/>
          <a:lstStyle/>
          <a:p>
            <a:r>
              <a:rPr lang="en-GB" dirty="0" smtClean="0"/>
              <a:t>Monorails</a:t>
            </a:r>
            <a:endParaRPr lang="en-GB"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17</a:t>
            </a:fld>
            <a:endParaRPr lang="en-US"/>
          </a:p>
        </p:txBody>
      </p:sp>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123005" y="1175344"/>
            <a:ext cx="7709547" cy="4190475"/>
          </a:xfrm>
          <a:prstGeom prst="rect">
            <a:avLst/>
          </a:prstGeom>
        </p:spPr>
      </p:pic>
      <p:cxnSp>
        <p:nvCxnSpPr>
          <p:cNvPr id="9" name="Straight Connector 8"/>
          <p:cNvCxnSpPr/>
          <p:nvPr/>
        </p:nvCxnSpPr>
        <p:spPr>
          <a:xfrm>
            <a:off x="5971495" y="5081398"/>
            <a:ext cx="175568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7682423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Has the Future Arrived?</a:t>
            </a:r>
          </a:p>
        </p:txBody>
      </p:sp>
      <p:sp>
        <p:nvSpPr>
          <p:cNvPr id="3" name="Text Placeholder 2"/>
          <p:cNvSpPr>
            <a:spLocks noGrp="1"/>
          </p:cNvSpPr>
          <p:nvPr>
            <p:ph type="body" idx="1"/>
          </p:nvPr>
        </p:nvSpPr>
        <p:spPr/>
        <p:txBody>
          <a:bodyPr/>
          <a:lstStyle/>
          <a:p>
            <a:r>
              <a:rPr lang="en-GB" dirty="0" smtClean="0"/>
              <a:t>Monorail</a:t>
            </a:r>
            <a:endParaRPr lang="en-GB"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18</a:t>
            </a:fld>
            <a:endParaRPr lang="en-US"/>
          </a:p>
        </p:txBody>
      </p:sp>
      <p:pic>
        <p:nvPicPr>
          <p:cNvPr id="5" name="Picture 4" descr="http://www.monorails.org/tmspages/Where.html"/>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277371" y="0"/>
            <a:ext cx="7782407" cy="6801522"/>
          </a:xfrm>
          <a:prstGeom prst="rect">
            <a:avLst/>
          </a:prstGeom>
        </p:spPr>
      </p:pic>
      <p:sp>
        <p:nvSpPr>
          <p:cNvPr id="6" name="TextBox 5"/>
          <p:cNvSpPr txBox="1"/>
          <p:nvPr/>
        </p:nvSpPr>
        <p:spPr>
          <a:xfrm>
            <a:off x="132347" y="3380125"/>
            <a:ext cx="3404937" cy="3477875"/>
          </a:xfrm>
          <a:prstGeom prst="rect">
            <a:avLst/>
          </a:prstGeom>
          <a:solidFill>
            <a:schemeClr val="bg1"/>
          </a:solidFill>
          <a:ln>
            <a:solidFill>
              <a:schemeClr val="tx1"/>
            </a:solidFill>
          </a:ln>
        </p:spPr>
        <p:txBody>
          <a:bodyPr wrap="square" rtlCol="0">
            <a:spAutoFit/>
          </a:bodyPr>
          <a:lstStyle/>
          <a:p>
            <a:r>
              <a:rPr lang="en-GB" sz="2000" dirty="0"/>
              <a:t>Please note that the monorails listed in these pages are MULTI-STATION systems. We do not include the dozens of recreation or view-giving </a:t>
            </a:r>
            <a:r>
              <a:rPr lang="en-GB" sz="2000" dirty="0" err="1"/>
              <a:t>minirails</a:t>
            </a:r>
            <a:r>
              <a:rPr lang="en-GB" sz="2000" dirty="0"/>
              <a:t> here</a:t>
            </a:r>
            <a:r>
              <a:rPr lang="en-GB" sz="2000" b="1" dirty="0"/>
              <a:t>.</a:t>
            </a:r>
            <a:r>
              <a:rPr lang="en-GB" sz="2000" dirty="0"/>
              <a:t> Our </a:t>
            </a:r>
            <a:r>
              <a:rPr lang="en-GB" sz="2000" b="1" dirty="0"/>
              <a:t>efforts are primarily geared towards </a:t>
            </a:r>
            <a:r>
              <a:rPr lang="en-GB" sz="2000" b="1" i="1" dirty="0"/>
              <a:t>proving</a:t>
            </a:r>
            <a:r>
              <a:rPr lang="en-GB" sz="2000" b="1" dirty="0"/>
              <a:t> monorail's ability to carry people from point to point</a:t>
            </a:r>
            <a:r>
              <a:rPr lang="en-GB" sz="2000" dirty="0"/>
              <a:t> as TRANSIT</a:t>
            </a:r>
            <a:r>
              <a:rPr lang="en-GB" sz="2000" dirty="0" smtClean="0"/>
              <a:t>.</a:t>
            </a:r>
            <a:endParaRPr lang="en-GB" sz="2000" dirty="0"/>
          </a:p>
        </p:txBody>
      </p:sp>
    </p:spTree>
    <p:extLst>
      <p:ext uri="{BB962C8B-B14F-4D97-AF65-F5344CB8AC3E}">
        <p14:creationId xmlns="" xmlns:p14="http://schemas.microsoft.com/office/powerpoint/2010/main" val="419879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 name="Title 1"/>
          <p:cNvSpPr>
            <a:spLocks noGrp="1"/>
          </p:cNvSpPr>
          <p:nvPr>
            <p:ph type="title"/>
          </p:nvPr>
        </p:nvSpPr>
        <p:spPr>
          <a:xfrm>
            <a:off x="870856" y="168730"/>
            <a:ext cx="8015742" cy="716642"/>
          </a:xfrm>
        </p:spPr>
        <p:txBody>
          <a:bodyPr/>
          <a:lstStyle/>
          <a:p>
            <a:r>
              <a:rPr lang="en-GB" dirty="0" smtClean="0">
                <a:solidFill>
                  <a:schemeClr val="bg1"/>
                </a:solidFill>
              </a:rPr>
              <a:t>Has the Future Arrived?</a:t>
            </a:r>
            <a:endParaRPr lang="en-GB" dirty="0">
              <a:solidFill>
                <a:schemeClr val="bg1"/>
              </a:solidFill>
            </a:endParaRPr>
          </a:p>
        </p:txBody>
      </p:sp>
      <p:sp>
        <p:nvSpPr>
          <p:cNvPr id="3" name="Text Placeholder 2"/>
          <p:cNvSpPr>
            <a:spLocks noGrp="1"/>
          </p:cNvSpPr>
          <p:nvPr>
            <p:ph type="body" idx="1"/>
          </p:nvPr>
        </p:nvSpPr>
        <p:spPr>
          <a:xfrm>
            <a:off x="914400" y="1204686"/>
            <a:ext cx="8015742" cy="5007429"/>
          </a:xfrm>
        </p:spPr>
        <p:txBody>
          <a:bodyPr/>
          <a:lstStyle/>
          <a:p>
            <a:r>
              <a:rPr lang="en-GB" dirty="0" smtClean="0">
                <a:solidFill>
                  <a:schemeClr val="bg1"/>
                </a:solidFill>
              </a:rPr>
              <a:t>Predictions &amp; expectations from the past:</a:t>
            </a:r>
          </a:p>
          <a:p>
            <a:pPr marL="742950" lvl="1" indent="-285750">
              <a:buFont typeface="Arial" pitchFamily="34" charset="0"/>
              <a:buChar char="•"/>
            </a:pPr>
            <a:r>
              <a:rPr lang="en-GB" sz="2400" dirty="0" smtClean="0">
                <a:solidFill>
                  <a:schemeClr val="bg1"/>
                </a:solidFill>
              </a:rPr>
              <a:t>Have arrived</a:t>
            </a:r>
          </a:p>
          <a:p>
            <a:pPr marL="742950" lvl="1" indent="-285750">
              <a:buFont typeface="Arial" pitchFamily="34" charset="0"/>
              <a:buChar char="•"/>
            </a:pPr>
            <a:r>
              <a:rPr lang="en-GB" sz="2400" dirty="0" smtClean="0">
                <a:solidFill>
                  <a:schemeClr val="bg1"/>
                </a:solidFill>
              </a:rPr>
              <a:t>Sometimes have exceed expectations</a:t>
            </a:r>
          </a:p>
          <a:p>
            <a:pPr marL="742950" lvl="1" indent="-285750">
              <a:buFont typeface="Arial" pitchFamily="34" charset="0"/>
              <a:buChar char="•"/>
            </a:pPr>
            <a:r>
              <a:rPr lang="en-GB" sz="2400" dirty="0" smtClean="0">
                <a:solidFill>
                  <a:schemeClr val="bg1"/>
                </a:solidFill>
              </a:rPr>
              <a:t>Often fail to become widely embedded</a:t>
            </a:r>
          </a:p>
          <a:p>
            <a:endParaRPr lang="en-GB" sz="2400" dirty="0" smtClean="0">
              <a:solidFill>
                <a:schemeClr val="bg1"/>
              </a:solidFill>
            </a:endParaRPr>
          </a:p>
          <a:p>
            <a:r>
              <a:rPr lang="en-GB" sz="2400" dirty="0" smtClean="0">
                <a:solidFill>
                  <a:schemeClr val="bg1"/>
                </a:solidFill>
              </a:rPr>
              <a:t>Can we learn from past expectations of the future?</a:t>
            </a:r>
          </a:p>
          <a:p>
            <a:endParaRPr lang="en-GB" sz="2400" dirty="0" smtClean="0">
              <a:solidFill>
                <a:schemeClr val="bg1"/>
              </a:solidFill>
            </a:endParaRPr>
          </a:p>
          <a:p>
            <a:r>
              <a:rPr lang="en-GB" sz="2400" dirty="0" smtClean="0">
                <a:solidFill>
                  <a:schemeClr val="bg1"/>
                </a:solidFill>
              </a:rPr>
              <a:t>Note importance of evidence:</a:t>
            </a:r>
          </a:p>
          <a:p>
            <a:pPr marL="365125" lvl="1"/>
            <a:r>
              <a:rPr lang="en-GB" sz="2400" dirty="0" smtClean="0">
                <a:solidFill>
                  <a:schemeClr val="bg1"/>
                </a:solidFill>
              </a:rPr>
              <a:t>“Our </a:t>
            </a:r>
            <a:r>
              <a:rPr lang="en-GB" sz="2400" b="1" dirty="0">
                <a:solidFill>
                  <a:schemeClr val="bg1"/>
                </a:solidFill>
              </a:rPr>
              <a:t>efforts are primarily geared towards </a:t>
            </a:r>
            <a:r>
              <a:rPr lang="en-GB" sz="2400" b="1" i="1" dirty="0">
                <a:solidFill>
                  <a:schemeClr val="bg1"/>
                </a:solidFill>
              </a:rPr>
              <a:t>proving</a:t>
            </a:r>
            <a:r>
              <a:rPr lang="en-GB" sz="2400" b="1" dirty="0">
                <a:solidFill>
                  <a:schemeClr val="bg1"/>
                </a:solidFill>
              </a:rPr>
              <a:t> monorail's ability to carry people from point to point</a:t>
            </a:r>
            <a:r>
              <a:rPr lang="en-GB" sz="2400" dirty="0">
                <a:solidFill>
                  <a:schemeClr val="bg1"/>
                </a:solidFill>
              </a:rPr>
              <a:t> as </a:t>
            </a:r>
            <a:r>
              <a:rPr lang="en-GB" sz="2400" dirty="0" smtClean="0">
                <a:solidFill>
                  <a:schemeClr val="bg1"/>
                </a:solidFill>
              </a:rPr>
              <a:t>TRANSIT” </a:t>
            </a:r>
            <a:endParaRPr lang="en-GB" sz="2400" dirty="0">
              <a:solidFill>
                <a:schemeClr val="bg1"/>
              </a:solidFill>
            </a:endParaRPr>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solidFill>
                  <a:schemeClr val="bg1"/>
                </a:solidFill>
              </a:rPr>
              <a:pPr>
                <a:defRPr/>
              </a:pPr>
              <a:t>19</a:t>
            </a:fld>
            <a:endParaRPr lang="en-US">
              <a:solidFill>
                <a:schemeClr val="bg1"/>
              </a:solidFill>
            </a:endParaRPr>
          </a:p>
        </p:txBody>
      </p:sp>
    </p:spTree>
    <p:extLst>
      <p:ext uri="{BB962C8B-B14F-4D97-AF65-F5344CB8AC3E}">
        <p14:creationId xmlns="" xmlns:p14="http://schemas.microsoft.com/office/powerpoint/2010/main" val="10970471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5">
            <a:hlinkClick r:id="rId3"/>
          </p:cNvPr>
          <p:cNvSpPr>
            <a:spLocks noChangeArrowheads="1"/>
          </p:cNvSpPr>
          <p:nvPr/>
        </p:nvSpPr>
        <p:spPr bwMode="auto">
          <a:xfrm>
            <a:off x="1954212" y="0"/>
            <a:ext cx="7189788" cy="369332"/>
          </a:xfrm>
          <a:prstGeom prst="rect">
            <a:avLst/>
          </a:prstGeom>
          <a:solidFill>
            <a:schemeClr val="bg1"/>
          </a:solidFill>
          <a:ln w="9525">
            <a:solidFill>
              <a:schemeClr val="tx1"/>
            </a:solidFill>
            <a:miter lim="800000"/>
            <a:headEnd/>
            <a:tailEnd/>
          </a:ln>
          <a:effectLst>
            <a:outerShdw blurRad="63500" dist="107763" dir="8100000" algn="ctr" rotWithShape="0">
              <a:schemeClr val="bg2">
                <a:alpha val="50000"/>
              </a:schemeClr>
            </a:outerShdw>
          </a:effectLst>
        </p:spPr>
        <p:txBody>
          <a:bodyPr wrap="square">
            <a:spAutoFit/>
          </a:bodyPr>
          <a:lstStyle/>
          <a:p>
            <a:pPr algn="r">
              <a:defRPr/>
            </a:pPr>
            <a:r>
              <a:rPr lang="en-GB" sz="1800" dirty="0"/>
              <a:t>http://</a:t>
            </a:r>
            <a:r>
              <a:rPr lang="en-GB" sz="1800" dirty="0" smtClean="0"/>
              <a:t>www.ukoln.ac.uk/web-focus/events/conferences/emtacl-2012</a:t>
            </a:r>
            <a:r>
              <a:rPr lang="en-GB" sz="1800" dirty="0"/>
              <a:t>/</a:t>
            </a:r>
            <a:endParaRPr lang="en-GB" sz="1800" dirty="0">
              <a:cs typeface="+mn-cs"/>
            </a:endParaRPr>
          </a:p>
        </p:txBody>
      </p:sp>
      <p:sp>
        <p:nvSpPr>
          <p:cNvPr id="15362" name="TextBox 16"/>
          <p:cNvSpPr txBox="1">
            <a:spLocks noChangeArrowheads="1"/>
          </p:cNvSpPr>
          <p:nvPr/>
        </p:nvSpPr>
        <p:spPr bwMode="auto">
          <a:xfrm>
            <a:off x="0" y="0"/>
            <a:ext cx="1357313" cy="5847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1600" b="1" dirty="0"/>
              <a:t>Twitter:</a:t>
            </a:r>
          </a:p>
          <a:p>
            <a:pPr algn="ctr" eaLnBrk="1" hangingPunct="1"/>
            <a:r>
              <a:rPr lang="en-GB" sz="1600" dirty="0" smtClean="0"/>
              <a:t>#emtacl12</a:t>
            </a:r>
            <a:endParaRPr lang="en-GB" sz="1600" dirty="0"/>
          </a:p>
        </p:txBody>
      </p:sp>
      <p:sp>
        <p:nvSpPr>
          <p:cNvPr id="15363" name="Rectangle 2"/>
          <p:cNvSpPr>
            <a:spLocks noGrp="1" noChangeArrowheads="1"/>
          </p:cNvSpPr>
          <p:nvPr>
            <p:ph type="ctrTitle"/>
          </p:nvPr>
        </p:nvSpPr>
        <p:spPr>
          <a:xfrm>
            <a:off x="1141413" y="369332"/>
            <a:ext cx="7897812" cy="1741488"/>
          </a:xfrm>
        </p:spPr>
        <p:txBody>
          <a:bodyPr/>
          <a:lstStyle/>
          <a:p>
            <a:pPr algn="ctr" eaLnBrk="1" hangingPunct="1"/>
            <a:r>
              <a:rPr lang="en-GB" sz="2000" dirty="0" smtClean="0">
                <a:latin typeface="Arial" charset="0"/>
              </a:rPr>
              <a:t>EMTACL12</a:t>
            </a:r>
            <a:r>
              <a:rPr lang="en-GB" sz="3400" dirty="0">
                <a:latin typeface="Arial" charset="0"/>
              </a:rPr>
              <a:t/>
            </a:r>
            <a:br>
              <a:rPr lang="en-GB" sz="3400" dirty="0">
                <a:latin typeface="Arial" charset="0"/>
              </a:rPr>
            </a:br>
            <a:r>
              <a:rPr lang="en-GB" dirty="0"/>
              <a:t>What Next for Libraries? Making Sense of the Future</a:t>
            </a:r>
            <a:endParaRPr lang="en-GB" sz="9600" dirty="0">
              <a:latin typeface="Arial" charset="0"/>
            </a:endParaRPr>
          </a:p>
        </p:txBody>
      </p:sp>
      <p:sp>
        <p:nvSpPr>
          <p:cNvPr id="15364" name="Rectangle 3"/>
          <p:cNvSpPr txBox="1">
            <a:spLocks noChangeArrowheads="1"/>
          </p:cNvSpPr>
          <p:nvPr/>
        </p:nvSpPr>
        <p:spPr bwMode="auto">
          <a:xfrm>
            <a:off x="1090613" y="2346326"/>
            <a:ext cx="3552825" cy="1589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20000"/>
              </a:spcBef>
              <a:buClr>
                <a:srgbClr val="8888E2"/>
              </a:buClr>
            </a:pPr>
            <a:r>
              <a:rPr lang="en-GB" sz="2200" dirty="0"/>
              <a:t>Brian Kelly</a:t>
            </a:r>
          </a:p>
          <a:p>
            <a:pPr eaLnBrk="1" hangingPunct="1">
              <a:lnSpc>
                <a:spcPct val="80000"/>
              </a:lnSpc>
              <a:spcBef>
                <a:spcPct val="20000"/>
              </a:spcBef>
              <a:buClr>
                <a:srgbClr val="8888E2"/>
              </a:buClr>
            </a:pPr>
            <a:r>
              <a:rPr lang="en-GB" sz="2200" dirty="0"/>
              <a:t>UKOLN</a:t>
            </a:r>
          </a:p>
          <a:p>
            <a:pPr eaLnBrk="1" hangingPunct="1">
              <a:lnSpc>
                <a:spcPct val="80000"/>
              </a:lnSpc>
              <a:spcBef>
                <a:spcPct val="20000"/>
              </a:spcBef>
              <a:buClr>
                <a:srgbClr val="8888E2"/>
              </a:buClr>
            </a:pPr>
            <a:r>
              <a:rPr lang="en-GB" sz="2200" dirty="0"/>
              <a:t>University of </a:t>
            </a:r>
            <a:r>
              <a:rPr lang="en-GB" sz="2200" dirty="0" smtClean="0"/>
              <a:t>Bath</a:t>
            </a:r>
          </a:p>
          <a:p>
            <a:pPr eaLnBrk="1" hangingPunct="1">
              <a:lnSpc>
                <a:spcPct val="80000"/>
              </a:lnSpc>
              <a:spcBef>
                <a:spcPct val="20000"/>
              </a:spcBef>
              <a:buClr>
                <a:srgbClr val="8888E2"/>
              </a:buClr>
            </a:pPr>
            <a:r>
              <a:rPr lang="en-GB" sz="2200" dirty="0" smtClean="0"/>
              <a:t>Bath, UK</a:t>
            </a:r>
            <a:endParaRPr lang="en-GB" sz="2200" dirty="0"/>
          </a:p>
        </p:txBody>
      </p:sp>
      <p:sp>
        <p:nvSpPr>
          <p:cNvPr id="15365" name="Line 11"/>
          <p:cNvSpPr>
            <a:spLocks noChangeShapeType="1"/>
          </p:cNvSpPr>
          <p:nvPr/>
        </p:nvSpPr>
        <p:spPr bwMode="auto">
          <a:xfrm flipV="1">
            <a:off x="1141413" y="5607050"/>
            <a:ext cx="7793037" cy="1588"/>
          </a:xfrm>
          <a:prstGeom prst="line">
            <a:avLst/>
          </a:prstGeom>
          <a:noFill/>
          <a:ln w="57150" cmpd="thinThick">
            <a:solidFill>
              <a:srgbClr val="330099"/>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5366" name="Text Box 10"/>
          <p:cNvSpPr txBox="1">
            <a:spLocks noChangeArrowheads="1"/>
          </p:cNvSpPr>
          <p:nvPr/>
        </p:nvSpPr>
        <p:spPr bwMode="auto">
          <a:xfrm>
            <a:off x="1092200" y="5722938"/>
            <a:ext cx="7651750" cy="1049337"/>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800"/>
              <a:t>UKOLN is supported by:</a:t>
            </a:r>
            <a:endParaRPr lang="en-GB" sz="900"/>
          </a:p>
          <a:p>
            <a:endParaRPr lang="en-GB" sz="900"/>
          </a:p>
          <a:p>
            <a:endParaRPr lang="en-GB" sz="900"/>
          </a:p>
          <a:p>
            <a:endParaRPr lang="en-GB" sz="900"/>
          </a:p>
          <a:p>
            <a:endParaRPr lang="en-GB" sz="900"/>
          </a:p>
          <a:p>
            <a:endParaRPr lang="en-GB" sz="900"/>
          </a:p>
        </p:txBody>
      </p:sp>
      <p:pic>
        <p:nvPicPr>
          <p:cNvPr id="15367" name="Picture 12" descr="University of Bath logo"/>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571750" y="6092825"/>
            <a:ext cx="1571625" cy="54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pic>
      <p:pic>
        <p:nvPicPr>
          <p:cNvPr id="15368" name="Picture 17" descr="JISC logo"/>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568450" y="6151563"/>
            <a:ext cx="771525"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9" name="Text Box 28"/>
          <p:cNvSpPr txBox="1">
            <a:spLocks noChangeArrowheads="1"/>
          </p:cNvSpPr>
          <p:nvPr/>
        </p:nvSpPr>
        <p:spPr bwMode="auto">
          <a:xfrm>
            <a:off x="6632575" y="6202363"/>
            <a:ext cx="25114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This work is licensed under a Creative Commons Attribution  2.0 </a:t>
            </a:r>
            <a:r>
              <a:rPr lang="en-US" sz="1200" dirty="0" err="1"/>
              <a:t>licence</a:t>
            </a:r>
            <a:r>
              <a:rPr lang="en-US" sz="1200" dirty="0"/>
              <a:t> (but note caveat)</a:t>
            </a:r>
          </a:p>
        </p:txBody>
      </p:sp>
      <p:sp>
        <p:nvSpPr>
          <p:cNvPr id="15370" name="AutoShape 29">
            <a:hlinkClick r:id="rId6"/>
          </p:cNvPr>
          <p:cNvSpPr>
            <a:spLocks noChangeArrowheads="1"/>
          </p:cNvSpPr>
          <p:nvPr/>
        </p:nvSpPr>
        <p:spPr bwMode="auto">
          <a:xfrm>
            <a:off x="8161338" y="5738813"/>
            <a:ext cx="296862" cy="227012"/>
          </a:xfrm>
          <a:prstGeom prst="rightArrow">
            <a:avLst>
              <a:gd name="adj1" fmla="val 50000"/>
              <a:gd name="adj2" fmla="val 37015"/>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371" name="AutoShape 30">
            <a:hlinkClick r:id="rId7"/>
          </p:cNvPr>
          <p:cNvSpPr>
            <a:spLocks noChangeArrowheads="1"/>
          </p:cNvSpPr>
          <p:nvPr/>
        </p:nvSpPr>
        <p:spPr bwMode="auto">
          <a:xfrm>
            <a:off x="8653463" y="6659563"/>
            <a:ext cx="255587" cy="171450"/>
          </a:xfrm>
          <a:prstGeom prst="rightArrow">
            <a:avLst>
              <a:gd name="adj1" fmla="val 50000"/>
              <a:gd name="adj2" fmla="val 37268"/>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374" name="Text Box 34"/>
          <p:cNvSpPr txBox="1">
            <a:spLocks noChangeArrowheads="1"/>
          </p:cNvSpPr>
          <p:nvPr/>
        </p:nvSpPr>
        <p:spPr bwMode="auto">
          <a:xfrm>
            <a:off x="1090613" y="3844032"/>
            <a:ext cx="4176712" cy="1631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t>Email:</a:t>
            </a:r>
          </a:p>
          <a:p>
            <a:pPr eaLnBrk="1" hangingPunct="1"/>
            <a:r>
              <a:rPr lang="en-US" sz="2000" dirty="0"/>
              <a:t>b.kelly@ukoln.ac.uk</a:t>
            </a:r>
          </a:p>
          <a:p>
            <a:pPr eaLnBrk="1" hangingPunct="1"/>
            <a:r>
              <a:rPr lang="en-US" sz="2000" b="1" dirty="0"/>
              <a:t>Blog:</a:t>
            </a:r>
          </a:p>
          <a:p>
            <a:pPr eaLnBrk="1" hangingPunct="1"/>
            <a:r>
              <a:rPr lang="en-US" sz="2000" dirty="0"/>
              <a:t>http://ukwebfocus.wordpress.com</a:t>
            </a:r>
            <a:r>
              <a:rPr lang="en-US" sz="2000" dirty="0" smtClean="0"/>
              <a:t>/</a:t>
            </a:r>
          </a:p>
          <a:p>
            <a:pPr eaLnBrk="1" hangingPunct="1"/>
            <a:r>
              <a:rPr lang="en-US" sz="2000" b="1" dirty="0" smtClean="0"/>
              <a:t>Twitter:  </a:t>
            </a:r>
            <a:r>
              <a:rPr lang="en-US" sz="2000" dirty="0" smtClean="0"/>
              <a:t>@briankelly</a:t>
            </a:r>
            <a:endParaRPr lang="en-US" sz="2000" dirty="0"/>
          </a:p>
        </p:txBody>
      </p:sp>
      <p:pic>
        <p:nvPicPr>
          <p:cNvPr id="15375" name="Picture 18" descr="Creative Commons Licence"/>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6777037" y="5751512"/>
            <a:ext cx="1211262" cy="428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76" name="Picture 1"/>
          <p:cNvPicPr>
            <a:picLocks noChangeAspect="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4514850" y="5853113"/>
            <a:ext cx="1816100" cy="90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Text Box 47"/>
          <p:cNvSpPr txBox="1">
            <a:spLocks noChangeArrowheads="1"/>
          </p:cNvSpPr>
          <p:nvPr/>
        </p:nvSpPr>
        <p:spPr bwMode="auto">
          <a:xfrm>
            <a:off x="4683125" y="2346326"/>
            <a:ext cx="4251325" cy="1631950"/>
          </a:xfrm>
          <a:prstGeom prst="rect">
            <a:avLst/>
          </a:prstGeom>
          <a:solidFill>
            <a:schemeClr val="bg1"/>
          </a:solidFill>
          <a:ln w="12700">
            <a:solidFill>
              <a:schemeClr val="tx1"/>
            </a:solidFill>
            <a:miter lim="800000"/>
            <a:headEnd type="none" w="sm" len="sm"/>
            <a:tailEnd type="none" w="sm" len="sm"/>
          </a:ln>
          <a:effectLst>
            <a:outerShdw blurRad="63500" dist="107763" dir="2700000" algn="ctr" rotWithShape="0">
              <a:schemeClr val="bg2">
                <a:alpha val="50000"/>
              </a:schemeClr>
            </a:outerShdw>
          </a:effectLst>
        </p:spPr>
        <p:txBody>
          <a:bodyPr>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GB" sz="2000" b="1" dirty="0" smtClean="0"/>
              <a:t>Acceptable Use Policy</a:t>
            </a:r>
            <a:endParaRPr lang="en-GB" sz="2000" dirty="0" smtClean="0"/>
          </a:p>
          <a:p>
            <a:pPr>
              <a:defRPr/>
            </a:pPr>
            <a:r>
              <a:rPr lang="en-GB" sz="2000" dirty="0" smtClean="0"/>
              <a:t>Recording this talk, taking photos, discussing the content using Twitter, blogs, etc. is welcomed providing distractions to others is minimised.</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20</a:t>
            </a:fld>
            <a:endParaRPr lang="en-US"/>
          </a:p>
        </p:txBody>
      </p:sp>
      <p:pic>
        <p:nvPicPr>
          <p:cNvPr id="12290" name="Picture 2" descr="http://swaggressive.files.wordpress.com/2012/02/web2-01.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7562" b="-1350"/>
          <a:stretch/>
        </p:blipFill>
        <p:spPr bwMode="auto">
          <a:xfrm>
            <a:off x="72428" y="1"/>
            <a:ext cx="6863666" cy="6857999"/>
          </a:xfrm>
          <a:prstGeom prst="rect">
            <a:avLst/>
          </a:prstGeom>
          <a:solidFill>
            <a:schemeClr val="bg1"/>
          </a:solidFill>
        </p:spPr>
      </p:pic>
      <p:sp>
        <p:nvSpPr>
          <p:cNvPr id="3" name="Text Placeholder 2"/>
          <p:cNvSpPr>
            <a:spLocks noGrp="1"/>
          </p:cNvSpPr>
          <p:nvPr>
            <p:ph type="body" idx="1"/>
          </p:nvPr>
        </p:nvSpPr>
        <p:spPr>
          <a:xfrm>
            <a:off x="6954254" y="1204686"/>
            <a:ext cx="1985210" cy="5007429"/>
          </a:xfrm>
        </p:spPr>
        <p:txBody>
          <a:bodyPr/>
          <a:lstStyle/>
          <a:p>
            <a:r>
              <a:rPr lang="en-GB" sz="2400" dirty="0" smtClean="0"/>
              <a:t>Web 2.0 provided many opportunities to support teaching &amp; learning and research activities</a:t>
            </a:r>
            <a:endParaRPr lang="en-GB" sz="2400" dirty="0"/>
          </a:p>
        </p:txBody>
      </p:sp>
      <p:sp>
        <p:nvSpPr>
          <p:cNvPr id="2" name="Title 1"/>
          <p:cNvSpPr>
            <a:spLocks noGrp="1"/>
          </p:cNvSpPr>
          <p:nvPr>
            <p:ph type="title"/>
          </p:nvPr>
        </p:nvSpPr>
        <p:spPr>
          <a:xfrm>
            <a:off x="72428" y="78195"/>
            <a:ext cx="8814170" cy="716642"/>
          </a:xfrm>
        </p:spPr>
        <p:txBody>
          <a:bodyPr/>
          <a:lstStyle/>
          <a:p>
            <a:r>
              <a:rPr lang="en-GB" dirty="0" smtClean="0"/>
              <a:t>Rich Opportunities</a:t>
            </a:r>
            <a:endParaRPr lang="en-GB" dirty="0"/>
          </a:p>
        </p:txBody>
      </p:sp>
    </p:spTree>
    <p:extLst>
      <p:ext uri="{BB962C8B-B14F-4D97-AF65-F5344CB8AC3E}">
        <p14:creationId xmlns="" xmlns:p14="http://schemas.microsoft.com/office/powerpoint/2010/main" val="19018407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idx="1"/>
          </p:nvPr>
        </p:nvSpPr>
        <p:spPr/>
        <p:txBody>
          <a:bodyPr/>
          <a:lstStyle/>
          <a:p>
            <a:r>
              <a:rPr lang="en-GB" dirty="0" smtClean="0"/>
              <a:t>Optimism</a:t>
            </a:r>
            <a:endParaRPr lang="en-GB"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21</a:t>
            </a:fld>
            <a:endParaRPr lang="en-US"/>
          </a:p>
        </p:txBody>
      </p:sp>
      <p:pic>
        <p:nvPicPr>
          <p:cNvPr id="4098" name="Picture 2" descr="http://farm3.staticflickr.com/2169/2080736454_8f96b9a3a3_o.jpg"/>
          <p:cNvPicPr>
            <a:picLocks noChangeAspect="1" noChangeArrowheads="1"/>
          </p:cNvPicPr>
          <p:nvPr/>
        </p:nvPicPr>
        <p:blipFill>
          <a:blip r:embed="rId3" cstate="email">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6204823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Mid 2000s</a:t>
            </a:r>
            <a:endParaRPr lang="en-GB" dirty="0"/>
          </a:p>
        </p:txBody>
      </p:sp>
      <p:sp>
        <p:nvSpPr>
          <p:cNvPr id="4" name="Slide Number Placeholder 3"/>
          <p:cNvSpPr>
            <a:spLocks noGrp="1"/>
          </p:cNvSpPr>
          <p:nvPr>
            <p:ph type="sldNum" sz="quarter" idx="10"/>
          </p:nvPr>
        </p:nvSpPr>
        <p:spPr>
          <a:xfrm>
            <a:off x="1" y="6616700"/>
            <a:ext cx="360363" cy="241300"/>
          </a:xfrm>
        </p:spPr>
        <p:txBody>
          <a:bodyPr/>
          <a:lstStyle/>
          <a:p>
            <a:pPr>
              <a:defRPr/>
            </a:pPr>
            <a:fld id="{F03B8294-793F-C24F-AF62-A2180A3A15AC}" type="slidenum">
              <a:rPr lang="en-US" smtClean="0"/>
              <a:pPr>
                <a:defRPr/>
              </a:pPr>
              <a:t>22</a:t>
            </a:fld>
            <a:endParaRPr lang="en-US"/>
          </a:p>
        </p:txBody>
      </p:sp>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47458" y="0"/>
            <a:ext cx="6154009" cy="4820323"/>
          </a:xfrm>
          <a:prstGeom prst="rect">
            <a:avLst/>
          </a:prstGeom>
        </p:spPr>
      </p:pic>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47459" y="3809574"/>
            <a:ext cx="4382112" cy="3048426"/>
          </a:xfrm>
          <a:prstGeom prst="rect">
            <a:avLst/>
          </a:prstGeom>
        </p:spPr>
      </p:pic>
      <p:sp>
        <p:nvSpPr>
          <p:cNvPr id="9" name="Rounded Rectangle 8"/>
          <p:cNvSpPr/>
          <p:nvPr/>
        </p:nvSpPr>
        <p:spPr>
          <a:xfrm>
            <a:off x="147457" y="4728411"/>
            <a:ext cx="4195943"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147459" y="6224339"/>
            <a:ext cx="2740121" cy="32886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p:cNvSpPr>
            <a:spLocks noGrp="1"/>
          </p:cNvSpPr>
          <p:nvPr>
            <p:ph type="body" idx="1"/>
          </p:nvPr>
        </p:nvSpPr>
        <p:spPr>
          <a:xfrm>
            <a:off x="4752474" y="2507810"/>
            <a:ext cx="4291938" cy="3704305"/>
          </a:xfrm>
          <a:solidFill>
            <a:schemeClr val="bg1"/>
          </a:solidFill>
        </p:spPr>
        <p:txBody>
          <a:bodyPr/>
          <a:lstStyle/>
          <a:p>
            <a:endParaRPr lang="en-GB" dirty="0" smtClean="0"/>
          </a:p>
          <a:p>
            <a:endParaRPr lang="en-GB" dirty="0" smtClean="0"/>
          </a:p>
          <a:p>
            <a:r>
              <a:rPr lang="en-GB" dirty="0" smtClean="0"/>
              <a:t>Even the Daily Telegraph in 2006 gave a (qualified) conclusion of “</a:t>
            </a:r>
            <a:r>
              <a:rPr lang="en-GB" b="1" dirty="0" smtClean="0"/>
              <a:t>Good</a:t>
            </a:r>
            <a:r>
              <a:rPr lang="en-GB" dirty="0" smtClean="0"/>
              <a:t>” to Labour Government’s investment in education</a:t>
            </a:r>
            <a:endParaRPr lang="en-GB" dirty="0"/>
          </a:p>
        </p:txBody>
      </p:sp>
      <p:sp>
        <p:nvSpPr>
          <p:cNvPr id="11" name="AutoShape 29">
            <a:hlinkClick r:id="rId5"/>
          </p:cNvPr>
          <p:cNvSpPr>
            <a:spLocks noChangeArrowheads="1"/>
          </p:cNvSpPr>
          <p:nvPr/>
        </p:nvSpPr>
        <p:spPr bwMode="auto">
          <a:xfrm>
            <a:off x="6321478" y="144129"/>
            <a:ext cx="296862" cy="227012"/>
          </a:xfrm>
          <a:prstGeom prst="rightArrow">
            <a:avLst>
              <a:gd name="adj1" fmla="val 50000"/>
              <a:gd name="adj2" fmla="val 37015"/>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Tree>
    <p:extLst>
      <p:ext uri="{BB962C8B-B14F-4D97-AF65-F5344CB8AC3E}">
        <p14:creationId xmlns="" xmlns:p14="http://schemas.microsoft.com/office/powerpoint/2010/main" val="30899450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GB" dirty="0" smtClean="0"/>
              <a:t>Stormy times</a:t>
            </a:r>
            <a:endParaRPr lang="en-GB"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23</a:t>
            </a:fld>
            <a:endParaRPr lang="en-US"/>
          </a:p>
        </p:txBody>
      </p:sp>
      <p:pic>
        <p:nvPicPr>
          <p:cNvPr id="7170" name="Picture 2" descr="http://www.mauisales.com/blog/wp-content/uploads/2007/12/4.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2294" y="0"/>
            <a:ext cx="9256294" cy="694222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324853" y="168730"/>
            <a:ext cx="8561745" cy="716642"/>
          </a:xfrm>
        </p:spPr>
        <p:txBody>
          <a:bodyPr/>
          <a:lstStyle/>
          <a:p>
            <a:r>
              <a:rPr lang="en-GB" dirty="0" smtClean="0"/>
              <a:t>From the Sea of </a:t>
            </a:r>
            <a:r>
              <a:rPr lang="en-GB" dirty="0" err="1" smtClean="0"/>
              <a:t>Tranquility</a:t>
            </a:r>
            <a:r>
              <a:rPr lang="en-GB" dirty="0" smtClean="0"/>
              <a:t> to </a:t>
            </a:r>
            <a:br>
              <a:rPr lang="en-GB" dirty="0" smtClean="0"/>
            </a:br>
            <a:r>
              <a:rPr lang="en-GB" dirty="0" smtClean="0"/>
              <a:t>the Perfect Storm</a:t>
            </a:r>
            <a:endParaRPr lang="en-GB" dirty="0"/>
          </a:p>
        </p:txBody>
      </p:sp>
    </p:spTree>
    <p:extLst>
      <p:ext uri="{BB962C8B-B14F-4D97-AF65-F5344CB8AC3E}">
        <p14:creationId xmlns="" xmlns:p14="http://schemas.microsoft.com/office/powerpoint/2010/main" val="14844384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Time of Growth </a:t>
            </a:r>
            <a:r>
              <a:rPr lang="en-GB" dirty="0" smtClean="0">
                <a:sym typeface="Wingdings" pitchFamily="2" charset="2"/>
              </a:rPr>
              <a:t></a:t>
            </a:r>
            <a:endParaRPr lang="en-GB" dirty="0"/>
          </a:p>
        </p:txBody>
      </p:sp>
      <p:sp>
        <p:nvSpPr>
          <p:cNvPr id="3" name="Text Placeholder 2"/>
          <p:cNvSpPr>
            <a:spLocks noGrp="1"/>
          </p:cNvSpPr>
          <p:nvPr>
            <p:ph type="body" idx="1"/>
          </p:nvPr>
        </p:nvSpPr>
        <p:spPr>
          <a:xfrm>
            <a:off x="1157742" y="1204686"/>
            <a:ext cx="4346765" cy="5007429"/>
          </a:xfrm>
        </p:spPr>
        <p:txBody>
          <a:bodyPr/>
          <a:lstStyle/>
          <a:p>
            <a:r>
              <a:rPr lang="en-GB" dirty="0" smtClean="0"/>
              <a:t>1990s &amp; early 2000s saw:</a:t>
            </a:r>
          </a:p>
          <a:p>
            <a:pPr marL="536575" lvl="1" indent="-285750">
              <a:buFont typeface="Arial" pitchFamily="34" charset="0"/>
              <a:buChar char="•"/>
            </a:pPr>
            <a:r>
              <a:rPr lang="en-GB" sz="2400" dirty="0" smtClean="0"/>
              <a:t>Increased funding across education sector</a:t>
            </a:r>
          </a:p>
          <a:p>
            <a:pPr marL="536575" lvl="1" indent="-285750">
              <a:buFont typeface="Arial" pitchFamily="34" charset="0"/>
              <a:buChar char="•"/>
            </a:pPr>
            <a:r>
              <a:rPr lang="en-GB" sz="2400" dirty="0" smtClean="0"/>
              <a:t>Significant developments in IT sector</a:t>
            </a:r>
          </a:p>
          <a:p>
            <a:pPr marL="536575" lvl="1" indent="-285750">
              <a:buFont typeface="Arial" pitchFamily="34" charset="0"/>
              <a:buChar char="•"/>
            </a:pPr>
            <a:r>
              <a:rPr lang="en-GB" sz="2400" dirty="0" smtClean="0"/>
              <a:t>Willingness by senior managers &amp; funding bodies to invest in innovative IT developments (e.g. JISC development programmes)</a:t>
            </a:r>
          </a:p>
          <a:p>
            <a:pPr marL="742950" lvl="1" indent="-285750">
              <a:buFont typeface="Arial" pitchFamily="34" charset="0"/>
              <a:buChar char="•"/>
            </a:pPr>
            <a:endParaRPr lang="en-GB" sz="2400"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24</a:t>
            </a:fld>
            <a:endParaRPr lang="en-US"/>
          </a:p>
        </p:txBody>
      </p:sp>
      <p:pic>
        <p:nvPicPr>
          <p:cNvPr id="5" name="Picture 4"/>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5622588" y="1361547"/>
            <a:ext cx="3219854" cy="4837339"/>
          </a:xfrm>
          <a:prstGeom prst="rect">
            <a:avLst/>
          </a:prstGeom>
        </p:spPr>
      </p:pic>
      <p:sp>
        <p:nvSpPr>
          <p:cNvPr id="7" name="TextBox 6"/>
          <p:cNvSpPr txBox="1"/>
          <p:nvPr/>
        </p:nvSpPr>
        <p:spPr>
          <a:xfrm>
            <a:off x="5622588" y="6198886"/>
            <a:ext cx="3262432" cy="369332"/>
          </a:xfrm>
          <a:prstGeom prst="rect">
            <a:avLst/>
          </a:prstGeom>
          <a:noFill/>
        </p:spPr>
        <p:txBody>
          <a:bodyPr wrap="none" rtlCol="0">
            <a:spAutoFit/>
          </a:bodyPr>
          <a:lstStyle/>
          <a:p>
            <a:r>
              <a:rPr lang="en-GB" sz="1800" dirty="0" smtClean="0"/>
              <a:t>“</a:t>
            </a:r>
            <a:r>
              <a:rPr lang="en-GB" sz="1800" i="1" dirty="0" smtClean="0"/>
              <a:t>Great proposal – we’ll fund it</a:t>
            </a:r>
            <a:r>
              <a:rPr lang="en-GB" sz="1800" dirty="0" smtClean="0"/>
              <a:t>”</a:t>
            </a:r>
            <a:endParaRPr lang="en-GB" sz="1800" dirty="0"/>
          </a:p>
        </p:txBody>
      </p:sp>
      <p:sp>
        <p:nvSpPr>
          <p:cNvPr id="8" name="TextBox 7"/>
          <p:cNvSpPr txBox="1"/>
          <p:nvPr/>
        </p:nvSpPr>
        <p:spPr>
          <a:xfrm>
            <a:off x="1157591" y="6427113"/>
            <a:ext cx="4100803" cy="430887"/>
          </a:xfrm>
          <a:prstGeom prst="rect">
            <a:avLst/>
          </a:prstGeom>
          <a:noFill/>
        </p:spPr>
        <p:txBody>
          <a:bodyPr wrap="none" rtlCol="0">
            <a:spAutoFit/>
          </a:bodyPr>
          <a:lstStyle/>
          <a:p>
            <a:r>
              <a:rPr lang="en-GB" sz="1100" dirty="0" smtClean="0"/>
              <a:t>Image from Flickr. CC BT-NC-SA licence: </a:t>
            </a:r>
            <a:br>
              <a:rPr lang="en-GB" sz="1100" dirty="0" smtClean="0"/>
            </a:br>
            <a:r>
              <a:rPr lang="en-GB" sz="1100" dirty="0" smtClean="0"/>
              <a:t>http</a:t>
            </a:r>
            <a:r>
              <a:rPr lang="en-GB" sz="1100" dirty="0"/>
              <a:t>://www.flickr.com/photos/inlinguamanchester/5036313154/</a:t>
            </a:r>
            <a:r>
              <a:rPr lang="en-GB" sz="1100" dirty="0" smtClean="0"/>
              <a:t> </a:t>
            </a:r>
            <a:endParaRPr lang="en-GB" sz="1100" dirty="0"/>
          </a:p>
        </p:txBody>
      </p:sp>
    </p:spTree>
    <p:extLst>
      <p:ext uri="{BB962C8B-B14F-4D97-AF65-F5344CB8AC3E}">
        <p14:creationId xmlns="" xmlns:p14="http://schemas.microsoft.com/office/powerpoint/2010/main" val="34600600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Time of Growth is Over </a:t>
            </a:r>
            <a:r>
              <a:rPr lang="en-GB" dirty="0" smtClean="0">
                <a:sym typeface="Wingdings" pitchFamily="2" charset="2"/>
              </a:rPr>
              <a:t></a:t>
            </a:r>
            <a:endParaRPr lang="en-GB" dirty="0"/>
          </a:p>
        </p:txBody>
      </p:sp>
      <p:sp>
        <p:nvSpPr>
          <p:cNvPr id="3" name="Text Placeholder 2"/>
          <p:cNvSpPr>
            <a:spLocks noGrp="1"/>
          </p:cNvSpPr>
          <p:nvPr>
            <p:ph type="body" idx="1"/>
          </p:nvPr>
        </p:nvSpPr>
        <p:spPr>
          <a:xfrm>
            <a:off x="1157742" y="1204686"/>
            <a:ext cx="4542667" cy="5007429"/>
          </a:xfrm>
        </p:spPr>
        <p:txBody>
          <a:bodyPr/>
          <a:lstStyle/>
          <a:p>
            <a:r>
              <a:rPr lang="en-GB" dirty="0" smtClean="0"/>
              <a:t>Late 2000s and beyond:</a:t>
            </a:r>
          </a:p>
          <a:p>
            <a:pPr marL="539750" lvl="1" indent="-285750">
              <a:buFont typeface="Arial" pitchFamily="34" charset="0"/>
              <a:buChar char="•"/>
            </a:pPr>
            <a:r>
              <a:rPr lang="en-GB" sz="2400" dirty="0" smtClean="0"/>
              <a:t>Decreased funding across education &amp; public sector</a:t>
            </a:r>
          </a:p>
          <a:p>
            <a:pPr marL="539750" lvl="1" indent="-285750">
              <a:buFont typeface="Arial" pitchFamily="34" charset="0"/>
              <a:buChar char="•"/>
            </a:pPr>
            <a:r>
              <a:rPr lang="en-GB" sz="2400" dirty="0" smtClean="0"/>
              <a:t>Acknowledgements that innovation can provide growth and cost savings</a:t>
            </a:r>
          </a:p>
          <a:p>
            <a:pPr marL="539750" lvl="1" indent="-285750">
              <a:buFont typeface="Arial" pitchFamily="34" charset="0"/>
              <a:buChar char="•"/>
            </a:pPr>
            <a:r>
              <a:rPr lang="en-GB" sz="2400" dirty="0" smtClean="0"/>
              <a:t>Significant developments continue in IT sector</a:t>
            </a:r>
          </a:p>
          <a:p>
            <a:pPr marL="539750" lvl="1" indent="-285750">
              <a:buFont typeface="Arial" pitchFamily="34" charset="0"/>
              <a:buChar char="•"/>
            </a:pPr>
            <a:r>
              <a:rPr lang="en-GB" sz="2400" dirty="0" smtClean="0"/>
              <a:t>Investment in innovative IT developments need to be based on evidence of benefits &amp; </a:t>
            </a:r>
            <a:r>
              <a:rPr lang="en-GB" sz="2400" dirty="0" err="1" smtClean="0"/>
              <a:t>likleyhood</a:t>
            </a:r>
            <a:r>
              <a:rPr lang="en-GB" sz="2400" dirty="0" smtClean="0"/>
              <a:t> of success</a:t>
            </a:r>
            <a:endParaRPr lang="en-GB" sz="2400"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25</a:t>
            </a:fld>
            <a:endParaRPr lang="en-US"/>
          </a:p>
        </p:txBody>
      </p:sp>
      <p:sp>
        <p:nvSpPr>
          <p:cNvPr id="8" name="TextBox 7"/>
          <p:cNvSpPr txBox="1"/>
          <p:nvPr/>
        </p:nvSpPr>
        <p:spPr>
          <a:xfrm>
            <a:off x="1157591" y="6427113"/>
            <a:ext cx="3550972" cy="430887"/>
          </a:xfrm>
          <a:prstGeom prst="rect">
            <a:avLst/>
          </a:prstGeom>
          <a:noFill/>
        </p:spPr>
        <p:txBody>
          <a:bodyPr wrap="none" rtlCol="0">
            <a:spAutoFit/>
          </a:bodyPr>
          <a:lstStyle/>
          <a:p>
            <a:r>
              <a:rPr lang="en-GB" sz="1100" dirty="0" smtClean="0"/>
              <a:t>Image from Flickr. CC BY-NC-ND licence: </a:t>
            </a:r>
            <a:br>
              <a:rPr lang="en-GB" sz="1100" dirty="0" smtClean="0"/>
            </a:br>
            <a:r>
              <a:rPr lang="en-GB" sz="1100" dirty="0"/>
              <a:t>http://</a:t>
            </a:r>
            <a:r>
              <a:rPr lang="en-GB" sz="1100" dirty="0" smtClean="0"/>
              <a:t>www.flickr.com/photos/drewleavy/339489258// </a:t>
            </a:r>
            <a:endParaRPr lang="en-GB" sz="1100" dirty="0"/>
          </a:p>
        </p:txBody>
      </p:sp>
      <p:pic>
        <p:nvPicPr>
          <p:cNvPr id="6" name="Picture 5"/>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5667302" y="1372636"/>
            <a:ext cx="3173003" cy="4755789"/>
          </a:xfrm>
          <a:prstGeom prst="rect">
            <a:avLst/>
          </a:prstGeom>
        </p:spPr>
      </p:pic>
      <p:sp>
        <p:nvSpPr>
          <p:cNvPr id="7" name="TextBox 6"/>
          <p:cNvSpPr txBox="1"/>
          <p:nvPr/>
        </p:nvSpPr>
        <p:spPr>
          <a:xfrm>
            <a:off x="5603003" y="5965448"/>
            <a:ext cx="3301599" cy="923330"/>
          </a:xfrm>
          <a:prstGeom prst="rect">
            <a:avLst/>
          </a:prstGeom>
          <a:solidFill>
            <a:schemeClr val="bg1"/>
          </a:solidFill>
        </p:spPr>
        <p:txBody>
          <a:bodyPr wrap="square" rtlCol="0">
            <a:spAutoFit/>
          </a:bodyPr>
          <a:lstStyle/>
          <a:p>
            <a:pPr marL="87313" indent="-87313"/>
            <a:r>
              <a:rPr lang="en-GB" sz="1800" dirty="0" smtClean="0"/>
              <a:t>“</a:t>
            </a:r>
            <a:r>
              <a:rPr lang="en-GB" sz="1800" i="1" dirty="0" smtClean="0"/>
              <a:t>You want how much? And no evidence it will work! You’re crazy!</a:t>
            </a:r>
            <a:r>
              <a:rPr lang="en-GB" sz="1800" dirty="0" smtClean="0"/>
              <a:t>”</a:t>
            </a:r>
            <a:endParaRPr lang="en-GB" sz="1800" dirty="0"/>
          </a:p>
        </p:txBody>
      </p:sp>
    </p:spTree>
    <p:extLst>
      <p:ext uri="{BB962C8B-B14F-4D97-AF65-F5344CB8AC3E}">
        <p14:creationId xmlns="" xmlns:p14="http://schemas.microsoft.com/office/powerpoint/2010/main" val="36661851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Innovation</a:t>
            </a:r>
            <a:endParaRPr lang="en-GB" dirty="0"/>
          </a:p>
        </p:txBody>
      </p:sp>
      <p:sp>
        <p:nvSpPr>
          <p:cNvPr id="6" name="Rectangle 5"/>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26</a:t>
            </a:fld>
            <a:endParaRPr lang="en-US"/>
          </a:p>
        </p:txBody>
      </p:sp>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50770" y="1095271"/>
            <a:ext cx="7727525" cy="2903974"/>
          </a:xfrm>
          <a:prstGeom prst="rect">
            <a:avLst/>
          </a:prstGeom>
          <a:ln>
            <a:solidFill>
              <a:schemeClr val="tx1"/>
            </a:solidFill>
          </a:ln>
        </p:spPr>
      </p:pic>
      <p:sp>
        <p:nvSpPr>
          <p:cNvPr id="3" name="Text Placeholder 2"/>
          <p:cNvSpPr>
            <a:spLocks noGrp="1"/>
          </p:cNvSpPr>
          <p:nvPr>
            <p:ph type="body" idx="1"/>
          </p:nvPr>
        </p:nvSpPr>
        <p:spPr>
          <a:xfrm>
            <a:off x="757990" y="4331368"/>
            <a:ext cx="7773061" cy="1880747"/>
          </a:xfrm>
        </p:spPr>
        <p:txBody>
          <a:bodyPr/>
          <a:lstStyle/>
          <a:p>
            <a:pPr marL="2874963" indent="-2874963"/>
            <a:r>
              <a:rPr lang="en-GB" b="1" dirty="0" smtClean="0">
                <a:solidFill>
                  <a:schemeClr val="bg1"/>
                </a:solidFill>
              </a:rPr>
              <a:t>Invention</a:t>
            </a:r>
            <a:r>
              <a:rPr lang="en-GB" dirty="0" smtClean="0">
                <a:solidFill>
                  <a:schemeClr val="bg1"/>
                </a:solidFill>
              </a:rPr>
              <a:t>:	</a:t>
            </a:r>
            <a:r>
              <a:rPr lang="en-GB" i="1" dirty="0" smtClean="0">
                <a:solidFill>
                  <a:schemeClr val="bg1"/>
                </a:solidFill>
              </a:rPr>
              <a:t>Creating</a:t>
            </a:r>
            <a:r>
              <a:rPr lang="en-GB" dirty="0" smtClean="0">
                <a:solidFill>
                  <a:schemeClr val="bg1"/>
                </a:solidFill>
              </a:rPr>
              <a:t> something new</a:t>
            </a:r>
          </a:p>
          <a:p>
            <a:pPr marL="2874963" indent="-2874963"/>
            <a:r>
              <a:rPr lang="en-GB" b="1" dirty="0" smtClean="0">
                <a:solidFill>
                  <a:schemeClr val="bg1"/>
                </a:solidFill>
              </a:rPr>
              <a:t>Innovation</a:t>
            </a:r>
            <a:r>
              <a:rPr lang="en-GB" dirty="0" smtClean="0">
                <a:solidFill>
                  <a:schemeClr val="bg1"/>
                </a:solidFill>
              </a:rPr>
              <a:t>:	</a:t>
            </a:r>
            <a:r>
              <a:rPr lang="en-GB" i="1" dirty="0" smtClean="0">
                <a:solidFill>
                  <a:schemeClr val="bg1"/>
                </a:solidFill>
              </a:rPr>
              <a:t>Using</a:t>
            </a:r>
            <a:r>
              <a:rPr lang="en-GB" dirty="0" smtClean="0">
                <a:solidFill>
                  <a:schemeClr val="bg1"/>
                </a:solidFill>
              </a:rPr>
              <a:t> something new</a:t>
            </a:r>
          </a:p>
          <a:p>
            <a:pPr marL="2874963" indent="-2874963"/>
            <a:r>
              <a:rPr lang="en-GB" b="1" dirty="0" smtClean="0">
                <a:solidFill>
                  <a:schemeClr val="bg1"/>
                </a:solidFill>
              </a:rPr>
              <a:t>Improvement</a:t>
            </a:r>
            <a:r>
              <a:rPr lang="en-GB" dirty="0" smtClean="0">
                <a:solidFill>
                  <a:schemeClr val="bg1"/>
                </a:solidFill>
              </a:rPr>
              <a:t>:	</a:t>
            </a:r>
            <a:r>
              <a:rPr lang="en-GB" i="1" dirty="0" smtClean="0">
                <a:solidFill>
                  <a:schemeClr val="bg1"/>
                </a:solidFill>
              </a:rPr>
              <a:t>Using</a:t>
            </a:r>
            <a:r>
              <a:rPr lang="en-GB" dirty="0" smtClean="0">
                <a:solidFill>
                  <a:schemeClr val="bg1"/>
                </a:solidFill>
              </a:rPr>
              <a:t> something that exists in a better way</a:t>
            </a:r>
            <a:endParaRPr lang="en-GB" dirty="0">
              <a:solidFill>
                <a:schemeClr val="bg1"/>
              </a:solidFill>
            </a:endParaRPr>
          </a:p>
        </p:txBody>
      </p:sp>
    </p:spTree>
    <p:extLst>
      <p:ext uri="{BB962C8B-B14F-4D97-AF65-F5344CB8AC3E}">
        <p14:creationId xmlns="" xmlns:p14="http://schemas.microsoft.com/office/powerpoint/2010/main" val="39034576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114198" y="168730"/>
            <a:ext cx="5722031" cy="716642"/>
          </a:xfrm>
          <a:solidFill>
            <a:schemeClr val="tx1"/>
          </a:solidFill>
        </p:spPr>
        <p:txBody>
          <a:bodyPr/>
          <a:lstStyle/>
          <a:p>
            <a:r>
              <a:rPr lang="en-GB" dirty="0" smtClean="0">
                <a:solidFill>
                  <a:schemeClr val="bg1"/>
                </a:solidFill>
              </a:rPr>
              <a:t>The Context</a:t>
            </a:r>
            <a:endParaRPr lang="en-GB" dirty="0">
              <a:solidFill>
                <a:schemeClr val="bg1"/>
              </a:solidFill>
            </a:endParaRPr>
          </a:p>
        </p:txBody>
      </p:sp>
      <p:sp>
        <p:nvSpPr>
          <p:cNvPr id="3" name="Text Placeholder 2"/>
          <p:cNvSpPr>
            <a:spLocks noGrp="1"/>
          </p:cNvSpPr>
          <p:nvPr>
            <p:ph type="body" idx="1"/>
          </p:nvPr>
        </p:nvSpPr>
        <p:spPr>
          <a:xfrm>
            <a:off x="797818" y="2777246"/>
            <a:ext cx="7995986" cy="1162455"/>
          </a:xfrm>
        </p:spPr>
        <p:txBody>
          <a:bodyPr/>
          <a:lstStyle/>
          <a:p>
            <a:r>
              <a:rPr lang="en-GB" dirty="0" smtClean="0">
                <a:solidFill>
                  <a:schemeClr val="bg1"/>
                </a:solidFill>
              </a:rPr>
              <a:t>In the future mobiles will be smaller &amp; faster; Data will be Big and content and services will be open. Lots of opportunities for librarians </a:t>
            </a:r>
            <a:r>
              <a:rPr lang="en-GB" dirty="0" smtClean="0">
                <a:solidFill>
                  <a:schemeClr val="bg1"/>
                </a:solidFill>
                <a:sym typeface="Wingdings" pitchFamily="2" charset="2"/>
              </a:rPr>
              <a:t></a:t>
            </a:r>
            <a:endParaRPr lang="en-GB" dirty="0">
              <a:solidFill>
                <a:schemeClr val="bg1"/>
              </a:solidFill>
            </a:endParaRPr>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27</a:t>
            </a:fld>
            <a:endParaRPr lang="en-US"/>
          </a:p>
        </p:txBody>
      </p:sp>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61335" y="1637438"/>
            <a:ext cx="8611802" cy="2876952"/>
          </a:xfrm>
          <a:prstGeom prst="rect">
            <a:avLst/>
          </a:prstGeom>
        </p:spPr>
      </p:pic>
    </p:spTree>
    <p:extLst>
      <p:ext uri="{BB962C8B-B14F-4D97-AF65-F5344CB8AC3E}">
        <p14:creationId xmlns="" xmlns:p14="http://schemas.microsoft.com/office/powerpoint/2010/main" val="8132453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JISC Observatory</a:t>
            </a:r>
            <a:endParaRPr lang="en-GB" dirty="0"/>
          </a:p>
        </p:txBody>
      </p:sp>
      <p:sp>
        <p:nvSpPr>
          <p:cNvPr id="3" name="Text Placeholder 2"/>
          <p:cNvSpPr>
            <a:spLocks noGrp="1"/>
          </p:cNvSpPr>
          <p:nvPr>
            <p:ph type="body" idx="1"/>
          </p:nvPr>
        </p:nvSpPr>
        <p:spPr>
          <a:xfrm>
            <a:off x="1157742" y="2110902"/>
            <a:ext cx="7772400" cy="4101213"/>
          </a:xfrm>
        </p:spPr>
        <p:txBody>
          <a:bodyPr/>
          <a:lstStyle/>
          <a:p>
            <a:r>
              <a:rPr lang="en-GB" dirty="0" smtClean="0"/>
              <a:t>JISC Observatory:</a:t>
            </a:r>
          </a:p>
          <a:p>
            <a:pPr marL="742950" lvl="1" indent="-285750">
              <a:buFont typeface="Arial" pitchFamily="34" charset="0"/>
              <a:buChar char="•"/>
            </a:pPr>
            <a:r>
              <a:rPr lang="en-GB" sz="2400" dirty="0" smtClean="0"/>
              <a:t>JISC-funded </a:t>
            </a:r>
            <a:r>
              <a:rPr lang="en-GB" sz="2400" dirty="0"/>
              <a:t>initiative </a:t>
            </a:r>
            <a:endParaRPr lang="en-GB" sz="2400" dirty="0" smtClean="0"/>
          </a:p>
          <a:p>
            <a:pPr marL="742950" lvl="1" indent="-285750">
              <a:buFont typeface="Arial" pitchFamily="34" charset="0"/>
              <a:buChar char="•"/>
            </a:pPr>
            <a:r>
              <a:rPr lang="en-GB" sz="2400" dirty="0" smtClean="0"/>
              <a:t>Systematises processes for anticipating </a:t>
            </a:r>
            <a:r>
              <a:rPr lang="en-GB" sz="2400" dirty="0"/>
              <a:t>and </a:t>
            </a:r>
            <a:r>
              <a:rPr lang="en-GB" sz="2400" dirty="0" smtClean="0"/>
              <a:t>responding </a:t>
            </a:r>
            <a:r>
              <a:rPr lang="en-GB" sz="2400" dirty="0"/>
              <a:t>to projected future trends </a:t>
            </a:r>
            <a:r>
              <a:rPr lang="en-GB" sz="2400" dirty="0" smtClean="0"/>
              <a:t>&amp; scenarios</a:t>
            </a:r>
          </a:p>
          <a:p>
            <a:pPr marL="742950" lvl="1" indent="-285750">
              <a:buFont typeface="Arial" pitchFamily="34" charset="0"/>
              <a:buChar char="•"/>
            </a:pPr>
            <a:r>
              <a:rPr lang="en-GB" sz="2400" dirty="0" smtClean="0"/>
              <a:t>Provided by JISC Innovation Support Centres at UKOLN and CETIS</a:t>
            </a:r>
          </a:p>
          <a:p>
            <a:pPr marL="742950" lvl="1" indent="-285750">
              <a:buFont typeface="Arial" pitchFamily="34" charset="0"/>
              <a:buChar char="•"/>
            </a:pPr>
            <a:r>
              <a:rPr lang="en-GB" sz="2400" dirty="0" smtClean="0"/>
              <a:t>See &lt;</a:t>
            </a:r>
            <a:r>
              <a:rPr lang="en-GB" sz="2400" dirty="0"/>
              <a:t>http://</a:t>
            </a:r>
            <a:r>
              <a:rPr lang="en-GB" sz="2400" dirty="0" smtClean="0"/>
              <a:t>blog.observatory.jisc.ac.uk/&gt;</a:t>
            </a:r>
            <a:endParaRPr lang="en-GB" sz="2400"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28</a:t>
            </a:fld>
            <a:endParaRPr lang="en-US"/>
          </a:p>
        </p:txBody>
      </p:sp>
      <p:pic>
        <p:nvPicPr>
          <p:cNvPr id="1026" name="Picture 2" descr="http://blog.observatory.jisc.ac.uk/wp-content/uploads/JISCObservatory_HeaderPanel_940x198-01.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
            <a:ext cx="9143999" cy="192607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256620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1114425" y="168275"/>
            <a:ext cx="7772400" cy="717550"/>
          </a:xfrm>
        </p:spPr>
        <p:txBody>
          <a:bodyPr/>
          <a:lstStyle/>
          <a:p>
            <a:r>
              <a:rPr lang="en-GB" smtClean="0">
                <a:ea typeface="ＭＳ Ｐゴシック" pitchFamily="34" charset="-128"/>
              </a:rPr>
              <a:t>JIS Observatory process</a:t>
            </a:r>
            <a:endParaRPr lang="en-US" smtClean="0">
              <a:ea typeface="ＭＳ Ｐゴシック" pitchFamily="34" charset="-128"/>
            </a:endParaRPr>
          </a:p>
        </p:txBody>
      </p:sp>
      <p:sp>
        <p:nvSpPr>
          <p:cNvPr id="34818" name="Text Placeholder 2"/>
          <p:cNvSpPr>
            <a:spLocks noGrp="1"/>
          </p:cNvSpPr>
          <p:nvPr>
            <p:ph type="body" idx="1"/>
          </p:nvPr>
        </p:nvSpPr>
        <p:spPr>
          <a:xfrm>
            <a:off x="1157288" y="1204913"/>
            <a:ext cx="7772400" cy="5006975"/>
          </a:xfrm>
        </p:spPr>
        <p:txBody>
          <a:bodyPr/>
          <a:lstStyle/>
          <a:p>
            <a:pPr>
              <a:spcBef>
                <a:spcPct val="0"/>
              </a:spcBef>
            </a:pPr>
            <a:r>
              <a:rPr lang="en-GB" smtClean="0">
                <a:ea typeface="ＭＳ Ｐゴシック" pitchFamily="34" charset="-128"/>
              </a:rPr>
              <a:t>JIS Observatory process</a:t>
            </a:r>
          </a:p>
        </p:txBody>
      </p:sp>
      <p:sp>
        <p:nvSpPr>
          <p:cNvPr id="34819" name="Slide Number Placeholder 3"/>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C673169-40B5-4D5B-A78B-D1351759757F}" type="slidenum">
              <a:rPr lang="en-US" sz="1000"/>
              <a:pPr eaLnBrk="1" hangingPunct="1"/>
              <a:t>29</a:t>
            </a:fld>
            <a:endParaRPr lang="en-US" sz="1000"/>
          </a:p>
        </p:txBody>
      </p:sp>
      <p:pic>
        <p:nvPicPr>
          <p:cNvPr id="34820" name="Picture 1"/>
          <p:cNvPicPr>
            <a:picLocks noChangeAspect="1"/>
          </p:cNvPicPr>
          <p:nvPr/>
        </p:nvPicPr>
        <p:blipFill>
          <a:blip r:embed="rId3" cstate="email">
            <a:extLst>
              <a:ext uri="{28A0092B-C50C-407E-A947-70E740481C1C}">
                <a14:useLocalDpi xmlns="" xmlns:a14="http://schemas.microsoft.com/office/drawing/2010/main" val="0"/>
              </a:ext>
            </a:extLst>
          </a:blip>
          <a:srcRect/>
          <a:stretch>
            <a:fillRect/>
          </a:stretch>
        </p:blipFill>
        <p:spPr bwMode="auto">
          <a:xfrm>
            <a:off x="100013" y="0"/>
            <a:ext cx="89439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2810332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About Me</a:t>
            </a:r>
            <a:endParaRPr lang="en-GB" dirty="0"/>
          </a:p>
        </p:txBody>
      </p:sp>
      <p:sp>
        <p:nvSpPr>
          <p:cNvPr id="3" name="Text Placeholder 2"/>
          <p:cNvSpPr>
            <a:spLocks noGrp="1"/>
          </p:cNvSpPr>
          <p:nvPr>
            <p:ph type="body" idx="1"/>
          </p:nvPr>
        </p:nvSpPr>
        <p:spPr/>
        <p:txBody>
          <a:bodyPr/>
          <a:lstStyle/>
          <a:p>
            <a:r>
              <a:rPr lang="en-GB" sz="2400" dirty="0" smtClean="0"/>
              <a:t>Brian </a:t>
            </a:r>
            <a:r>
              <a:rPr lang="en-GB" sz="2400" dirty="0"/>
              <a:t>K</a:t>
            </a:r>
            <a:r>
              <a:rPr lang="en-GB" sz="2400" dirty="0" smtClean="0"/>
              <a:t>elly</a:t>
            </a:r>
          </a:p>
          <a:p>
            <a:pPr marL="742950" lvl="1" indent="-285750">
              <a:buFont typeface="Arial" pitchFamily="34" charset="0"/>
              <a:buChar char="•"/>
            </a:pPr>
            <a:r>
              <a:rPr lang="en-GB" sz="2400" dirty="0" smtClean="0"/>
              <a:t>Based at UKOLN, University of Bath</a:t>
            </a:r>
          </a:p>
          <a:p>
            <a:pPr marL="742950" lvl="1" indent="-285750">
              <a:buFont typeface="Arial" pitchFamily="34" charset="0"/>
              <a:buChar char="•"/>
            </a:pPr>
            <a:r>
              <a:rPr lang="en-GB" sz="2400" dirty="0" smtClean="0"/>
              <a:t>Involved in Web development since 1993</a:t>
            </a:r>
          </a:p>
          <a:p>
            <a:pPr marL="742950" lvl="1" indent="-285750">
              <a:buFont typeface="Arial" pitchFamily="34" charset="0"/>
              <a:buChar char="•"/>
            </a:pPr>
            <a:r>
              <a:rPr lang="en-GB" sz="2400" dirty="0" smtClean="0"/>
              <a:t>Excited about the potential of the Web to support University activities</a:t>
            </a:r>
          </a:p>
          <a:p>
            <a:pPr marL="742950" lvl="1" indent="-285750">
              <a:buFont typeface="Arial" pitchFamily="34" charset="0"/>
              <a:buChar char="•"/>
            </a:pPr>
            <a:r>
              <a:rPr lang="en-GB" sz="2400" dirty="0" smtClean="0"/>
              <a:t>Realistic about the challenges!</a:t>
            </a:r>
          </a:p>
          <a:p>
            <a:endParaRPr lang="en-GB" sz="2400" dirty="0" smtClean="0"/>
          </a:p>
          <a:p>
            <a:r>
              <a:rPr lang="en-GB" sz="2400" dirty="0" smtClean="0"/>
              <a:t>The Innovation Support Centre (ISC) at UKOLN</a:t>
            </a:r>
          </a:p>
          <a:p>
            <a:pPr marL="742950" lvl="1" indent="-285750">
              <a:buFont typeface="Arial" pitchFamily="34" charset="0"/>
              <a:buChar char="•"/>
            </a:pPr>
            <a:r>
              <a:rPr lang="en-GB" sz="2400" dirty="0" smtClean="0"/>
              <a:t>Funded by the JISC</a:t>
            </a:r>
          </a:p>
          <a:p>
            <a:pPr marL="742950" lvl="1" indent="-285750">
              <a:buFont typeface="Arial" pitchFamily="34" charset="0"/>
              <a:buChar char="•"/>
            </a:pPr>
            <a:r>
              <a:rPr lang="en-GB" sz="2400" dirty="0" smtClean="0"/>
              <a:t>Supports innovation in higher &amp; further education</a:t>
            </a:r>
          </a:p>
          <a:p>
            <a:pPr marL="742950" lvl="1" indent="-285750">
              <a:buFont typeface="Arial" pitchFamily="34" charset="0"/>
              <a:buChar char="•"/>
            </a:pPr>
            <a:r>
              <a:rPr lang="en-GB" sz="2400" dirty="0" smtClean="0"/>
              <a:t>Providing the JISC Observatory in conjunction with JISC CETIS</a:t>
            </a:r>
            <a:endParaRPr lang="en-GB"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3</a:t>
            </a:fld>
            <a:endParaRPr lang="en-US"/>
          </a:p>
        </p:txBody>
      </p:sp>
    </p:spTree>
    <p:extLst>
      <p:ext uri="{BB962C8B-B14F-4D97-AF65-F5344CB8AC3E}">
        <p14:creationId xmlns="" xmlns:p14="http://schemas.microsoft.com/office/powerpoint/2010/main" val="35108499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Scanning Activities </a:t>
            </a:r>
            <a:endParaRPr lang="en-GB" dirty="0"/>
          </a:p>
        </p:txBody>
      </p:sp>
      <p:sp>
        <p:nvSpPr>
          <p:cNvPr id="3" name="Text Placeholder 2"/>
          <p:cNvSpPr>
            <a:spLocks noGrp="1"/>
          </p:cNvSpPr>
          <p:nvPr>
            <p:ph type="body" idx="1"/>
          </p:nvPr>
        </p:nvSpPr>
        <p:spPr>
          <a:xfrm>
            <a:off x="1157741" y="1204686"/>
            <a:ext cx="7762521" cy="5007429"/>
          </a:xfrm>
        </p:spPr>
        <p:txBody>
          <a:bodyPr/>
          <a:lstStyle/>
          <a:p>
            <a:r>
              <a:rPr lang="en-GB" dirty="0" smtClean="0"/>
              <a:t>Scanning developments:</a:t>
            </a:r>
          </a:p>
          <a:p>
            <a:pPr marL="536575" lvl="1" indent="-263525">
              <a:buFont typeface="Arial" pitchFamily="34" charset="0"/>
              <a:buChar char="•"/>
            </a:pPr>
            <a:r>
              <a:rPr lang="en-GB" sz="2400" b="1" dirty="0" err="1" smtClean="0"/>
              <a:t>Observatron</a:t>
            </a:r>
            <a:r>
              <a:rPr lang="en-GB" sz="2400" b="1" dirty="0" smtClean="0"/>
              <a:t> list:</a:t>
            </a:r>
            <a:r>
              <a:rPr lang="en-GB" sz="2400" dirty="0" smtClean="0"/>
              <a:t/>
            </a:r>
            <a:br>
              <a:rPr lang="en-GB" sz="2400" dirty="0" smtClean="0"/>
            </a:br>
            <a:r>
              <a:rPr lang="en-GB" sz="2400" dirty="0" smtClean="0"/>
              <a:t>Sharing snippets we</a:t>
            </a:r>
            <a:br>
              <a:rPr lang="en-GB" sz="2400" dirty="0" smtClean="0"/>
            </a:br>
            <a:r>
              <a:rPr lang="en-GB" sz="2400" dirty="0" smtClean="0"/>
              <a:t>encounter in our daily </a:t>
            </a:r>
            <a:br>
              <a:rPr lang="en-GB" sz="2400" dirty="0" smtClean="0"/>
            </a:br>
            <a:r>
              <a:rPr lang="en-GB" sz="2400" dirty="0" smtClean="0"/>
              <a:t>monitoring activities</a:t>
            </a:r>
            <a:br>
              <a:rPr lang="en-GB" sz="2400" dirty="0" smtClean="0"/>
            </a:br>
            <a:endParaRPr lang="en-GB" sz="2400" dirty="0" smtClean="0"/>
          </a:p>
          <a:p>
            <a:pPr marL="3951288" lvl="1" indent="-263525">
              <a:buFont typeface="Arial" pitchFamily="34" charset="0"/>
              <a:buChar char="•"/>
            </a:pPr>
            <a:r>
              <a:rPr lang="en-GB" sz="2400" b="1" dirty="0"/>
              <a:t>Interviews</a:t>
            </a:r>
            <a:r>
              <a:rPr lang="en-GB" sz="2400" b="1" dirty="0" smtClean="0"/>
              <a:t>:</a:t>
            </a:r>
            <a:r>
              <a:rPr lang="en-GB" sz="2400" dirty="0" smtClean="0"/>
              <a:t/>
            </a:r>
            <a:br>
              <a:rPr lang="en-GB" sz="2400" dirty="0" smtClean="0"/>
            </a:br>
            <a:r>
              <a:rPr lang="en-GB" sz="2400" dirty="0" smtClean="0"/>
              <a:t>Short interviews with developers, practitioners, … who share their thoughts on how developments may affect their working practices</a:t>
            </a:r>
            <a:br>
              <a:rPr lang="en-GB" sz="2400" dirty="0" smtClean="0"/>
            </a:br>
            <a:r>
              <a:rPr lang="en-GB" sz="2400" dirty="0" smtClean="0"/>
              <a:t/>
            </a:r>
            <a:br>
              <a:rPr lang="en-GB" sz="2400" dirty="0" smtClean="0"/>
            </a:br>
            <a:r>
              <a:rPr lang="en-GB" sz="2400" dirty="0" smtClean="0"/>
              <a:t/>
            </a:r>
            <a:br>
              <a:rPr lang="en-GB" sz="2400" dirty="0" smtClean="0"/>
            </a:br>
            <a:endParaRPr lang="en-GB" sz="2400"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30</a:t>
            </a:fld>
            <a:endParaRPr lang="en-US"/>
          </a:p>
        </p:txBody>
      </p:sp>
      <p:pic>
        <p:nvPicPr>
          <p:cNvPr id="5" name="Picture 4"/>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4872104" y="1794510"/>
            <a:ext cx="4048159" cy="1624679"/>
          </a:xfrm>
          <a:prstGeom prst="rect">
            <a:avLst/>
          </a:prstGeom>
        </p:spPr>
      </p:pic>
      <p:pic>
        <p:nvPicPr>
          <p:cNvPr id="6" name="Picture 5"/>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a:off x="1297617" y="3715965"/>
            <a:ext cx="3473443" cy="2247090"/>
          </a:xfrm>
          <a:prstGeom prst="rect">
            <a:avLst/>
          </a:prstGeom>
        </p:spPr>
      </p:pic>
      <p:sp>
        <p:nvSpPr>
          <p:cNvPr id="7" name="AutoShape 29">
            <a:hlinkClick r:id="rId5"/>
          </p:cNvPr>
          <p:cNvSpPr>
            <a:spLocks noChangeArrowheads="1"/>
          </p:cNvSpPr>
          <p:nvPr/>
        </p:nvSpPr>
        <p:spPr bwMode="auto">
          <a:xfrm>
            <a:off x="4474198" y="5716081"/>
            <a:ext cx="296862" cy="227012"/>
          </a:xfrm>
          <a:prstGeom prst="rightArrow">
            <a:avLst>
              <a:gd name="adj1" fmla="val 50000"/>
              <a:gd name="adj2" fmla="val 37015"/>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Tree>
    <p:extLst>
      <p:ext uri="{BB962C8B-B14F-4D97-AF65-F5344CB8AC3E}">
        <p14:creationId xmlns="" xmlns:p14="http://schemas.microsoft.com/office/powerpoint/2010/main" val="40270985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Scanning Activities </a:t>
            </a:r>
          </a:p>
        </p:txBody>
      </p:sp>
      <p:sp>
        <p:nvSpPr>
          <p:cNvPr id="3" name="Text Placeholder 2"/>
          <p:cNvSpPr>
            <a:spLocks noGrp="1"/>
          </p:cNvSpPr>
          <p:nvPr>
            <p:ph type="body" idx="1"/>
          </p:nvPr>
        </p:nvSpPr>
        <p:spPr>
          <a:xfrm>
            <a:off x="1157742" y="1204687"/>
            <a:ext cx="6040726" cy="3639688"/>
          </a:xfrm>
        </p:spPr>
        <p:txBody>
          <a:bodyPr/>
          <a:lstStyle/>
          <a:p>
            <a:pPr marL="361950" lvl="1" indent="-263525">
              <a:buFont typeface="Arial" pitchFamily="34" charset="0"/>
              <a:buChar char="•"/>
            </a:pPr>
            <a:r>
              <a:rPr lang="en-GB" sz="2400" b="1" dirty="0" smtClean="0"/>
              <a:t>Blog </a:t>
            </a:r>
            <a:r>
              <a:rPr lang="en-GB" sz="2400" b="1" dirty="0"/>
              <a:t>posts:</a:t>
            </a:r>
            <a:r>
              <a:rPr lang="en-GB" sz="2400" dirty="0"/>
              <a:t/>
            </a:r>
            <a:br>
              <a:rPr lang="en-GB" sz="2400" dirty="0"/>
            </a:br>
            <a:r>
              <a:rPr lang="en-GB" sz="2400" dirty="0" smtClean="0"/>
              <a:t>Posts published on JISC Observatory </a:t>
            </a:r>
            <a:br>
              <a:rPr lang="en-GB" sz="2400" dirty="0" smtClean="0"/>
            </a:br>
            <a:r>
              <a:rPr lang="en-GB" sz="2400" dirty="0" smtClean="0"/>
              <a:t>blog and on existing blogs.</a:t>
            </a:r>
            <a:br>
              <a:rPr lang="en-GB" sz="2400" dirty="0" smtClean="0"/>
            </a:br>
            <a:endParaRPr lang="en-GB" sz="1100" dirty="0"/>
          </a:p>
          <a:p>
            <a:pPr marL="361950" lvl="1" indent="-263525">
              <a:buFont typeface="Arial" pitchFamily="34" charset="0"/>
              <a:buChar char="•"/>
            </a:pPr>
            <a:r>
              <a:rPr lang="en-GB" sz="2400" b="1" dirty="0" smtClean="0"/>
              <a:t>Monitoring </a:t>
            </a:r>
            <a:r>
              <a:rPr lang="en-GB" sz="2400" b="1" dirty="0"/>
              <a:t>trends:</a:t>
            </a:r>
            <a:r>
              <a:rPr lang="en-GB" sz="2400" dirty="0"/>
              <a:t/>
            </a:r>
            <a:br>
              <a:rPr lang="en-GB" sz="2400" dirty="0"/>
            </a:br>
            <a:r>
              <a:rPr lang="en-GB" sz="2400" dirty="0" smtClean="0"/>
              <a:t>Monitoring trends in order to:</a:t>
            </a:r>
          </a:p>
          <a:p>
            <a:pPr marL="1073150" lvl="2" indent="-342900">
              <a:buFont typeface="Wingdings" pitchFamily="2" charset="2"/>
              <a:buChar char="v"/>
            </a:pPr>
            <a:r>
              <a:rPr lang="en-GB" sz="2200" dirty="0" smtClean="0"/>
              <a:t>Benchmark current usage patterns</a:t>
            </a:r>
          </a:p>
          <a:p>
            <a:pPr marL="1073150" lvl="2" indent="-342900">
              <a:buFont typeface="Wingdings" pitchFamily="2" charset="2"/>
              <a:buChar char="v"/>
            </a:pPr>
            <a:r>
              <a:rPr lang="en-GB" sz="2200" dirty="0" smtClean="0"/>
              <a:t>Identify trends</a:t>
            </a:r>
          </a:p>
          <a:p>
            <a:pPr marL="1073150" lvl="2" indent="-342900">
              <a:buFont typeface="Wingdings" pitchFamily="2" charset="2"/>
              <a:buChar char="v"/>
            </a:pPr>
            <a:r>
              <a:rPr lang="en-GB" sz="2200" dirty="0" smtClean="0"/>
              <a:t>Identify emerging patterns of usage</a:t>
            </a:r>
            <a:br>
              <a:rPr lang="en-GB" sz="2200" dirty="0" smtClean="0"/>
            </a:br>
            <a:endParaRPr lang="en-GB" sz="2200" dirty="0" smtClean="0"/>
          </a:p>
          <a:p>
            <a:endParaRPr lang="en-GB"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31</a:t>
            </a:fld>
            <a:endParaRPr lang="en-US"/>
          </a:p>
        </p:txBody>
      </p:sp>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913027" y="1307365"/>
            <a:ext cx="2143424" cy="1286055"/>
          </a:xfrm>
          <a:prstGeom prst="rect">
            <a:avLst/>
          </a:prstGeom>
          <a:noFill/>
          <a:ln>
            <a:solidFill>
              <a:schemeClr val="tx1"/>
            </a:solidFill>
          </a:ln>
        </p:spPr>
      </p:pic>
      <p:pic>
        <p:nvPicPr>
          <p:cNvPr id="3074" name="Picture 2" descr="http://ukwebfocus.files.wordpress.com/2012/08/google-insights-learning-analytics1.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4772024"/>
            <a:ext cx="4305300" cy="2085976"/>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4359947" y="5423569"/>
            <a:ext cx="4696503" cy="1323439"/>
          </a:xfrm>
          <a:prstGeom prst="rect">
            <a:avLst/>
          </a:prstGeom>
          <a:noFill/>
          <a:ln>
            <a:solidFill>
              <a:schemeClr val="tx1"/>
            </a:solidFill>
          </a:ln>
        </p:spPr>
        <p:txBody>
          <a:bodyPr wrap="square" rtlCol="0">
            <a:spAutoFit/>
          </a:bodyPr>
          <a:lstStyle/>
          <a:p>
            <a:r>
              <a:rPr lang="en-GB" sz="2000" dirty="0" smtClean="0"/>
              <a:t>Google searches for “</a:t>
            </a:r>
            <a:r>
              <a:rPr lang="en-GB" sz="2000" i="1" dirty="0" smtClean="0"/>
              <a:t>learning analytics</a:t>
            </a:r>
            <a:r>
              <a:rPr lang="en-GB" sz="2000" dirty="0" smtClean="0"/>
              <a:t>” took off in 2010.</a:t>
            </a:r>
          </a:p>
          <a:p>
            <a:r>
              <a:rPr lang="en-GB" sz="2000" dirty="0" smtClean="0"/>
              <a:t>Possible indicator of relevance across sector &amp; need for further investigation.</a:t>
            </a:r>
            <a:endParaRPr lang="en-GB" sz="2000" dirty="0"/>
          </a:p>
        </p:txBody>
      </p:sp>
    </p:spTree>
    <p:extLst>
      <p:ext uri="{BB962C8B-B14F-4D97-AF65-F5344CB8AC3E}">
        <p14:creationId xmlns="" xmlns:p14="http://schemas.microsoft.com/office/powerpoint/2010/main" val="28450606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idx="1"/>
          </p:nvPr>
        </p:nvSpPr>
        <p:spPr/>
        <p:txBody>
          <a:bodyPr/>
          <a:lstStyle/>
          <a:p>
            <a:r>
              <a:rPr lang="en-GB" dirty="0" smtClean="0"/>
              <a:t>Scepticism</a:t>
            </a:r>
            <a:endParaRPr lang="en-GB"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32</a:t>
            </a:fld>
            <a:endParaRPr lang="en-US"/>
          </a:p>
        </p:txBody>
      </p:sp>
      <p:pic>
        <p:nvPicPr>
          <p:cNvPr id="5" name="Picture 4" descr="Imfo at http://cheezburger.com/2650334976"/>
          <p:cNvPicPr>
            <a:picLocks noChangeAspect="1"/>
          </p:cNvPicPr>
          <p:nvPr/>
        </p:nvPicPr>
        <p:blipFill rotWithShape="1">
          <a:blip r:embed="rId3" cstate="print">
            <a:extLst>
              <a:ext uri="{28A0092B-C50C-407E-A947-70E740481C1C}">
                <a14:useLocalDpi xmlns="" xmlns:a14="http://schemas.microsoft.com/office/drawing/2010/main" val="0"/>
              </a:ext>
            </a:extLst>
          </a:blip>
          <a:srcRect l="4846" t="-3574" r="3088" b="-4906"/>
          <a:stretch/>
        </p:blipFill>
        <p:spPr>
          <a:xfrm>
            <a:off x="0" y="0"/>
            <a:ext cx="9144000" cy="7182853"/>
          </a:xfrm>
          <a:prstGeom prst="rect">
            <a:avLst/>
          </a:prstGeom>
          <a:solidFill>
            <a:srgbClr val="343434"/>
          </a:solidFill>
        </p:spPr>
      </p:pic>
      <p:grpSp>
        <p:nvGrpSpPr>
          <p:cNvPr id="12" name="Group 11"/>
          <p:cNvGrpSpPr/>
          <p:nvPr/>
        </p:nvGrpSpPr>
        <p:grpSpPr>
          <a:xfrm>
            <a:off x="6573527" y="90592"/>
            <a:ext cx="2325317" cy="1511870"/>
            <a:chOff x="6573527" y="90592"/>
            <a:chExt cx="2325317" cy="1511870"/>
          </a:xfrm>
        </p:grpSpPr>
        <p:sp>
          <p:nvSpPr>
            <p:cNvPr id="6" name="Rectangular Callout 5"/>
            <p:cNvSpPr/>
            <p:nvPr/>
          </p:nvSpPr>
          <p:spPr>
            <a:xfrm>
              <a:off x="6735778" y="506993"/>
              <a:ext cx="2000816" cy="1095469"/>
            </a:xfrm>
            <a:prstGeom prst="wedgeRectCallout">
              <a:avLst>
                <a:gd name="adj1" fmla="val -42794"/>
                <a:gd name="adj2" fmla="val 6828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tx1"/>
                  </a:solidFill>
                </a:rPr>
                <a:t>The bankers mess up the economy </a:t>
              </a:r>
              <a:endParaRPr lang="en-GB" sz="2000" dirty="0">
                <a:solidFill>
                  <a:schemeClr val="tx1"/>
                </a:solidFill>
              </a:endParaRPr>
            </a:p>
          </p:txBody>
        </p:sp>
        <p:sp>
          <p:nvSpPr>
            <p:cNvPr id="9" name="TextBox 8"/>
            <p:cNvSpPr txBox="1"/>
            <p:nvPr/>
          </p:nvSpPr>
          <p:spPr>
            <a:xfrm>
              <a:off x="6573527" y="90592"/>
              <a:ext cx="2325317" cy="461665"/>
            </a:xfrm>
            <a:prstGeom prst="rect">
              <a:avLst/>
            </a:prstGeom>
            <a:solidFill>
              <a:schemeClr val="bg1"/>
            </a:solidFill>
            <a:ln>
              <a:solidFill>
                <a:schemeClr val="tx1"/>
              </a:solidFill>
            </a:ln>
          </p:spPr>
          <p:txBody>
            <a:bodyPr wrap="none" rtlCol="0">
              <a:spAutoFit/>
            </a:bodyPr>
            <a:lstStyle/>
            <a:p>
              <a:r>
                <a:rPr lang="en-GB" dirty="0" smtClean="0"/>
                <a:t>A known known</a:t>
              </a:r>
              <a:endParaRPr lang="en-GB" dirty="0"/>
            </a:p>
          </p:txBody>
        </p:sp>
      </p:grpSp>
      <p:grpSp>
        <p:nvGrpSpPr>
          <p:cNvPr id="13" name="Group 12"/>
          <p:cNvGrpSpPr/>
          <p:nvPr/>
        </p:nvGrpSpPr>
        <p:grpSpPr>
          <a:xfrm>
            <a:off x="106828" y="81276"/>
            <a:ext cx="2668359" cy="1557134"/>
            <a:chOff x="106828" y="81276"/>
            <a:chExt cx="2668359" cy="1557134"/>
          </a:xfrm>
        </p:grpSpPr>
        <p:sp>
          <p:nvSpPr>
            <p:cNvPr id="7" name="Rectangular Callout 6"/>
            <p:cNvSpPr/>
            <p:nvPr/>
          </p:nvSpPr>
          <p:spPr>
            <a:xfrm>
              <a:off x="360629" y="542941"/>
              <a:ext cx="2000816" cy="1095469"/>
            </a:xfrm>
            <a:prstGeom prst="wedgeRectCallout">
              <a:avLst>
                <a:gd name="adj1" fmla="val -42794"/>
                <a:gd name="adj2" fmla="val 6828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tx1"/>
                  </a:solidFill>
                </a:rPr>
                <a:t>Apple to successfully sue Samsung </a:t>
              </a:r>
              <a:endParaRPr lang="en-GB" sz="2000" dirty="0">
                <a:solidFill>
                  <a:schemeClr val="tx1"/>
                </a:solidFill>
              </a:endParaRPr>
            </a:p>
          </p:txBody>
        </p:sp>
        <p:sp>
          <p:nvSpPr>
            <p:cNvPr id="10" name="TextBox 9"/>
            <p:cNvSpPr txBox="1"/>
            <p:nvPr/>
          </p:nvSpPr>
          <p:spPr>
            <a:xfrm>
              <a:off x="106828" y="81276"/>
              <a:ext cx="2668359" cy="461665"/>
            </a:xfrm>
            <a:prstGeom prst="rect">
              <a:avLst/>
            </a:prstGeom>
            <a:solidFill>
              <a:schemeClr val="bg1"/>
            </a:solidFill>
            <a:ln>
              <a:solidFill>
                <a:schemeClr val="tx1"/>
              </a:solidFill>
            </a:ln>
          </p:spPr>
          <p:txBody>
            <a:bodyPr wrap="none" rtlCol="0">
              <a:spAutoFit/>
            </a:bodyPr>
            <a:lstStyle/>
            <a:p>
              <a:r>
                <a:rPr lang="en-GB" dirty="0" smtClean="0"/>
                <a:t>A known unknown</a:t>
              </a:r>
              <a:endParaRPr lang="en-GB" dirty="0"/>
            </a:p>
          </p:txBody>
        </p:sp>
      </p:grpSp>
      <p:grpSp>
        <p:nvGrpSpPr>
          <p:cNvPr id="14" name="Group 13"/>
          <p:cNvGrpSpPr/>
          <p:nvPr/>
        </p:nvGrpSpPr>
        <p:grpSpPr>
          <a:xfrm>
            <a:off x="181406" y="5067240"/>
            <a:ext cx="3199915" cy="1557134"/>
            <a:chOff x="181406" y="5067240"/>
            <a:chExt cx="3199915" cy="1557134"/>
          </a:xfrm>
        </p:grpSpPr>
        <p:sp>
          <p:nvSpPr>
            <p:cNvPr id="8" name="Rectangular Callout 7"/>
            <p:cNvSpPr/>
            <p:nvPr/>
          </p:nvSpPr>
          <p:spPr>
            <a:xfrm>
              <a:off x="688127" y="5528905"/>
              <a:ext cx="2000816" cy="1095469"/>
            </a:xfrm>
            <a:prstGeom prst="wedgeRectCallout">
              <a:avLst>
                <a:gd name="adj1" fmla="val -42794"/>
                <a:gd name="adj2" fmla="val 6828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tx1"/>
                  </a:solidFill>
                </a:rPr>
                <a:t>xxx to unexpectedly </a:t>
              </a:r>
              <a:r>
                <a:rPr lang="en-GB" sz="2000" dirty="0" err="1" smtClean="0">
                  <a:solidFill>
                    <a:schemeClr val="tx1"/>
                  </a:solidFill>
                </a:rPr>
                <a:t>yyy</a:t>
              </a:r>
              <a:r>
                <a:rPr lang="en-GB" sz="2000" dirty="0" smtClean="0">
                  <a:solidFill>
                    <a:schemeClr val="tx1"/>
                  </a:solidFill>
                </a:rPr>
                <a:t>!</a:t>
              </a:r>
              <a:endParaRPr lang="en-GB" sz="2000" dirty="0">
                <a:solidFill>
                  <a:schemeClr val="tx1"/>
                </a:solidFill>
              </a:endParaRPr>
            </a:p>
          </p:txBody>
        </p:sp>
        <p:sp>
          <p:nvSpPr>
            <p:cNvPr id="11" name="TextBox 10"/>
            <p:cNvSpPr txBox="1"/>
            <p:nvPr/>
          </p:nvSpPr>
          <p:spPr>
            <a:xfrm>
              <a:off x="181406" y="5067240"/>
              <a:ext cx="3199915" cy="461665"/>
            </a:xfrm>
            <a:prstGeom prst="rect">
              <a:avLst/>
            </a:prstGeom>
            <a:solidFill>
              <a:schemeClr val="bg1"/>
            </a:solidFill>
            <a:ln>
              <a:solidFill>
                <a:schemeClr val="tx1"/>
              </a:solidFill>
            </a:ln>
          </p:spPr>
          <p:txBody>
            <a:bodyPr wrap="none" rtlCol="0">
              <a:spAutoFit/>
            </a:bodyPr>
            <a:lstStyle/>
            <a:p>
              <a:r>
                <a:rPr lang="en-GB" dirty="0" smtClean="0"/>
                <a:t>An unknown unknown</a:t>
              </a:r>
              <a:endParaRPr lang="en-GB" dirty="0"/>
            </a:p>
          </p:txBody>
        </p:sp>
      </p:grpSp>
    </p:spTree>
    <p:extLst>
      <p:ext uri="{BB962C8B-B14F-4D97-AF65-F5344CB8AC3E}">
        <p14:creationId xmlns="" xmlns:p14="http://schemas.microsoft.com/office/powerpoint/2010/main" val="18633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Zombie Attack</a:t>
            </a:r>
            <a:endParaRPr lang="en-GB"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33</a:t>
            </a:fld>
            <a:endParaRPr lang="en-US"/>
          </a:p>
        </p:txBody>
      </p:sp>
      <p:pic>
        <p:nvPicPr>
          <p:cNvPr id="5" name="Picture 4">
            <a:hlinkClick r:id="rId3"/>
          </p:cNvPr>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a:off x="144856" y="0"/>
            <a:ext cx="6166594" cy="6858000"/>
          </a:xfrm>
          <a:prstGeom prst="rect">
            <a:avLst/>
          </a:prstGeom>
        </p:spPr>
      </p:pic>
      <p:sp>
        <p:nvSpPr>
          <p:cNvPr id="3" name="Text Placeholder 2"/>
          <p:cNvSpPr>
            <a:spLocks noGrp="1"/>
          </p:cNvSpPr>
          <p:nvPr>
            <p:ph type="body" idx="1"/>
          </p:nvPr>
        </p:nvSpPr>
        <p:spPr>
          <a:xfrm>
            <a:off x="5685576" y="1204686"/>
            <a:ext cx="3357939" cy="2063615"/>
          </a:xfrm>
        </p:spPr>
        <p:txBody>
          <a:bodyPr/>
          <a:lstStyle/>
          <a:p>
            <a:r>
              <a:rPr lang="en-GB" sz="2400" dirty="0" smtClean="0"/>
              <a:t>Note difficulties in:</a:t>
            </a:r>
          </a:p>
          <a:p>
            <a:pPr marL="452438" lvl="1" indent="-255588">
              <a:buFont typeface="Arial" pitchFamily="34" charset="0"/>
              <a:buChar char="•"/>
            </a:pPr>
            <a:r>
              <a:rPr lang="en-GB" sz="2400" dirty="0" smtClean="0"/>
              <a:t>Identifying unknown unknowns</a:t>
            </a:r>
          </a:p>
          <a:p>
            <a:pPr marL="452438" lvl="1" indent="-255588">
              <a:buFont typeface="Arial" pitchFamily="34" charset="0"/>
              <a:buChar char="•"/>
            </a:pPr>
            <a:r>
              <a:rPr lang="en-GB" sz="2400" dirty="0" smtClean="0"/>
              <a:t>Developing appropriate plans!</a:t>
            </a:r>
            <a:endParaRPr lang="en-GB" sz="2400" dirty="0"/>
          </a:p>
        </p:txBody>
      </p:sp>
      <p:sp>
        <p:nvSpPr>
          <p:cNvPr id="6" name="AutoShape 29">
            <a:hlinkClick r:id="rId3"/>
          </p:cNvPr>
          <p:cNvSpPr>
            <a:spLocks noChangeArrowheads="1"/>
          </p:cNvSpPr>
          <p:nvPr/>
        </p:nvSpPr>
        <p:spPr bwMode="auto">
          <a:xfrm>
            <a:off x="3550070" y="453417"/>
            <a:ext cx="296862" cy="227012"/>
          </a:xfrm>
          <a:prstGeom prst="rightArrow">
            <a:avLst>
              <a:gd name="adj1" fmla="val 50000"/>
              <a:gd name="adj2" fmla="val 37015"/>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Rectangle 6"/>
          <p:cNvSpPr/>
          <p:nvPr/>
        </p:nvSpPr>
        <p:spPr>
          <a:xfrm>
            <a:off x="144856" y="4164594"/>
            <a:ext cx="5196689" cy="6518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 xmlns:p14="http://schemas.microsoft.com/office/powerpoint/2010/main" val="302264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0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400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400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Sense-making</a:t>
            </a:r>
            <a:endParaRPr lang="en-GB" dirty="0"/>
          </a:p>
        </p:txBody>
      </p:sp>
      <p:sp>
        <p:nvSpPr>
          <p:cNvPr id="3" name="Text Placeholder 2"/>
          <p:cNvSpPr>
            <a:spLocks noGrp="1"/>
          </p:cNvSpPr>
          <p:nvPr>
            <p:ph type="body" idx="1"/>
          </p:nvPr>
        </p:nvSpPr>
        <p:spPr>
          <a:xfrm>
            <a:off x="1157741" y="1204686"/>
            <a:ext cx="7888981" cy="5653314"/>
          </a:xfrm>
        </p:spPr>
        <p:txBody>
          <a:bodyPr/>
          <a:lstStyle/>
          <a:p>
            <a:r>
              <a:rPr lang="en-GB" sz="2400" dirty="0" smtClean="0"/>
              <a:t>Need to:</a:t>
            </a:r>
          </a:p>
          <a:p>
            <a:pPr marL="536575" lvl="1" indent="-263525">
              <a:buFont typeface="Arial" pitchFamily="34" charset="0"/>
              <a:buChar char="•"/>
            </a:pPr>
            <a:r>
              <a:rPr lang="en-GB" sz="2400" dirty="0" smtClean="0"/>
              <a:t>Understand limitations of evidence-gathering techniques (including documenting ‘</a:t>
            </a:r>
            <a:r>
              <a:rPr lang="en-GB" sz="2400" i="1" dirty="0" smtClean="0"/>
              <a:t>paradata</a:t>
            </a:r>
            <a:r>
              <a:rPr lang="en-GB" sz="2400" dirty="0" smtClean="0"/>
              <a:t>’ so survey findings are reproducible &amp; can be critiqued)</a:t>
            </a:r>
          </a:p>
          <a:p>
            <a:pPr marL="536575" lvl="1" indent="-263525">
              <a:buFont typeface="Arial" pitchFamily="34" charset="0"/>
              <a:buChar char="•"/>
            </a:pPr>
            <a:r>
              <a:rPr lang="en-GB" sz="2400" dirty="0" smtClean="0"/>
              <a:t>Provide suggestions of implications of developments for the sector</a:t>
            </a:r>
          </a:p>
          <a:p>
            <a:pPr>
              <a:spcBef>
                <a:spcPts val="1200"/>
              </a:spcBef>
            </a:pPr>
            <a:r>
              <a:rPr lang="en-GB" sz="2400" dirty="0" smtClean="0"/>
              <a:t>In addition need to encourage feedback on:</a:t>
            </a:r>
          </a:p>
          <a:p>
            <a:pPr marL="536575" lvl="1" indent="-263525">
              <a:buFont typeface="Arial" pitchFamily="34" charset="0"/>
              <a:buChar char="•"/>
            </a:pPr>
            <a:r>
              <a:rPr lang="en-GB" sz="2400" dirty="0" smtClean="0"/>
              <a:t>Evidence-gathering techniques</a:t>
            </a:r>
          </a:p>
          <a:p>
            <a:pPr marL="536575" lvl="1" indent="-263525">
              <a:buFont typeface="Arial" pitchFamily="34" charset="0"/>
              <a:buChar char="•"/>
            </a:pPr>
            <a:r>
              <a:rPr lang="en-GB" sz="2400" dirty="0" smtClean="0"/>
              <a:t>Interpretation of findings</a:t>
            </a:r>
          </a:p>
          <a:p>
            <a:pPr marL="536575" lvl="1" indent="-263525">
              <a:buFont typeface="Arial" pitchFamily="34" charset="0"/>
              <a:buChar char="•"/>
            </a:pPr>
            <a:r>
              <a:rPr lang="en-GB" sz="2400" dirty="0" smtClean="0"/>
              <a:t>Implications of developments</a:t>
            </a:r>
          </a:p>
          <a:p>
            <a:pPr>
              <a:spcBef>
                <a:spcPts val="1200"/>
              </a:spcBef>
            </a:pPr>
            <a:r>
              <a:rPr lang="en-GB" sz="2400" dirty="0" smtClean="0"/>
              <a:t>In order to inform:</a:t>
            </a:r>
          </a:p>
          <a:p>
            <a:pPr marL="534988" lvl="1" indent="-261938">
              <a:buFont typeface="Arial" pitchFamily="34" charset="0"/>
              <a:buChar char="•"/>
            </a:pPr>
            <a:r>
              <a:rPr lang="en-GB" sz="2400" dirty="0" smtClean="0"/>
              <a:t>Further investigation</a:t>
            </a:r>
          </a:p>
          <a:p>
            <a:pPr marL="534988" lvl="1" indent="-261938">
              <a:buFont typeface="Arial" pitchFamily="34" charset="0"/>
              <a:buChar char="•"/>
            </a:pPr>
            <a:r>
              <a:rPr lang="en-GB" sz="2400" dirty="0" smtClean="0"/>
              <a:t>Policy-making, planning and funding</a:t>
            </a:r>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34</a:t>
            </a:fld>
            <a:endParaRPr lang="en-US"/>
          </a:p>
        </p:txBody>
      </p:sp>
      <p:sp>
        <p:nvSpPr>
          <p:cNvPr id="5" name="TextBox 4"/>
          <p:cNvSpPr txBox="1"/>
          <p:nvPr/>
        </p:nvSpPr>
        <p:spPr>
          <a:xfrm>
            <a:off x="6083927" y="4843603"/>
            <a:ext cx="2770361" cy="1323439"/>
          </a:xfrm>
          <a:prstGeom prst="rect">
            <a:avLst/>
          </a:prstGeom>
          <a:noFill/>
          <a:ln w="19050" cmpd="thickThin">
            <a:solidFill>
              <a:schemeClr val="tx1"/>
            </a:solidFill>
            <a:bevel/>
          </a:ln>
        </p:spPr>
        <p:txBody>
          <a:bodyPr wrap="square" rtlCol="0">
            <a:spAutoFit/>
          </a:bodyPr>
          <a:lstStyle/>
          <a:p>
            <a:r>
              <a:rPr lang="en-GB" sz="2000" dirty="0" smtClean="0"/>
              <a:t>Make  sense of my talk in </a:t>
            </a:r>
            <a:r>
              <a:rPr lang="en-GB" sz="2000" dirty="0" err="1" smtClean="0"/>
              <a:t>realtime</a:t>
            </a:r>
            <a:r>
              <a:rPr lang="en-GB" sz="2000" dirty="0" smtClean="0"/>
              <a:t>: tweet if you agree, but especially if you don’t!</a:t>
            </a:r>
            <a:endParaRPr lang="en-GB" sz="2000" dirty="0"/>
          </a:p>
        </p:txBody>
      </p:sp>
    </p:spTree>
    <p:extLst>
      <p:ext uri="{BB962C8B-B14F-4D97-AF65-F5344CB8AC3E}">
        <p14:creationId xmlns="" xmlns:p14="http://schemas.microsoft.com/office/powerpoint/2010/main" val="8562018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Significant Trends: Mobile</a:t>
            </a:r>
            <a:endParaRPr lang="en-GB"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35</a:t>
            </a:fld>
            <a:endParaRPr lang="en-US"/>
          </a:p>
        </p:txBody>
      </p:sp>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10948" y="1018360"/>
            <a:ext cx="8840434" cy="5839640"/>
          </a:xfrm>
          <a:prstGeom prst="rect">
            <a:avLst/>
          </a:prstGeom>
        </p:spPr>
      </p:pic>
      <p:sp>
        <p:nvSpPr>
          <p:cNvPr id="3" name="Text Placeholder 2"/>
          <p:cNvSpPr>
            <a:spLocks noGrp="1"/>
          </p:cNvSpPr>
          <p:nvPr>
            <p:ph type="body" idx="1"/>
          </p:nvPr>
        </p:nvSpPr>
        <p:spPr>
          <a:xfrm>
            <a:off x="986279" y="2465706"/>
            <a:ext cx="3544886" cy="965758"/>
          </a:xfrm>
        </p:spPr>
        <p:txBody>
          <a:bodyPr/>
          <a:lstStyle/>
          <a:p>
            <a:r>
              <a:rPr lang="en-GB" dirty="0" smtClean="0"/>
              <a:t>We now know of the importance of Mobile</a:t>
            </a:r>
            <a:endParaRPr lang="en-GB" dirty="0"/>
          </a:p>
        </p:txBody>
      </p:sp>
      <p:sp>
        <p:nvSpPr>
          <p:cNvPr id="6" name="TextBox 5"/>
          <p:cNvSpPr txBox="1"/>
          <p:nvPr/>
        </p:nvSpPr>
        <p:spPr>
          <a:xfrm>
            <a:off x="5136839" y="854011"/>
            <a:ext cx="3660105" cy="369332"/>
          </a:xfrm>
          <a:prstGeom prst="rect">
            <a:avLst/>
          </a:prstGeom>
          <a:solidFill>
            <a:schemeClr val="bg1"/>
          </a:solidFill>
          <a:ln>
            <a:solidFill>
              <a:schemeClr val="tx1"/>
            </a:solidFill>
          </a:ln>
        </p:spPr>
        <p:txBody>
          <a:bodyPr wrap="none" rtlCol="0">
            <a:spAutoFit/>
          </a:bodyPr>
          <a:lstStyle/>
          <a:p>
            <a:r>
              <a:rPr lang="en-GB" sz="1800" dirty="0" err="1" smtClean="0"/>
              <a:t>Tecmark</a:t>
            </a:r>
            <a:r>
              <a:rPr lang="en-GB" sz="1800" dirty="0" smtClean="0"/>
              <a:t> Digital Marketing Agency</a:t>
            </a:r>
            <a:endParaRPr lang="en-GB" sz="1800" dirty="0"/>
          </a:p>
        </p:txBody>
      </p:sp>
    </p:spTree>
    <p:extLst>
      <p:ext uri="{BB962C8B-B14F-4D97-AF65-F5344CB8AC3E}">
        <p14:creationId xmlns="" xmlns:p14="http://schemas.microsoft.com/office/powerpoint/2010/main" val="15551816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Significant Trends: Mobile</a:t>
            </a:r>
            <a:endParaRPr lang="en-GB"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36</a:t>
            </a:fld>
            <a:endParaRPr lang="en-US"/>
          </a:p>
        </p:txBody>
      </p:sp>
      <p:sp>
        <p:nvSpPr>
          <p:cNvPr id="3" name="Text Placeholder 2"/>
          <p:cNvSpPr>
            <a:spLocks noGrp="1"/>
          </p:cNvSpPr>
          <p:nvPr>
            <p:ph type="body" idx="1"/>
          </p:nvPr>
        </p:nvSpPr>
        <p:spPr>
          <a:xfrm>
            <a:off x="5406496" y="5254173"/>
            <a:ext cx="3544886" cy="965758"/>
          </a:xfrm>
        </p:spPr>
        <p:txBody>
          <a:bodyPr/>
          <a:lstStyle/>
          <a:p>
            <a:r>
              <a:rPr lang="en-GB" dirty="0" smtClean="0"/>
              <a:t>We now know of the importance of Mobile</a:t>
            </a:r>
            <a:endParaRPr lang="en-GB" dirty="0"/>
          </a:p>
        </p:txBody>
      </p:sp>
      <p:pic>
        <p:nvPicPr>
          <p:cNvPr id="7" name="Picture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194762" y="1038677"/>
            <a:ext cx="7563906" cy="5658640"/>
          </a:xfrm>
          <a:prstGeom prst="rect">
            <a:avLst/>
          </a:prstGeom>
        </p:spPr>
      </p:pic>
      <p:sp>
        <p:nvSpPr>
          <p:cNvPr id="6" name="TextBox 5"/>
          <p:cNvSpPr txBox="1"/>
          <p:nvPr/>
        </p:nvSpPr>
        <p:spPr>
          <a:xfrm>
            <a:off x="7763307" y="854011"/>
            <a:ext cx="761747" cy="369332"/>
          </a:xfrm>
          <a:prstGeom prst="rect">
            <a:avLst/>
          </a:prstGeom>
          <a:solidFill>
            <a:schemeClr val="bg1"/>
          </a:solidFill>
          <a:ln>
            <a:solidFill>
              <a:schemeClr val="tx1"/>
            </a:solidFill>
          </a:ln>
        </p:spPr>
        <p:txBody>
          <a:bodyPr wrap="none" rtlCol="0">
            <a:spAutoFit/>
          </a:bodyPr>
          <a:lstStyle/>
          <a:p>
            <a:r>
              <a:rPr lang="en-GB" sz="1800" dirty="0" smtClean="0"/>
              <a:t>Cisco</a:t>
            </a:r>
            <a:endParaRPr lang="en-GB" sz="1800" dirty="0"/>
          </a:p>
        </p:txBody>
      </p:sp>
    </p:spTree>
    <p:extLst>
      <p:ext uri="{BB962C8B-B14F-4D97-AF65-F5344CB8AC3E}">
        <p14:creationId xmlns="" xmlns:p14="http://schemas.microsoft.com/office/powerpoint/2010/main" val="11302408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Significant Trends: Mobile</a:t>
            </a:r>
            <a:endParaRPr lang="en-GB"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37</a:t>
            </a:fld>
            <a:endParaRPr lang="en-US"/>
          </a:p>
        </p:txBody>
      </p:sp>
      <p:sp>
        <p:nvSpPr>
          <p:cNvPr id="3" name="Text Placeholder 2"/>
          <p:cNvSpPr>
            <a:spLocks noGrp="1"/>
          </p:cNvSpPr>
          <p:nvPr>
            <p:ph type="body" idx="1"/>
          </p:nvPr>
        </p:nvSpPr>
        <p:spPr>
          <a:xfrm>
            <a:off x="1128409" y="5730828"/>
            <a:ext cx="7714033" cy="965758"/>
          </a:xfrm>
        </p:spPr>
        <p:txBody>
          <a:bodyPr/>
          <a:lstStyle/>
          <a:p>
            <a:r>
              <a:rPr lang="en-GB" dirty="0" smtClean="0"/>
              <a:t>We now know of the importance of Mobile: but did we say the same when WAP came along?</a:t>
            </a:r>
            <a:endParaRPr lang="en-GB" dirty="0"/>
          </a:p>
        </p:txBody>
      </p:sp>
      <p:pic>
        <p:nvPicPr>
          <p:cNvPr id="7" name="Picture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6993" y="1385602"/>
            <a:ext cx="9050014" cy="4086796"/>
          </a:xfrm>
          <a:prstGeom prst="rect">
            <a:avLst/>
          </a:prstGeom>
        </p:spPr>
      </p:pic>
      <p:sp>
        <p:nvSpPr>
          <p:cNvPr id="6" name="TextBox 5"/>
          <p:cNvSpPr txBox="1"/>
          <p:nvPr/>
        </p:nvSpPr>
        <p:spPr>
          <a:xfrm>
            <a:off x="6177698" y="1200936"/>
            <a:ext cx="825867" cy="369332"/>
          </a:xfrm>
          <a:prstGeom prst="rect">
            <a:avLst/>
          </a:prstGeom>
          <a:solidFill>
            <a:schemeClr val="bg1"/>
          </a:solidFill>
          <a:ln>
            <a:solidFill>
              <a:schemeClr val="tx1"/>
            </a:solidFill>
          </a:ln>
        </p:spPr>
        <p:txBody>
          <a:bodyPr wrap="none" rtlCol="0">
            <a:spAutoFit/>
          </a:bodyPr>
          <a:lstStyle/>
          <a:p>
            <a:r>
              <a:rPr lang="en-GB" sz="1800" dirty="0" smtClean="0"/>
              <a:t>Opera</a:t>
            </a:r>
            <a:endParaRPr lang="en-GB" sz="1800" dirty="0"/>
          </a:p>
        </p:txBody>
      </p:sp>
      <p:sp>
        <p:nvSpPr>
          <p:cNvPr id="5" name="Oval 4"/>
          <p:cNvSpPr/>
          <p:nvPr/>
        </p:nvSpPr>
        <p:spPr>
          <a:xfrm>
            <a:off x="9028914" y="29182"/>
            <a:ext cx="97276" cy="9727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 xmlns:p14="http://schemas.microsoft.com/office/powerpoint/2010/main" val="11302408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4198" y="168730"/>
            <a:ext cx="8029802" cy="716642"/>
          </a:xfrm>
        </p:spPr>
        <p:txBody>
          <a:bodyPr/>
          <a:lstStyle/>
          <a:p>
            <a:r>
              <a:rPr lang="en-GB" dirty="0" smtClean="0"/>
              <a:t>Significant Trends: Social Media</a:t>
            </a:r>
            <a:endParaRPr lang="en-GB" dirty="0"/>
          </a:p>
        </p:txBody>
      </p:sp>
      <p:sp>
        <p:nvSpPr>
          <p:cNvPr id="3" name="Text Placeholder 2"/>
          <p:cNvSpPr>
            <a:spLocks noGrp="1"/>
          </p:cNvSpPr>
          <p:nvPr>
            <p:ph type="body" idx="1"/>
          </p:nvPr>
        </p:nvSpPr>
        <p:spPr>
          <a:xfrm>
            <a:off x="1148014" y="5486399"/>
            <a:ext cx="7927891" cy="992221"/>
          </a:xfrm>
        </p:spPr>
        <p:txBody>
          <a:bodyPr/>
          <a:lstStyle/>
          <a:p>
            <a:r>
              <a:rPr lang="en-GB" sz="2400" dirty="0"/>
              <a:t> </a:t>
            </a:r>
            <a:r>
              <a:rPr lang="en-GB" sz="2400" dirty="0" smtClean="0"/>
              <a:t>There </a:t>
            </a:r>
            <a:r>
              <a:rPr lang="en-GB" sz="2400" dirty="0"/>
              <a:t>were “</a:t>
            </a:r>
            <a:r>
              <a:rPr lang="en-GB" sz="2400" i="1" dirty="0"/>
              <a:t>more than 150 million Tweets about the Olympics over the past 16 </a:t>
            </a:r>
            <a:r>
              <a:rPr lang="en-GB" sz="2400" i="1" dirty="0" smtClean="0"/>
              <a:t>days</a:t>
            </a:r>
            <a:r>
              <a:rPr lang="en-GB" sz="2400" dirty="0" smtClean="0"/>
              <a:t>”. </a:t>
            </a:r>
            <a:r>
              <a:rPr lang="en-GB" sz="2400" dirty="0"/>
              <a:t> </a:t>
            </a:r>
            <a:r>
              <a:rPr lang="en-GB" sz="2400" dirty="0" smtClean="0"/>
              <a:t>[Twitter blog]</a:t>
            </a:r>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38</a:t>
            </a:fld>
            <a:endParaRPr lang="en-US"/>
          </a:p>
        </p:txBody>
      </p:sp>
      <p:pic>
        <p:nvPicPr>
          <p:cNvPr id="6146" name="Picture 2" descr="http://ukwebfocus.files.wordpress.com/2012/08/olympic_tweets_from_u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290841"/>
            <a:ext cx="9296400" cy="4000501"/>
          </a:xfrm>
          <a:prstGeom prst="rect">
            <a:avLst/>
          </a:prstGeom>
          <a:noFill/>
          <a:extLst>
            <a:ext uri="{909E8E84-426E-40DD-AFC4-6F175D3DCCD1}">
              <a14:hiddenFill xmlns="" xmlns:a14="http://schemas.microsoft.com/office/drawing/2010/main">
                <a:solidFill>
                  <a:srgbClr val="FFFFFF"/>
                </a:solidFill>
              </a14:hiddenFill>
            </a:ext>
          </a:extLst>
        </p:spPr>
      </p:pic>
      <p:sp>
        <p:nvSpPr>
          <p:cNvPr id="6" name="AutoShape 29">
            <a:hlinkClick r:id="rId4"/>
          </p:cNvPr>
          <p:cNvSpPr>
            <a:spLocks noChangeArrowheads="1"/>
          </p:cNvSpPr>
          <p:nvPr/>
        </p:nvSpPr>
        <p:spPr bwMode="auto">
          <a:xfrm>
            <a:off x="7645415" y="5965267"/>
            <a:ext cx="296862" cy="227012"/>
          </a:xfrm>
          <a:prstGeom prst="rightArrow">
            <a:avLst>
              <a:gd name="adj1" fmla="val 50000"/>
              <a:gd name="adj2" fmla="val 37015"/>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AutoShape 29">
            <a:hlinkClick r:id="rId5"/>
          </p:cNvPr>
          <p:cNvSpPr>
            <a:spLocks noChangeArrowheads="1"/>
          </p:cNvSpPr>
          <p:nvPr/>
        </p:nvSpPr>
        <p:spPr bwMode="auto">
          <a:xfrm>
            <a:off x="1893126" y="1306040"/>
            <a:ext cx="296862" cy="227012"/>
          </a:xfrm>
          <a:prstGeom prst="rightArrow">
            <a:avLst>
              <a:gd name="adj1" fmla="val 50000"/>
              <a:gd name="adj2" fmla="val 37015"/>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Tree>
    <p:extLst>
      <p:ext uri="{BB962C8B-B14F-4D97-AF65-F5344CB8AC3E}">
        <p14:creationId xmlns="" xmlns:p14="http://schemas.microsoft.com/office/powerpoint/2010/main" val="38460198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4198" y="168730"/>
            <a:ext cx="8029802" cy="716642"/>
          </a:xfrm>
        </p:spPr>
        <p:txBody>
          <a:bodyPr/>
          <a:lstStyle/>
          <a:p>
            <a:r>
              <a:rPr lang="en-GB" dirty="0" smtClean="0"/>
              <a:t>Significant Trends: Social Media</a:t>
            </a:r>
            <a:endParaRPr lang="en-GB" dirty="0"/>
          </a:p>
        </p:txBody>
      </p:sp>
      <p:sp>
        <p:nvSpPr>
          <p:cNvPr id="3" name="Text Placeholder 2"/>
          <p:cNvSpPr>
            <a:spLocks noGrp="1"/>
          </p:cNvSpPr>
          <p:nvPr>
            <p:ph type="body" idx="1"/>
          </p:nvPr>
        </p:nvSpPr>
        <p:spPr>
          <a:xfrm>
            <a:off x="1148014" y="5486399"/>
            <a:ext cx="7781977" cy="992221"/>
          </a:xfrm>
        </p:spPr>
        <p:txBody>
          <a:bodyPr/>
          <a:lstStyle/>
          <a:p>
            <a:r>
              <a:rPr lang="en-GB" sz="2400" dirty="0" smtClean="0"/>
              <a:t>Survey in Aug 2012 of institutional use of Twitter across 24 Russell Group universities found &gt;320K followers</a:t>
            </a:r>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39</a:t>
            </a:fld>
            <a:endParaRPr lang="en-US"/>
          </a:p>
        </p:txBody>
      </p:sp>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245026" y="1193798"/>
            <a:ext cx="5973009" cy="3886743"/>
          </a:xfrm>
          <a:prstGeom prst="rect">
            <a:avLst/>
          </a:prstGeom>
        </p:spPr>
      </p:pic>
      <p:sp>
        <p:nvSpPr>
          <p:cNvPr id="6" name="AutoShape 29">
            <a:hlinkClick r:id="rId4"/>
          </p:cNvPr>
          <p:cNvSpPr>
            <a:spLocks noChangeArrowheads="1"/>
          </p:cNvSpPr>
          <p:nvPr/>
        </p:nvSpPr>
        <p:spPr bwMode="auto">
          <a:xfrm>
            <a:off x="7330887" y="1189138"/>
            <a:ext cx="296862" cy="227012"/>
          </a:xfrm>
          <a:prstGeom prst="rightArrow">
            <a:avLst>
              <a:gd name="adj1" fmla="val 50000"/>
              <a:gd name="adj2" fmla="val 37015"/>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Tree>
    <p:extLst>
      <p:ext uri="{BB962C8B-B14F-4D97-AF65-F5344CB8AC3E}">
        <p14:creationId xmlns="" xmlns:p14="http://schemas.microsoft.com/office/powerpoint/2010/main" val="5970205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About This Talk</a:t>
            </a:r>
            <a:endParaRPr lang="en-GB" dirty="0"/>
          </a:p>
        </p:txBody>
      </p:sp>
      <p:sp>
        <p:nvSpPr>
          <p:cNvPr id="3" name="Text Placeholder 2"/>
          <p:cNvSpPr>
            <a:spLocks noGrp="1"/>
          </p:cNvSpPr>
          <p:nvPr>
            <p:ph type="body" idx="1"/>
          </p:nvPr>
        </p:nvSpPr>
        <p:spPr/>
        <p:txBody>
          <a:bodyPr/>
          <a:lstStyle/>
          <a:p>
            <a:r>
              <a:rPr lang="en-GB" dirty="0" smtClean="0"/>
              <a:t>This talk:</a:t>
            </a:r>
          </a:p>
          <a:p>
            <a:pPr marL="742950" lvl="1" indent="-285750">
              <a:buFont typeface="Arial" pitchFamily="34" charset="0"/>
              <a:buChar char="•"/>
            </a:pPr>
            <a:r>
              <a:rPr lang="en-GB" sz="2400" dirty="0" smtClean="0"/>
              <a:t>Reviews the future by looking at the past</a:t>
            </a:r>
          </a:p>
          <a:p>
            <a:pPr marL="742950" lvl="1" indent="-285750">
              <a:buFont typeface="Arial" pitchFamily="34" charset="0"/>
              <a:buChar char="•"/>
            </a:pPr>
            <a:r>
              <a:rPr lang="en-GB" sz="2400" dirty="0" smtClean="0"/>
              <a:t>Distinguishes between </a:t>
            </a:r>
            <a:r>
              <a:rPr lang="en-GB" sz="2400" i="1" dirty="0" smtClean="0"/>
              <a:t>invention</a:t>
            </a:r>
            <a:r>
              <a:rPr lang="en-GB" sz="2400" dirty="0" smtClean="0"/>
              <a:t>, </a:t>
            </a:r>
            <a:r>
              <a:rPr lang="en-GB" sz="2400" i="1" dirty="0" smtClean="0"/>
              <a:t>innovation</a:t>
            </a:r>
            <a:r>
              <a:rPr lang="en-GB" sz="2400" dirty="0" smtClean="0"/>
              <a:t> and </a:t>
            </a:r>
            <a:r>
              <a:rPr lang="en-GB" sz="2400" i="1" dirty="0" smtClean="0"/>
              <a:t>improvement</a:t>
            </a:r>
          </a:p>
          <a:p>
            <a:pPr marL="742950" lvl="1" indent="-285750">
              <a:buFont typeface="Arial" pitchFamily="34" charset="0"/>
              <a:buChar char="•"/>
            </a:pPr>
            <a:r>
              <a:rPr lang="en-GB" sz="2400" dirty="0" smtClean="0"/>
              <a:t>Highlights importance of evidence-gathering in identifying relevant areas of innovation &amp; ways of making improvements</a:t>
            </a:r>
          </a:p>
          <a:p>
            <a:pPr marL="742950" lvl="1" indent="-285750">
              <a:buFont typeface="Arial" pitchFamily="34" charset="0"/>
              <a:buChar char="•"/>
            </a:pPr>
            <a:r>
              <a:rPr lang="en-GB" sz="2400" dirty="0" smtClean="0"/>
              <a:t>Describes work funded by JISC in UK </a:t>
            </a:r>
          </a:p>
          <a:p>
            <a:pPr marL="742950" lvl="1" indent="-285750">
              <a:buFont typeface="Arial" pitchFamily="34" charset="0"/>
              <a:buChar char="•"/>
            </a:pPr>
            <a:r>
              <a:rPr lang="en-GB" sz="2400" dirty="0" smtClean="0"/>
              <a:t>Outlines a methodology which </a:t>
            </a:r>
            <a:r>
              <a:rPr lang="en-GB" sz="2400" dirty="0" smtClean="0"/>
              <a:t>others can </a:t>
            </a:r>
            <a:r>
              <a:rPr lang="en-GB" sz="2400" dirty="0" smtClean="0"/>
              <a:t>adopt</a:t>
            </a:r>
          </a:p>
          <a:p>
            <a:pPr marL="742950" lvl="1" indent="-285750">
              <a:buFont typeface="Arial" pitchFamily="34" charset="0"/>
              <a:buChar char="•"/>
            </a:pPr>
            <a:r>
              <a:rPr lang="en-GB" sz="2400" dirty="0" smtClean="0"/>
              <a:t>Welcomes feedback during talk using Twitter #emtacl12 </a:t>
            </a:r>
            <a:endParaRPr lang="en-GB"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4</a:t>
            </a:fld>
            <a:endParaRPr lang="en-US"/>
          </a:p>
        </p:txBody>
      </p:sp>
    </p:spTree>
    <p:extLst>
      <p:ext uri="{BB962C8B-B14F-4D97-AF65-F5344CB8AC3E}">
        <p14:creationId xmlns="" xmlns:p14="http://schemas.microsoft.com/office/powerpoint/2010/main" val="28658696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t>Significant Trends: Social Media</a:t>
            </a:r>
          </a:p>
        </p:txBody>
      </p:sp>
      <p:sp>
        <p:nvSpPr>
          <p:cNvPr id="3" name="Text Placeholder 2"/>
          <p:cNvSpPr>
            <a:spLocks noGrp="1"/>
          </p:cNvSpPr>
          <p:nvPr>
            <p:ph type="body" idx="1"/>
          </p:nvPr>
        </p:nvSpPr>
        <p:spPr>
          <a:xfrm>
            <a:off x="1219001" y="5661497"/>
            <a:ext cx="7506710" cy="677077"/>
          </a:xfrm>
        </p:spPr>
        <p:txBody>
          <a:bodyPr/>
          <a:lstStyle/>
          <a:p>
            <a:r>
              <a:rPr lang="en-GB" sz="2000" dirty="0"/>
              <a:t>Survey in Aug 2012 of institutional use of </a:t>
            </a:r>
            <a:r>
              <a:rPr lang="en-GB" sz="2000" dirty="0" smtClean="0"/>
              <a:t>Facebook across the 24 </a:t>
            </a:r>
            <a:r>
              <a:rPr lang="en-GB" sz="2000" dirty="0"/>
              <a:t>Russell Group universities found </a:t>
            </a:r>
            <a:r>
              <a:rPr lang="en-GB" sz="2000" dirty="0" smtClean="0"/>
              <a:t>&gt;1M ‘Likes’ </a:t>
            </a:r>
            <a:r>
              <a:rPr lang="en-GB" sz="2000" dirty="0"/>
              <a:t>followers</a:t>
            </a:r>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40</a:t>
            </a:fld>
            <a:endParaRPr lang="en-US"/>
          </a:p>
        </p:txBody>
      </p:sp>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219001" y="1005284"/>
            <a:ext cx="7192379" cy="4458323"/>
          </a:xfrm>
          <a:prstGeom prst="rect">
            <a:avLst/>
          </a:prstGeom>
        </p:spPr>
      </p:pic>
      <p:sp>
        <p:nvSpPr>
          <p:cNvPr id="6" name="Oval 5"/>
          <p:cNvSpPr/>
          <p:nvPr/>
        </p:nvSpPr>
        <p:spPr>
          <a:xfrm>
            <a:off x="5038929" y="4727643"/>
            <a:ext cx="1070042" cy="43774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utoShape 29">
            <a:hlinkClick r:id="rId4"/>
          </p:cNvPr>
          <p:cNvSpPr>
            <a:spLocks noChangeArrowheads="1"/>
          </p:cNvSpPr>
          <p:nvPr/>
        </p:nvSpPr>
        <p:spPr bwMode="auto">
          <a:xfrm>
            <a:off x="8517662" y="1078336"/>
            <a:ext cx="296862" cy="227012"/>
          </a:xfrm>
          <a:prstGeom prst="rightArrow">
            <a:avLst>
              <a:gd name="adj1" fmla="val 50000"/>
              <a:gd name="adj2" fmla="val 37015"/>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Tree>
    <p:extLst>
      <p:ext uri="{BB962C8B-B14F-4D97-AF65-F5344CB8AC3E}">
        <p14:creationId xmlns="" xmlns:p14="http://schemas.microsoft.com/office/powerpoint/2010/main" val="3797845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Behind The Facebook Page</a:t>
            </a:r>
            <a:endParaRPr lang="en-GB" dirty="0"/>
          </a:p>
        </p:txBody>
      </p:sp>
      <p:sp>
        <p:nvSpPr>
          <p:cNvPr id="3" name="Text Placeholder 2"/>
          <p:cNvSpPr>
            <a:spLocks noGrp="1"/>
          </p:cNvSpPr>
          <p:nvPr>
            <p:ph type="body" idx="1"/>
          </p:nvPr>
        </p:nvSpPr>
        <p:spPr>
          <a:xfrm>
            <a:off x="1157742" y="1073882"/>
            <a:ext cx="4973173" cy="1246683"/>
          </a:xfrm>
        </p:spPr>
        <p:txBody>
          <a:bodyPr/>
          <a:lstStyle/>
          <a:p>
            <a:r>
              <a:rPr lang="en-GB" sz="2400" dirty="0" smtClean="0"/>
              <a:t>Trends in </a:t>
            </a:r>
            <a:r>
              <a:rPr lang="en-GB" sz="2400" dirty="0" err="1" smtClean="0"/>
              <a:t>Fb</a:t>
            </a:r>
            <a:r>
              <a:rPr lang="en-GB" sz="2400" dirty="0" smtClean="0"/>
              <a:t> ‘Likes’ for Russell group </a:t>
            </a:r>
            <a:r>
              <a:rPr lang="en-GB" sz="2400" dirty="0" err="1" smtClean="0"/>
              <a:t>Unis</a:t>
            </a:r>
            <a:r>
              <a:rPr lang="en-GB" sz="2400" dirty="0" smtClean="0"/>
              <a:t> since Jan 2011 show steady increase</a:t>
            </a:r>
            <a:endParaRPr lang="en-GB" sz="2400"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41</a:t>
            </a:fld>
            <a:endParaRPr lang="en-US"/>
          </a:p>
        </p:txBody>
      </p:sp>
      <p:sp>
        <p:nvSpPr>
          <p:cNvPr id="6" name="TextBox 5"/>
          <p:cNvSpPr txBox="1"/>
          <p:nvPr/>
        </p:nvSpPr>
        <p:spPr>
          <a:xfrm>
            <a:off x="6634263" y="3317241"/>
            <a:ext cx="2287867" cy="261610"/>
          </a:xfrm>
          <a:prstGeom prst="rect">
            <a:avLst/>
          </a:prstGeom>
          <a:noFill/>
        </p:spPr>
        <p:txBody>
          <a:bodyPr wrap="square" rtlCol="0">
            <a:spAutoFit/>
          </a:bodyPr>
          <a:lstStyle/>
          <a:p>
            <a:pPr>
              <a:tabLst>
                <a:tab pos="534988" algn="l"/>
                <a:tab pos="1079500" algn="l"/>
                <a:tab pos="1701800" algn="l"/>
              </a:tabLst>
            </a:pPr>
            <a:r>
              <a:rPr lang="en-GB" sz="1100" dirty="0" smtClean="0"/>
              <a:t>Jan 11	Sep 11	May 12	Jul 12</a:t>
            </a:r>
            <a:endParaRPr lang="en-GB" sz="1100" dirty="0"/>
          </a:p>
        </p:txBody>
      </p:sp>
      <p:pic>
        <p:nvPicPr>
          <p:cNvPr id="7" name="Picture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130915" y="1021395"/>
            <a:ext cx="2791215" cy="2295846"/>
          </a:xfrm>
          <a:prstGeom prst="rect">
            <a:avLst/>
          </a:prstGeom>
        </p:spPr>
      </p:pic>
      <p:sp>
        <p:nvSpPr>
          <p:cNvPr id="9" name="Text Placeholder 2"/>
          <p:cNvSpPr txBox="1">
            <a:spLocks/>
          </p:cNvSpPr>
          <p:nvPr/>
        </p:nvSpPr>
        <p:spPr bwMode="auto">
          <a:xfrm>
            <a:off x="1176979" y="2320566"/>
            <a:ext cx="4973173" cy="996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ts val="0"/>
              </a:spcBef>
              <a:spcAft>
                <a:spcPct val="0"/>
              </a:spcAft>
              <a:buClr>
                <a:srgbClr val="8888E2"/>
              </a:buClr>
              <a:buNone/>
              <a:defRPr sz="2800">
                <a:solidFill>
                  <a:schemeClr val="tx1"/>
                </a:solidFill>
                <a:latin typeface="+mn-lt"/>
                <a:ea typeface="ＭＳ Ｐゴシック" charset="0"/>
                <a:cs typeface="ＭＳ Ｐゴシック" charset="0"/>
              </a:defRPr>
            </a:lvl1pPr>
            <a:lvl2pPr marL="457200" indent="0" algn="l" rtl="0" eaLnBrk="0" fontAlgn="base" hangingPunct="0">
              <a:spcBef>
                <a:spcPct val="20000"/>
              </a:spcBef>
              <a:spcAft>
                <a:spcPct val="0"/>
              </a:spcAft>
              <a:buClr>
                <a:srgbClr val="8888E2"/>
              </a:buClr>
              <a:buNone/>
              <a:defRPr sz="1800">
                <a:solidFill>
                  <a:schemeClr val="tx1"/>
                </a:solidFill>
                <a:latin typeface="+mn-lt"/>
                <a:ea typeface="ＭＳ Ｐゴシック" charset="0"/>
              </a:defRPr>
            </a:lvl2pPr>
            <a:lvl3pPr marL="914400" indent="0" algn="l" rtl="0" eaLnBrk="0" fontAlgn="base" hangingPunct="0">
              <a:spcBef>
                <a:spcPct val="20000"/>
              </a:spcBef>
              <a:spcAft>
                <a:spcPct val="0"/>
              </a:spcAft>
              <a:buClr>
                <a:srgbClr val="8888E2"/>
              </a:buClr>
              <a:buNone/>
              <a:defRPr sz="1600">
                <a:solidFill>
                  <a:schemeClr val="tx1"/>
                </a:solidFill>
                <a:latin typeface="+mn-lt"/>
                <a:ea typeface="ＭＳ Ｐゴシック" charset="0"/>
              </a:defRPr>
            </a:lvl3pPr>
            <a:lvl4pPr marL="1371600" indent="0" algn="l" rtl="0" eaLnBrk="0" fontAlgn="base" hangingPunct="0">
              <a:spcBef>
                <a:spcPct val="20000"/>
              </a:spcBef>
              <a:spcAft>
                <a:spcPct val="0"/>
              </a:spcAft>
              <a:buClr>
                <a:srgbClr val="8888E2"/>
              </a:buClr>
              <a:buNone/>
              <a:defRPr sz="1400">
                <a:solidFill>
                  <a:schemeClr val="tx1"/>
                </a:solidFill>
                <a:latin typeface="+mn-lt"/>
                <a:ea typeface="ＭＳ Ｐゴシック" charset="0"/>
              </a:defRPr>
            </a:lvl4pPr>
            <a:lvl5pPr marL="1828800" indent="0" algn="l" rtl="0" eaLnBrk="0" fontAlgn="base" hangingPunct="0">
              <a:spcBef>
                <a:spcPct val="20000"/>
              </a:spcBef>
              <a:spcAft>
                <a:spcPct val="0"/>
              </a:spcAft>
              <a:buClr>
                <a:srgbClr val="8888E2"/>
              </a:buClr>
              <a:buNone/>
              <a:defRPr sz="1400">
                <a:solidFill>
                  <a:schemeClr val="tx1"/>
                </a:solidFill>
                <a:latin typeface="+mn-lt"/>
                <a:ea typeface="ＭＳ Ｐゴシック" charset="0"/>
              </a:defRPr>
            </a:lvl5pPr>
            <a:lvl6pPr marL="2286000" indent="0" algn="l" rtl="0" fontAlgn="base">
              <a:spcBef>
                <a:spcPct val="20000"/>
              </a:spcBef>
              <a:spcAft>
                <a:spcPct val="0"/>
              </a:spcAft>
              <a:buClr>
                <a:srgbClr val="8888E2"/>
              </a:buClr>
              <a:buNone/>
              <a:defRPr sz="1400">
                <a:solidFill>
                  <a:schemeClr val="tx1"/>
                </a:solidFill>
                <a:latin typeface="+mn-lt"/>
              </a:defRPr>
            </a:lvl6pPr>
            <a:lvl7pPr marL="2743200" indent="0" algn="l" rtl="0" fontAlgn="base">
              <a:spcBef>
                <a:spcPct val="20000"/>
              </a:spcBef>
              <a:spcAft>
                <a:spcPct val="0"/>
              </a:spcAft>
              <a:buClr>
                <a:srgbClr val="8888E2"/>
              </a:buClr>
              <a:buNone/>
              <a:defRPr sz="1400">
                <a:solidFill>
                  <a:schemeClr val="tx1"/>
                </a:solidFill>
                <a:latin typeface="+mn-lt"/>
              </a:defRPr>
            </a:lvl7pPr>
            <a:lvl8pPr marL="3200400" indent="0" algn="l" rtl="0" fontAlgn="base">
              <a:spcBef>
                <a:spcPct val="20000"/>
              </a:spcBef>
              <a:spcAft>
                <a:spcPct val="0"/>
              </a:spcAft>
              <a:buClr>
                <a:srgbClr val="8888E2"/>
              </a:buClr>
              <a:buNone/>
              <a:defRPr sz="1400">
                <a:solidFill>
                  <a:schemeClr val="tx1"/>
                </a:solidFill>
                <a:latin typeface="+mn-lt"/>
              </a:defRPr>
            </a:lvl8pPr>
            <a:lvl9pPr marL="3657600" indent="0" algn="l" rtl="0" fontAlgn="base">
              <a:spcBef>
                <a:spcPct val="20000"/>
              </a:spcBef>
              <a:spcAft>
                <a:spcPct val="0"/>
              </a:spcAft>
              <a:buClr>
                <a:srgbClr val="8888E2"/>
              </a:buClr>
              <a:buNone/>
              <a:defRPr sz="1400">
                <a:solidFill>
                  <a:schemeClr val="tx1"/>
                </a:solidFill>
                <a:latin typeface="+mn-lt"/>
              </a:defRPr>
            </a:lvl9pPr>
          </a:lstStyle>
          <a:p>
            <a:r>
              <a:rPr lang="en-GB" sz="2400" dirty="0" smtClean="0"/>
              <a:t>But note increase in Jul 2012 due to addition of 4 new universities!</a:t>
            </a:r>
            <a:endParaRPr lang="en-GB" sz="2400" dirty="0"/>
          </a:p>
        </p:txBody>
      </p:sp>
      <p:grpSp>
        <p:nvGrpSpPr>
          <p:cNvPr id="5" name="Group 4"/>
          <p:cNvGrpSpPr/>
          <p:nvPr/>
        </p:nvGrpSpPr>
        <p:grpSpPr>
          <a:xfrm>
            <a:off x="1060247" y="3990344"/>
            <a:ext cx="7967020" cy="2743201"/>
            <a:chOff x="1060247" y="3990344"/>
            <a:chExt cx="7967020" cy="2743201"/>
          </a:xfrm>
        </p:grpSpPr>
        <p:pic>
          <p:nvPicPr>
            <p:cNvPr id="9218" name="Picture 2" descr="http://ukwebfocus.files.wordpress.com/2012/08/facebook-usage-russell-group-aug-2012.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060247" y="3990344"/>
              <a:ext cx="3467100" cy="2743201"/>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 Placeholder 2"/>
            <p:cNvSpPr txBox="1">
              <a:spLocks/>
            </p:cNvSpPr>
            <p:nvPr/>
          </p:nvSpPr>
          <p:spPr bwMode="auto">
            <a:xfrm>
              <a:off x="4527346" y="4182896"/>
              <a:ext cx="4499921" cy="25506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ts val="0"/>
                </a:spcBef>
                <a:spcAft>
                  <a:spcPct val="0"/>
                </a:spcAft>
                <a:buClr>
                  <a:srgbClr val="8888E2"/>
                </a:buClr>
                <a:buNone/>
                <a:defRPr sz="2800">
                  <a:solidFill>
                    <a:schemeClr val="tx1"/>
                  </a:solidFill>
                  <a:latin typeface="+mn-lt"/>
                  <a:ea typeface="ＭＳ Ｐゴシック" charset="0"/>
                  <a:cs typeface="ＭＳ Ｐゴシック" charset="0"/>
                </a:defRPr>
              </a:lvl1pPr>
              <a:lvl2pPr marL="457200" indent="0" algn="l" rtl="0" eaLnBrk="0" fontAlgn="base" hangingPunct="0">
                <a:spcBef>
                  <a:spcPct val="20000"/>
                </a:spcBef>
                <a:spcAft>
                  <a:spcPct val="0"/>
                </a:spcAft>
                <a:buClr>
                  <a:srgbClr val="8888E2"/>
                </a:buClr>
                <a:buNone/>
                <a:defRPr sz="1800">
                  <a:solidFill>
                    <a:schemeClr val="tx1"/>
                  </a:solidFill>
                  <a:latin typeface="+mn-lt"/>
                  <a:ea typeface="ＭＳ Ｐゴシック" charset="0"/>
                </a:defRPr>
              </a:lvl2pPr>
              <a:lvl3pPr marL="914400" indent="0" algn="l" rtl="0" eaLnBrk="0" fontAlgn="base" hangingPunct="0">
                <a:spcBef>
                  <a:spcPct val="20000"/>
                </a:spcBef>
                <a:spcAft>
                  <a:spcPct val="0"/>
                </a:spcAft>
                <a:buClr>
                  <a:srgbClr val="8888E2"/>
                </a:buClr>
                <a:buNone/>
                <a:defRPr sz="1600">
                  <a:solidFill>
                    <a:schemeClr val="tx1"/>
                  </a:solidFill>
                  <a:latin typeface="+mn-lt"/>
                  <a:ea typeface="ＭＳ Ｐゴシック" charset="0"/>
                </a:defRPr>
              </a:lvl3pPr>
              <a:lvl4pPr marL="1371600" indent="0" algn="l" rtl="0" eaLnBrk="0" fontAlgn="base" hangingPunct="0">
                <a:spcBef>
                  <a:spcPct val="20000"/>
                </a:spcBef>
                <a:spcAft>
                  <a:spcPct val="0"/>
                </a:spcAft>
                <a:buClr>
                  <a:srgbClr val="8888E2"/>
                </a:buClr>
                <a:buNone/>
                <a:defRPr sz="1400">
                  <a:solidFill>
                    <a:schemeClr val="tx1"/>
                  </a:solidFill>
                  <a:latin typeface="+mn-lt"/>
                  <a:ea typeface="ＭＳ Ｐゴシック" charset="0"/>
                </a:defRPr>
              </a:lvl4pPr>
              <a:lvl5pPr marL="1828800" indent="0" algn="l" rtl="0" eaLnBrk="0" fontAlgn="base" hangingPunct="0">
                <a:spcBef>
                  <a:spcPct val="20000"/>
                </a:spcBef>
                <a:spcAft>
                  <a:spcPct val="0"/>
                </a:spcAft>
                <a:buClr>
                  <a:srgbClr val="8888E2"/>
                </a:buClr>
                <a:buNone/>
                <a:defRPr sz="1400">
                  <a:solidFill>
                    <a:schemeClr val="tx1"/>
                  </a:solidFill>
                  <a:latin typeface="+mn-lt"/>
                  <a:ea typeface="ＭＳ Ｐゴシック" charset="0"/>
                </a:defRPr>
              </a:lvl5pPr>
              <a:lvl6pPr marL="2286000" indent="0" algn="l" rtl="0" fontAlgn="base">
                <a:spcBef>
                  <a:spcPct val="20000"/>
                </a:spcBef>
                <a:spcAft>
                  <a:spcPct val="0"/>
                </a:spcAft>
                <a:buClr>
                  <a:srgbClr val="8888E2"/>
                </a:buClr>
                <a:buNone/>
                <a:defRPr sz="1400">
                  <a:solidFill>
                    <a:schemeClr val="tx1"/>
                  </a:solidFill>
                  <a:latin typeface="+mn-lt"/>
                </a:defRPr>
              </a:lvl6pPr>
              <a:lvl7pPr marL="2743200" indent="0" algn="l" rtl="0" fontAlgn="base">
                <a:spcBef>
                  <a:spcPct val="20000"/>
                </a:spcBef>
                <a:spcAft>
                  <a:spcPct val="0"/>
                </a:spcAft>
                <a:buClr>
                  <a:srgbClr val="8888E2"/>
                </a:buClr>
                <a:buNone/>
                <a:defRPr sz="1400">
                  <a:solidFill>
                    <a:schemeClr val="tx1"/>
                  </a:solidFill>
                  <a:latin typeface="+mn-lt"/>
                </a:defRPr>
              </a:lvl7pPr>
              <a:lvl8pPr marL="3200400" indent="0" algn="l" rtl="0" fontAlgn="base">
                <a:spcBef>
                  <a:spcPct val="20000"/>
                </a:spcBef>
                <a:spcAft>
                  <a:spcPct val="0"/>
                </a:spcAft>
                <a:buClr>
                  <a:srgbClr val="8888E2"/>
                </a:buClr>
                <a:buNone/>
                <a:defRPr sz="1400">
                  <a:solidFill>
                    <a:schemeClr val="tx1"/>
                  </a:solidFill>
                  <a:latin typeface="+mn-lt"/>
                </a:defRPr>
              </a:lvl8pPr>
              <a:lvl9pPr marL="3657600" indent="0" algn="l" rtl="0" fontAlgn="base">
                <a:spcBef>
                  <a:spcPct val="20000"/>
                </a:spcBef>
                <a:spcAft>
                  <a:spcPct val="0"/>
                </a:spcAft>
                <a:buClr>
                  <a:srgbClr val="8888E2"/>
                </a:buClr>
                <a:buNone/>
                <a:defRPr sz="1400">
                  <a:solidFill>
                    <a:schemeClr val="tx1"/>
                  </a:solidFill>
                  <a:latin typeface="+mn-lt"/>
                </a:defRPr>
              </a:lvl9pPr>
            </a:lstStyle>
            <a:p>
              <a:r>
                <a:rPr lang="en-GB" sz="2400" dirty="0" smtClean="0"/>
                <a:t>But might trends hide a more complex story:</a:t>
              </a:r>
            </a:p>
            <a:p>
              <a:pPr marL="447675" lvl="1" indent="-174625">
                <a:buFont typeface="Arial" pitchFamily="34" charset="0"/>
                <a:buChar char="•"/>
              </a:pPr>
              <a:r>
                <a:rPr lang="en-GB" sz="2400" dirty="0" smtClean="0"/>
                <a:t>Usage &amp; growth dominated by one significant player. </a:t>
              </a:r>
            </a:p>
            <a:p>
              <a:pPr marL="447675" lvl="1" indent="-174625">
                <a:buFont typeface="Arial" pitchFamily="34" charset="0"/>
                <a:buChar char="•"/>
              </a:pPr>
              <a:r>
                <a:rPr lang="en-GB" sz="2400" dirty="0" smtClean="0"/>
                <a:t>More modest usage generally</a:t>
              </a:r>
              <a:endParaRPr lang="en-GB" sz="2400" dirty="0"/>
            </a:p>
          </p:txBody>
        </p:sp>
      </p:grpSp>
      <p:sp>
        <p:nvSpPr>
          <p:cNvPr id="11" name="AutoShape 29">
            <a:hlinkClick r:id="rId5"/>
          </p:cNvPr>
          <p:cNvSpPr>
            <a:spLocks noChangeArrowheads="1"/>
          </p:cNvSpPr>
          <p:nvPr/>
        </p:nvSpPr>
        <p:spPr bwMode="auto">
          <a:xfrm>
            <a:off x="8625268" y="812976"/>
            <a:ext cx="296862" cy="227012"/>
          </a:xfrm>
          <a:prstGeom prst="rightArrow">
            <a:avLst>
              <a:gd name="adj1" fmla="val 50000"/>
              <a:gd name="adj2" fmla="val 37015"/>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Tree>
    <p:extLst>
      <p:ext uri="{BB962C8B-B14F-4D97-AF65-F5344CB8AC3E}">
        <p14:creationId xmlns="" xmlns:p14="http://schemas.microsoft.com/office/powerpoint/2010/main" val="53901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4197" y="168730"/>
            <a:ext cx="7942253" cy="716642"/>
          </a:xfrm>
        </p:spPr>
        <p:txBody>
          <a:bodyPr/>
          <a:lstStyle/>
          <a:p>
            <a:r>
              <a:rPr lang="en-GB" sz="3600" dirty="0" smtClean="0"/>
              <a:t>Need for Paradata and Discussion</a:t>
            </a:r>
            <a:endParaRPr lang="en-GB" sz="3600" dirty="0"/>
          </a:p>
        </p:txBody>
      </p:sp>
      <p:sp>
        <p:nvSpPr>
          <p:cNvPr id="3" name="Text Placeholder 2"/>
          <p:cNvSpPr>
            <a:spLocks noGrp="1"/>
          </p:cNvSpPr>
          <p:nvPr>
            <p:ph type="body" idx="1"/>
          </p:nvPr>
        </p:nvSpPr>
        <p:spPr>
          <a:xfrm>
            <a:off x="1157742" y="2266545"/>
            <a:ext cx="7986258" cy="3945570"/>
          </a:xfrm>
        </p:spPr>
        <p:txBody>
          <a:bodyPr/>
          <a:lstStyle/>
          <a:p>
            <a:r>
              <a:rPr lang="en-GB" sz="2400" dirty="0" smtClean="0"/>
              <a:t>Surveys carried out to monitor usage &amp; trends for:</a:t>
            </a:r>
          </a:p>
          <a:p>
            <a:pPr marL="449263" lvl="1" indent="-274638">
              <a:buFont typeface="Arial" pitchFamily="34" charset="0"/>
              <a:buChar char="•"/>
            </a:pPr>
            <a:r>
              <a:rPr lang="en-GB" sz="2400" dirty="0" smtClean="0"/>
              <a:t>Institutional use of social media</a:t>
            </a:r>
          </a:p>
          <a:p>
            <a:pPr marL="449263" lvl="1" indent="-274638">
              <a:buFont typeface="Arial" pitchFamily="34" charset="0"/>
              <a:buChar char="•"/>
            </a:pPr>
            <a:r>
              <a:rPr lang="en-GB" sz="2400" dirty="0" smtClean="0"/>
              <a:t>Use of researcher profiling services (e.g. Google Scholar, Academia.edu, …) across institutions </a:t>
            </a:r>
          </a:p>
          <a:p>
            <a:r>
              <a:rPr lang="en-GB" sz="2400" dirty="0" smtClean="0"/>
              <a:t>Observations (and feedback):</a:t>
            </a:r>
          </a:p>
          <a:p>
            <a:pPr marL="449263" lvl="1" indent="-274638">
              <a:buFont typeface="Arial" pitchFamily="34" charset="0"/>
              <a:buChar char="•"/>
            </a:pPr>
            <a:r>
              <a:rPr lang="en-GB" sz="2400" dirty="0" smtClean="0"/>
              <a:t>Differing results found if quotes used</a:t>
            </a:r>
          </a:p>
          <a:p>
            <a:pPr marL="449263" lvl="1" indent="-274638">
              <a:buFont typeface="Arial" pitchFamily="34" charset="0"/>
              <a:buChar char="•"/>
            </a:pPr>
            <a:r>
              <a:rPr lang="en-GB" sz="2400" dirty="0" smtClean="0"/>
              <a:t>Possible inclusion of wrong </a:t>
            </a:r>
            <a:r>
              <a:rPr lang="en-GB" sz="2400" dirty="0" err="1" smtClean="0"/>
              <a:t>Unis</a:t>
            </a:r>
            <a:r>
              <a:rPr lang="en-GB" sz="2400" dirty="0" smtClean="0"/>
              <a:t> (e.g. Newcastle University, Australia)</a:t>
            </a:r>
          </a:p>
          <a:p>
            <a:pPr marL="449263" lvl="1" indent="-274638">
              <a:buFont typeface="Arial" pitchFamily="34" charset="0"/>
              <a:buChar char="•"/>
            </a:pPr>
            <a:r>
              <a:rPr lang="en-GB" sz="2400" dirty="0" smtClean="0"/>
              <a:t>Personalised results depending on client environment</a:t>
            </a:r>
            <a:endParaRPr lang="en-GB" sz="2400"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42</a:t>
            </a:fld>
            <a:endParaRPr lang="en-US"/>
          </a:p>
        </p:txBody>
      </p:sp>
      <p:grpSp>
        <p:nvGrpSpPr>
          <p:cNvPr id="7" name="Group 6"/>
          <p:cNvGrpSpPr/>
          <p:nvPr/>
        </p:nvGrpSpPr>
        <p:grpSpPr>
          <a:xfrm>
            <a:off x="1715309" y="907326"/>
            <a:ext cx="5830114" cy="1171739"/>
            <a:chOff x="304798" y="1228339"/>
            <a:chExt cx="5830114" cy="1171739"/>
          </a:xfrm>
        </p:grpSpPr>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04798" y="1228339"/>
              <a:ext cx="5830114" cy="1171739"/>
            </a:xfrm>
            <a:prstGeom prst="rect">
              <a:avLst/>
            </a:prstGeom>
            <a:ln>
              <a:solidFill>
                <a:schemeClr val="tx1"/>
              </a:solidFill>
            </a:ln>
          </p:spPr>
        </p:pic>
        <p:sp>
          <p:nvSpPr>
            <p:cNvPr id="6" name="Rectangle 5"/>
            <p:cNvSpPr/>
            <p:nvPr/>
          </p:nvSpPr>
          <p:spPr>
            <a:xfrm>
              <a:off x="5437762" y="2237362"/>
              <a:ext cx="697150" cy="162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AutoShape 29">
            <a:hlinkClick r:id="rId4"/>
          </p:cNvPr>
          <p:cNvSpPr>
            <a:spLocks noChangeArrowheads="1"/>
          </p:cNvSpPr>
          <p:nvPr/>
        </p:nvSpPr>
        <p:spPr bwMode="auto">
          <a:xfrm>
            <a:off x="7642172" y="883211"/>
            <a:ext cx="296862" cy="227012"/>
          </a:xfrm>
          <a:prstGeom prst="rightArrow">
            <a:avLst>
              <a:gd name="adj1" fmla="val 50000"/>
              <a:gd name="adj2" fmla="val 37015"/>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TextBox 8"/>
          <p:cNvSpPr txBox="1"/>
          <p:nvPr/>
        </p:nvSpPr>
        <p:spPr>
          <a:xfrm>
            <a:off x="1266092" y="6048382"/>
            <a:ext cx="7340024" cy="830997"/>
          </a:xfrm>
          <a:prstGeom prst="rect">
            <a:avLst/>
          </a:prstGeom>
          <a:noFill/>
          <a:ln>
            <a:solidFill>
              <a:schemeClr val="tx1"/>
            </a:solidFill>
          </a:ln>
        </p:spPr>
        <p:txBody>
          <a:bodyPr wrap="square" rtlCol="0">
            <a:spAutoFit/>
          </a:bodyPr>
          <a:lstStyle/>
          <a:p>
            <a:r>
              <a:rPr lang="en-GB" dirty="0" smtClean="0"/>
              <a:t>Need to provide paradata and encourage feedback on processes and </a:t>
            </a:r>
            <a:r>
              <a:rPr lang="en-GB" dirty="0" err="1" smtClean="0"/>
              <a:t>intrepretation</a:t>
            </a:r>
            <a:r>
              <a:rPr lang="en-GB" dirty="0" smtClean="0"/>
              <a:t> of findings</a:t>
            </a:r>
            <a:endParaRPr lang="en-GB" dirty="0"/>
          </a:p>
        </p:txBody>
      </p:sp>
    </p:spTree>
    <p:extLst>
      <p:ext uri="{BB962C8B-B14F-4D97-AF65-F5344CB8AC3E}">
        <p14:creationId xmlns="" xmlns:p14="http://schemas.microsoft.com/office/powerpoint/2010/main" val="41294942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Paradata Example</a:t>
            </a:r>
            <a:endParaRPr lang="en-GB" dirty="0"/>
          </a:p>
        </p:txBody>
      </p:sp>
      <p:sp>
        <p:nvSpPr>
          <p:cNvPr id="3" name="Text Placeholder 2"/>
          <p:cNvSpPr>
            <a:spLocks noGrp="1"/>
          </p:cNvSpPr>
          <p:nvPr>
            <p:ph type="body" idx="1"/>
          </p:nvPr>
        </p:nvSpPr>
        <p:spPr>
          <a:xfrm>
            <a:off x="1226085" y="1760864"/>
            <a:ext cx="7615957" cy="1881676"/>
          </a:xfrm>
        </p:spPr>
        <p:txBody>
          <a:bodyPr/>
          <a:lstStyle/>
          <a:p>
            <a:r>
              <a:rPr lang="en-GB" dirty="0" smtClean="0"/>
              <a:t>An example of paradata for a blog post on use of </a:t>
            </a:r>
            <a:r>
              <a:rPr lang="en-GB" dirty="0" err="1" smtClean="0"/>
              <a:t>Blekko</a:t>
            </a:r>
            <a:r>
              <a:rPr lang="en-GB" dirty="0" smtClean="0"/>
              <a:t> for an SEO analysis of Russell Group Universities</a:t>
            </a:r>
            <a:endParaRPr lang="en-GB"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43</a:t>
            </a:fld>
            <a:endParaRPr lang="en-US"/>
          </a:p>
        </p:txBody>
      </p:sp>
      <p:pic>
        <p:nvPicPr>
          <p:cNvPr id="6" name="Pictur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32783" y="1258010"/>
            <a:ext cx="8478434" cy="3162742"/>
          </a:xfrm>
          <a:prstGeom prst="rect">
            <a:avLst/>
          </a:prstGeom>
        </p:spPr>
      </p:pic>
      <p:sp>
        <p:nvSpPr>
          <p:cNvPr id="7" name="TextBox 6"/>
          <p:cNvSpPr txBox="1"/>
          <p:nvPr/>
        </p:nvSpPr>
        <p:spPr>
          <a:xfrm>
            <a:off x="2071992" y="794865"/>
            <a:ext cx="2323072" cy="461665"/>
          </a:xfrm>
          <a:prstGeom prst="rect">
            <a:avLst/>
          </a:prstGeom>
          <a:noFill/>
        </p:spPr>
        <p:txBody>
          <a:bodyPr wrap="none" rtlCol="0">
            <a:spAutoFit/>
          </a:bodyPr>
          <a:lstStyle/>
          <a:p>
            <a:r>
              <a:rPr lang="en-GB" dirty="0" smtClean="0"/>
              <a:t>Dates of survey</a:t>
            </a:r>
            <a:endParaRPr lang="en-GB" dirty="0"/>
          </a:p>
        </p:txBody>
      </p:sp>
      <p:cxnSp>
        <p:nvCxnSpPr>
          <p:cNvPr id="9" name="Straight Arrow Connector 8"/>
          <p:cNvCxnSpPr/>
          <p:nvPr/>
        </p:nvCxnSpPr>
        <p:spPr>
          <a:xfrm>
            <a:off x="4233504" y="1149525"/>
            <a:ext cx="1389083" cy="73779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32783" y="4604863"/>
            <a:ext cx="4355949" cy="400110"/>
          </a:xfrm>
          <a:prstGeom prst="rect">
            <a:avLst/>
          </a:prstGeom>
          <a:solidFill>
            <a:schemeClr val="bg1"/>
          </a:solidFill>
        </p:spPr>
        <p:txBody>
          <a:bodyPr wrap="square" rtlCol="0">
            <a:spAutoFit/>
          </a:bodyPr>
          <a:lstStyle/>
          <a:p>
            <a:r>
              <a:rPr lang="en-GB" sz="2000" dirty="0" smtClean="0"/>
              <a:t>Summary of unexpected findings</a:t>
            </a:r>
            <a:endParaRPr lang="en-GB" sz="2000" dirty="0"/>
          </a:p>
        </p:txBody>
      </p:sp>
      <p:cxnSp>
        <p:nvCxnSpPr>
          <p:cNvPr id="17" name="Straight Arrow Connector 16"/>
          <p:cNvCxnSpPr/>
          <p:nvPr/>
        </p:nvCxnSpPr>
        <p:spPr>
          <a:xfrm flipV="1">
            <a:off x="1789889" y="3482659"/>
            <a:ext cx="817124" cy="12354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844375" y="4708625"/>
            <a:ext cx="4153710" cy="400110"/>
          </a:xfrm>
          <a:prstGeom prst="rect">
            <a:avLst/>
          </a:prstGeom>
          <a:noFill/>
        </p:spPr>
        <p:txBody>
          <a:bodyPr wrap="square" rtlCol="0">
            <a:spAutoFit/>
          </a:bodyPr>
          <a:lstStyle/>
          <a:p>
            <a:r>
              <a:rPr lang="en-GB" sz="2000" dirty="0" smtClean="0"/>
              <a:t>Limitations of survey methodology</a:t>
            </a:r>
            <a:endParaRPr lang="en-GB" sz="2000" dirty="0"/>
          </a:p>
        </p:txBody>
      </p:sp>
      <p:cxnSp>
        <p:nvCxnSpPr>
          <p:cNvPr id="20" name="Straight Arrow Connector 19"/>
          <p:cNvCxnSpPr/>
          <p:nvPr/>
        </p:nvCxnSpPr>
        <p:spPr>
          <a:xfrm flipH="1" flipV="1">
            <a:off x="4688732" y="4231690"/>
            <a:ext cx="690664" cy="57377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AutoShape 29">
            <a:hlinkClick r:id="rId4"/>
          </p:cNvPr>
          <p:cNvSpPr>
            <a:spLocks noChangeArrowheads="1"/>
          </p:cNvSpPr>
          <p:nvPr/>
        </p:nvSpPr>
        <p:spPr bwMode="auto">
          <a:xfrm>
            <a:off x="8773699" y="1149525"/>
            <a:ext cx="296862" cy="227012"/>
          </a:xfrm>
          <a:prstGeom prst="rightArrow">
            <a:avLst>
              <a:gd name="adj1" fmla="val 50000"/>
              <a:gd name="adj2" fmla="val 37015"/>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nvGrpSpPr>
          <p:cNvPr id="26" name="Group 25"/>
          <p:cNvGrpSpPr/>
          <p:nvPr/>
        </p:nvGrpSpPr>
        <p:grpSpPr>
          <a:xfrm>
            <a:off x="332783" y="5311874"/>
            <a:ext cx="8811216" cy="1328710"/>
            <a:chOff x="332783" y="5311874"/>
            <a:chExt cx="8811216" cy="1328710"/>
          </a:xfrm>
        </p:grpSpPr>
        <p:pic>
          <p:nvPicPr>
            <p:cNvPr id="22" name="Picture 21"/>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32783" y="5311874"/>
              <a:ext cx="4953692" cy="1314634"/>
            </a:xfrm>
            <a:prstGeom prst="rect">
              <a:avLst/>
            </a:prstGeom>
            <a:ln>
              <a:solidFill>
                <a:schemeClr val="tx1"/>
              </a:solidFill>
            </a:ln>
          </p:spPr>
        </p:pic>
        <p:sp>
          <p:nvSpPr>
            <p:cNvPr id="24" name="AutoShape 29">
              <a:hlinkClick r:id="rId6"/>
            </p:cNvPr>
            <p:cNvSpPr>
              <a:spLocks noChangeArrowheads="1"/>
            </p:cNvSpPr>
            <p:nvPr/>
          </p:nvSpPr>
          <p:spPr bwMode="auto">
            <a:xfrm>
              <a:off x="4928045" y="5742179"/>
              <a:ext cx="296862" cy="227012"/>
            </a:xfrm>
            <a:prstGeom prst="rightArrow">
              <a:avLst>
                <a:gd name="adj1" fmla="val 50000"/>
                <a:gd name="adj2" fmla="val 37015"/>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TextBox 24"/>
            <p:cNvSpPr txBox="1"/>
            <p:nvPr/>
          </p:nvSpPr>
          <p:spPr>
            <a:xfrm>
              <a:off x="5286474" y="5624921"/>
              <a:ext cx="3857525" cy="1015663"/>
            </a:xfrm>
            <a:prstGeom prst="rect">
              <a:avLst/>
            </a:prstGeom>
            <a:noFill/>
          </p:spPr>
          <p:txBody>
            <a:bodyPr wrap="square" rtlCol="0">
              <a:spAutoFit/>
            </a:bodyPr>
            <a:lstStyle/>
            <a:p>
              <a:r>
                <a:rPr lang="en-GB" sz="2000" dirty="0" smtClean="0"/>
                <a:t>People in host institution can provide contextual knowledge if open approaches used</a:t>
              </a:r>
              <a:endParaRPr lang="en-GB" sz="2000" dirty="0"/>
            </a:p>
          </p:txBody>
        </p:sp>
      </p:grpSp>
      <p:sp>
        <p:nvSpPr>
          <p:cNvPr id="27" name="Oval 26"/>
          <p:cNvSpPr/>
          <p:nvPr/>
        </p:nvSpPr>
        <p:spPr>
          <a:xfrm>
            <a:off x="8881892" y="9728"/>
            <a:ext cx="242543" cy="21400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 xmlns:p14="http://schemas.microsoft.com/office/powerpoint/2010/main" val="398427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Sense-Making: Social Media</a:t>
            </a:r>
            <a:endParaRPr lang="en-GB" dirty="0"/>
          </a:p>
        </p:txBody>
      </p:sp>
      <p:sp>
        <p:nvSpPr>
          <p:cNvPr id="3" name="Text Placeholder 2"/>
          <p:cNvSpPr>
            <a:spLocks noGrp="1"/>
          </p:cNvSpPr>
          <p:nvPr>
            <p:ph type="body" idx="1"/>
          </p:nvPr>
        </p:nvSpPr>
        <p:spPr>
          <a:xfrm>
            <a:off x="1157741" y="1204685"/>
            <a:ext cx="7724150" cy="5653315"/>
          </a:xfrm>
        </p:spPr>
        <p:txBody>
          <a:bodyPr/>
          <a:lstStyle/>
          <a:p>
            <a:r>
              <a:rPr lang="en-GB" sz="2400" dirty="0" smtClean="0"/>
              <a:t>Social media</a:t>
            </a:r>
            <a:r>
              <a:rPr lang="en-GB" dirty="0" smtClean="0"/>
              <a:t>:</a:t>
            </a:r>
          </a:p>
          <a:p>
            <a:pPr marL="534988" lvl="1" indent="-261938">
              <a:buFont typeface="Arial" pitchFamily="34" charset="0"/>
              <a:buChar char="•"/>
            </a:pPr>
            <a:r>
              <a:rPr lang="en-GB" sz="2400" dirty="0" smtClean="0"/>
              <a:t>Is about nodes and connections</a:t>
            </a:r>
          </a:p>
          <a:p>
            <a:pPr marL="534988" lvl="1" indent="-261938">
              <a:buFont typeface="Arial" pitchFamily="34" charset="0"/>
              <a:buChar char="•"/>
            </a:pPr>
            <a:r>
              <a:rPr lang="en-GB" sz="2400" dirty="0" smtClean="0"/>
              <a:t>Numbers do matter for effective </a:t>
            </a:r>
            <a:br>
              <a:rPr lang="en-GB" sz="2400" dirty="0" smtClean="0"/>
            </a:br>
            <a:r>
              <a:rPr lang="en-GB" sz="2400" dirty="0" smtClean="0"/>
              <a:t>engagement and disseminations</a:t>
            </a:r>
          </a:p>
          <a:p>
            <a:pPr marL="534988" lvl="1" indent="-261938">
              <a:buFont typeface="Arial" pitchFamily="34" charset="0"/>
              <a:buChar char="•"/>
            </a:pPr>
            <a:r>
              <a:rPr lang="en-GB" sz="2400" dirty="0" smtClean="0"/>
              <a:t>Experiences from other areas: </a:t>
            </a:r>
          </a:p>
          <a:p>
            <a:pPr marL="1073150" lvl="2" indent="-342900">
              <a:buFont typeface="Wingdings" pitchFamily="2" charset="2"/>
              <a:buChar char="ü"/>
            </a:pPr>
            <a:r>
              <a:rPr lang="en-GB" sz="2000" dirty="0" smtClean="0"/>
              <a:t>Nos. of mobile phones</a:t>
            </a:r>
          </a:p>
          <a:p>
            <a:pPr marL="1073150" lvl="2" indent="-342900">
              <a:buFont typeface="Wingdings" pitchFamily="2" charset="2"/>
              <a:buChar char="ü"/>
            </a:pPr>
            <a:r>
              <a:rPr lang="en-GB" sz="2000" dirty="0" smtClean="0"/>
              <a:t>Importance of email</a:t>
            </a:r>
          </a:p>
          <a:p>
            <a:pPr marL="1073150" lvl="2" indent="-342900">
              <a:buFont typeface="Wingdings" pitchFamily="2" charset="2"/>
              <a:buChar char="ü"/>
            </a:pPr>
            <a:r>
              <a:rPr lang="en-GB" sz="2000" dirty="0" smtClean="0"/>
              <a:t>“</a:t>
            </a:r>
            <a:r>
              <a:rPr lang="en-GB" sz="2000" i="1" dirty="0" smtClean="0"/>
              <a:t>All bugs are shallow to many eyes</a:t>
            </a:r>
            <a:r>
              <a:rPr lang="en-GB" sz="2000" dirty="0" smtClean="0"/>
              <a:t>”</a:t>
            </a:r>
          </a:p>
          <a:p>
            <a:pPr indent="-184150"/>
            <a:r>
              <a:rPr lang="en-GB" sz="2400" dirty="0" smtClean="0"/>
              <a:t>Implications:</a:t>
            </a:r>
          </a:p>
          <a:p>
            <a:pPr marL="534988" lvl="1" indent="-261938">
              <a:buFont typeface="Arial" pitchFamily="34" charset="0"/>
              <a:buChar char="•"/>
            </a:pPr>
            <a:r>
              <a:rPr lang="en-GB" sz="2400" dirty="0" smtClean="0"/>
              <a:t>Importance of best practices for popular &amp; well-used channels</a:t>
            </a:r>
          </a:p>
          <a:p>
            <a:pPr marL="534988" lvl="1" indent="-261938">
              <a:buFont typeface="Arial" pitchFamily="34" charset="0"/>
              <a:buChar char="•"/>
            </a:pPr>
            <a:r>
              <a:rPr lang="en-GB" sz="2400" dirty="0" smtClean="0"/>
              <a:t>Difficulties for new entrants e.g. </a:t>
            </a:r>
            <a:r>
              <a:rPr lang="en-GB" sz="2400" b="1" dirty="0" smtClean="0"/>
              <a:t>Diaspora</a:t>
            </a:r>
            <a:r>
              <a:rPr lang="en-GB" sz="2400" dirty="0" smtClean="0"/>
              <a:t> (open alternative to Facebook) and </a:t>
            </a:r>
            <a:r>
              <a:rPr lang="en-GB" sz="2400" b="1" dirty="0" smtClean="0"/>
              <a:t>identi.ca</a:t>
            </a:r>
            <a:r>
              <a:rPr lang="en-GB" sz="2400" dirty="0" smtClean="0"/>
              <a:t> and </a:t>
            </a:r>
            <a:r>
              <a:rPr lang="en-GB" sz="2400" b="1" dirty="0" smtClean="0"/>
              <a:t>app.net</a:t>
            </a:r>
            <a:r>
              <a:rPr lang="en-GB" sz="2400" dirty="0" smtClean="0"/>
              <a:t> (new open alternative to Twitter)</a:t>
            </a:r>
            <a:endParaRPr lang="en-GB" sz="2400"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44</a:t>
            </a:fld>
            <a:endParaRPr lang="en-US"/>
          </a:p>
        </p:txBody>
      </p:sp>
      <p:pic>
        <p:nvPicPr>
          <p:cNvPr id="7170" name="Picture 2" descr="http://ukwebfocus.files.wordpress.com/2012/08/small-number-of-nodes.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072141" y="1572402"/>
            <a:ext cx="1809750" cy="1409700"/>
          </a:xfrm>
          <a:prstGeom prst="rect">
            <a:avLst/>
          </a:prstGeom>
          <a:noFill/>
          <a:extLst>
            <a:ext uri="{909E8E84-426E-40DD-AFC4-6F175D3DCCD1}">
              <a14:hiddenFill xmlns="" xmlns:a14="http://schemas.microsoft.com/office/drawing/2010/main">
                <a:solidFill>
                  <a:srgbClr val="FFFFFF"/>
                </a:solidFill>
              </a14:hiddenFill>
            </a:ext>
          </a:extLst>
        </p:spPr>
      </p:pic>
      <p:pic>
        <p:nvPicPr>
          <p:cNvPr id="7172" name="Picture 4" descr="http://ukwebfocus.files.wordpress.com/2012/08/large-number-of-nodes.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081666" y="3206143"/>
            <a:ext cx="1800225" cy="1343026"/>
          </a:xfrm>
          <a:prstGeom prst="rect">
            <a:avLst/>
          </a:prstGeom>
          <a:noFill/>
          <a:extLst>
            <a:ext uri="{909E8E84-426E-40DD-AFC4-6F175D3DCCD1}">
              <a14:hiddenFill xmlns="" xmlns:a14="http://schemas.microsoft.com/office/drawing/2010/main">
                <a:solidFill>
                  <a:srgbClr val="FFFFFF"/>
                </a:solidFill>
              </a14:hiddenFill>
            </a:ext>
          </a:extLst>
        </p:spPr>
      </p:pic>
      <p:sp>
        <p:nvSpPr>
          <p:cNvPr id="6" name="Oval 5"/>
          <p:cNvSpPr/>
          <p:nvPr/>
        </p:nvSpPr>
        <p:spPr>
          <a:xfrm>
            <a:off x="8978630" y="0"/>
            <a:ext cx="145915" cy="14591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 xmlns:p14="http://schemas.microsoft.com/office/powerpoint/2010/main" val="240838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45</a:t>
            </a:fld>
            <a:endParaRPr lang="en-US" dirty="0"/>
          </a:p>
        </p:txBody>
      </p:sp>
      <p:pic>
        <p:nvPicPr>
          <p:cNvPr id="10" name="Picture 9"/>
          <p:cNvPicPr>
            <a:picLocks noChangeAspect="1"/>
          </p:cNvPicPr>
          <p:nvPr/>
        </p:nvPicPr>
        <p:blipFill rotWithShape="1">
          <a:blip r:embed="rId3" cstate="print">
            <a:extLst>
              <a:ext uri="{28A0092B-C50C-407E-A947-70E740481C1C}">
                <a14:useLocalDpi xmlns="" xmlns:a14="http://schemas.microsoft.com/office/drawing/2010/main" val="0"/>
              </a:ext>
            </a:extLst>
          </a:blip>
          <a:srcRect t="-1" b="-1470"/>
          <a:stretch/>
        </p:blipFill>
        <p:spPr>
          <a:xfrm>
            <a:off x="0" y="-43774"/>
            <a:ext cx="5925377" cy="6901774"/>
          </a:xfrm>
          <a:prstGeom prst="rect">
            <a:avLst/>
          </a:prstGeom>
          <a:solidFill>
            <a:schemeClr val="bg1"/>
          </a:solidFill>
        </p:spPr>
      </p:pic>
      <p:sp>
        <p:nvSpPr>
          <p:cNvPr id="2" name="Title 1"/>
          <p:cNvSpPr>
            <a:spLocks noGrp="1"/>
          </p:cNvSpPr>
          <p:nvPr>
            <p:ph type="title"/>
          </p:nvPr>
        </p:nvSpPr>
        <p:spPr>
          <a:xfrm>
            <a:off x="1114198" y="168730"/>
            <a:ext cx="7601785" cy="716642"/>
          </a:xfrm>
        </p:spPr>
        <p:txBody>
          <a:bodyPr/>
          <a:lstStyle/>
          <a:p>
            <a:pPr algn="r"/>
            <a:r>
              <a:rPr lang="en-GB" dirty="0" smtClean="0"/>
              <a:t>Open Data</a:t>
            </a:r>
            <a:endParaRPr lang="en-GB" dirty="0"/>
          </a:p>
        </p:txBody>
      </p:sp>
      <p:sp>
        <p:nvSpPr>
          <p:cNvPr id="3" name="Text Placeholder 2"/>
          <p:cNvSpPr>
            <a:spLocks noGrp="1"/>
          </p:cNvSpPr>
          <p:nvPr>
            <p:ph type="body" idx="1"/>
          </p:nvPr>
        </p:nvSpPr>
        <p:spPr>
          <a:xfrm>
            <a:off x="5978285" y="1204686"/>
            <a:ext cx="3165715" cy="5007429"/>
          </a:xfrm>
        </p:spPr>
        <p:txBody>
          <a:bodyPr/>
          <a:lstStyle/>
          <a:p>
            <a:r>
              <a:rPr lang="en-GB" sz="2400" dirty="0" smtClean="0"/>
              <a:t>“</a:t>
            </a:r>
            <a:r>
              <a:rPr lang="en-GB" sz="2400" i="1" dirty="0" smtClean="0"/>
              <a:t>Is London 2012 a haven for open data?</a:t>
            </a:r>
            <a:r>
              <a:rPr lang="en-GB" sz="2400" dirty="0" smtClean="0"/>
              <a:t>”</a:t>
            </a:r>
          </a:p>
          <a:p>
            <a:r>
              <a:rPr lang="en-GB" sz="2400" dirty="0" smtClean="0"/>
              <a:t>Conclusions:</a:t>
            </a:r>
          </a:p>
          <a:p>
            <a:pPr marL="273050" lvl="1" indent="-185738">
              <a:buFont typeface="Arial" pitchFamily="34" charset="0"/>
              <a:buChar char="•"/>
            </a:pPr>
            <a:r>
              <a:rPr lang="en-GB" sz="2400" dirty="0" smtClean="0"/>
              <a:t>“</a:t>
            </a:r>
            <a:r>
              <a:rPr lang="en-GB" sz="2400" i="1" dirty="0"/>
              <a:t>Not this time</a:t>
            </a:r>
            <a:r>
              <a:rPr lang="en-GB" sz="2400" dirty="0" smtClean="0"/>
              <a:t>”</a:t>
            </a:r>
          </a:p>
          <a:p>
            <a:pPr marL="273050" lvl="1" indent="-185738">
              <a:buFont typeface="Arial" pitchFamily="34" charset="0"/>
              <a:buChar char="•"/>
            </a:pPr>
            <a:r>
              <a:rPr lang="en-GB" sz="2400" dirty="0" smtClean="0"/>
              <a:t>“</a:t>
            </a:r>
            <a:r>
              <a:rPr lang="en-GB" sz="2400" i="1" dirty="0"/>
              <a:t>But it is the first data Olympics</a:t>
            </a:r>
            <a:r>
              <a:rPr lang="en-GB" sz="2400" dirty="0" smtClean="0"/>
              <a:t>”</a:t>
            </a:r>
          </a:p>
          <a:p>
            <a:pPr marL="273050" lvl="1" indent="-185738">
              <a:buFont typeface="Arial" pitchFamily="34" charset="0"/>
              <a:buChar char="•"/>
            </a:pPr>
            <a:r>
              <a:rPr lang="en-GB" sz="2400" dirty="0" smtClean="0"/>
              <a:t>“</a:t>
            </a:r>
            <a:r>
              <a:rPr lang="en-GB" sz="2400" i="1" dirty="0"/>
              <a:t>It's hard to see that by </a:t>
            </a:r>
            <a:r>
              <a:rPr lang="en-GB" sz="2400" i="1" dirty="0" smtClean="0"/>
              <a:t>[Rio] 2016 </a:t>
            </a:r>
            <a:r>
              <a:rPr lang="en-GB" sz="2400" i="1" dirty="0"/>
              <a:t>this won't emerge as data we can all use</a:t>
            </a:r>
            <a:r>
              <a:rPr lang="en-GB" sz="2400" dirty="0" smtClean="0"/>
              <a:t>”</a:t>
            </a:r>
            <a:endParaRPr lang="en-GB" sz="2400" dirty="0"/>
          </a:p>
        </p:txBody>
      </p:sp>
      <p:sp>
        <p:nvSpPr>
          <p:cNvPr id="6" name="Rectangle 5"/>
          <p:cNvSpPr/>
          <p:nvPr/>
        </p:nvSpPr>
        <p:spPr>
          <a:xfrm>
            <a:off x="0" y="6252188"/>
            <a:ext cx="4367719" cy="50583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utoShape 29">
            <a:hlinkClick r:id="rId4"/>
          </p:cNvPr>
          <p:cNvSpPr>
            <a:spLocks noChangeArrowheads="1"/>
          </p:cNvSpPr>
          <p:nvPr/>
        </p:nvSpPr>
        <p:spPr bwMode="auto">
          <a:xfrm>
            <a:off x="5554326" y="926847"/>
            <a:ext cx="296862" cy="227012"/>
          </a:xfrm>
          <a:prstGeom prst="rightArrow">
            <a:avLst>
              <a:gd name="adj1" fmla="val 50000"/>
              <a:gd name="adj2" fmla="val 37015"/>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8"/>
          <p:cNvSpPr/>
          <p:nvPr/>
        </p:nvSpPr>
        <p:spPr>
          <a:xfrm>
            <a:off x="4523363" y="9728"/>
            <a:ext cx="1030964" cy="7490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 xmlns:p14="http://schemas.microsoft.com/office/powerpoint/2010/main" val="37123392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4198" y="168730"/>
            <a:ext cx="7601785" cy="716642"/>
          </a:xfrm>
        </p:spPr>
        <p:txBody>
          <a:bodyPr/>
          <a:lstStyle/>
          <a:p>
            <a:pPr algn="r"/>
            <a:r>
              <a:rPr lang="en-GB" dirty="0" smtClean="0"/>
              <a:t>Open Data</a:t>
            </a:r>
            <a:endParaRPr lang="en-GB" dirty="0"/>
          </a:p>
        </p:txBody>
      </p:sp>
      <p:sp>
        <p:nvSpPr>
          <p:cNvPr id="3" name="Text Placeholder 2"/>
          <p:cNvSpPr>
            <a:spLocks noGrp="1"/>
          </p:cNvSpPr>
          <p:nvPr>
            <p:ph type="body" idx="1"/>
          </p:nvPr>
        </p:nvSpPr>
        <p:spPr>
          <a:xfrm>
            <a:off x="5978285" y="1204686"/>
            <a:ext cx="3058711" cy="5007429"/>
          </a:xfrm>
        </p:spPr>
        <p:txBody>
          <a:bodyPr/>
          <a:lstStyle/>
          <a:p>
            <a:r>
              <a:rPr lang="en-GB" sz="2400" dirty="0" smtClean="0"/>
              <a:t>“</a:t>
            </a:r>
            <a:r>
              <a:rPr lang="en-GB" sz="2400" i="1" dirty="0" smtClean="0"/>
              <a:t>Manchester </a:t>
            </a:r>
            <a:r>
              <a:rPr lang="en-GB" sz="2400" i="1" dirty="0"/>
              <a:t>City to open the archive on player data and </a:t>
            </a:r>
            <a:r>
              <a:rPr lang="en-GB" sz="2400" i="1" dirty="0" smtClean="0"/>
              <a:t>statistics</a:t>
            </a:r>
            <a:r>
              <a:rPr lang="en-GB" sz="2400" dirty="0" smtClean="0"/>
              <a:t>”</a:t>
            </a:r>
          </a:p>
          <a:p>
            <a:r>
              <a:rPr lang="en-GB" sz="2400" dirty="0" smtClean="0"/>
              <a:t>Example of:</a:t>
            </a:r>
          </a:p>
          <a:p>
            <a:pPr marL="273050" lvl="1" indent="-185738">
              <a:buFont typeface="Arial" pitchFamily="34" charset="0"/>
              <a:buChar char="•"/>
            </a:pPr>
            <a:r>
              <a:rPr lang="en-GB" sz="2400" dirty="0" smtClean="0"/>
              <a:t>Public interest in open data</a:t>
            </a:r>
          </a:p>
          <a:p>
            <a:pPr marL="273050" lvl="1" indent="-185738">
              <a:buFont typeface="Arial" pitchFamily="34" charset="0"/>
              <a:buChar char="•"/>
            </a:pPr>
            <a:r>
              <a:rPr lang="en-GB" sz="2400" dirty="0" smtClean="0"/>
              <a:t>Interest from commercial sector</a:t>
            </a:r>
            <a:endParaRPr lang="en-GB" sz="2400"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46</a:t>
            </a:fld>
            <a:endParaRPr lang="en-US"/>
          </a:p>
        </p:txBody>
      </p:sp>
      <p:pic>
        <p:nvPicPr>
          <p:cNvPr id="5" name="Picture 4"/>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0" y="0"/>
            <a:ext cx="5978285" cy="6858000"/>
          </a:xfrm>
          <a:prstGeom prst="rect">
            <a:avLst/>
          </a:prstGeom>
        </p:spPr>
      </p:pic>
      <p:sp>
        <p:nvSpPr>
          <p:cNvPr id="6" name="Rectangle 5"/>
          <p:cNvSpPr/>
          <p:nvPr/>
        </p:nvSpPr>
        <p:spPr>
          <a:xfrm>
            <a:off x="0" y="6352162"/>
            <a:ext cx="4367719" cy="50583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73932" y="6731541"/>
            <a:ext cx="3715966" cy="116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utoShape 29">
            <a:hlinkClick r:id="rId4"/>
          </p:cNvPr>
          <p:cNvSpPr>
            <a:spLocks noChangeArrowheads="1"/>
          </p:cNvSpPr>
          <p:nvPr/>
        </p:nvSpPr>
        <p:spPr bwMode="auto">
          <a:xfrm>
            <a:off x="5554326" y="926847"/>
            <a:ext cx="296862" cy="227012"/>
          </a:xfrm>
          <a:prstGeom prst="rightArrow">
            <a:avLst>
              <a:gd name="adj1" fmla="val 50000"/>
              <a:gd name="adj2" fmla="val 37015"/>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8"/>
          <p:cNvSpPr/>
          <p:nvPr/>
        </p:nvSpPr>
        <p:spPr>
          <a:xfrm>
            <a:off x="4523363" y="0"/>
            <a:ext cx="1030964" cy="7490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 xmlns:p14="http://schemas.microsoft.com/office/powerpoint/2010/main" val="14492968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47</a:t>
            </a:fld>
            <a:endParaRPr lang="en-US"/>
          </a:p>
        </p:txBody>
      </p:sp>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762043"/>
            <a:ext cx="8968902" cy="6095957"/>
          </a:xfrm>
          <a:prstGeom prst="rect">
            <a:avLst/>
          </a:prstGeom>
        </p:spPr>
      </p:pic>
      <p:sp>
        <p:nvSpPr>
          <p:cNvPr id="2" name="Title 1"/>
          <p:cNvSpPr>
            <a:spLocks noGrp="1"/>
          </p:cNvSpPr>
          <p:nvPr>
            <p:ph type="title"/>
          </p:nvPr>
        </p:nvSpPr>
        <p:spPr/>
        <p:txBody>
          <a:bodyPr/>
          <a:lstStyle/>
          <a:p>
            <a:r>
              <a:rPr lang="en-GB" dirty="0" smtClean="0"/>
              <a:t>Use of Open Data in Libraries</a:t>
            </a:r>
            <a:endParaRPr lang="en-GB" dirty="0"/>
          </a:p>
        </p:txBody>
      </p:sp>
      <p:sp>
        <p:nvSpPr>
          <p:cNvPr id="3" name="Text Placeholder 2"/>
          <p:cNvSpPr>
            <a:spLocks noGrp="1"/>
          </p:cNvSpPr>
          <p:nvPr>
            <p:ph type="body" idx="1"/>
          </p:nvPr>
        </p:nvSpPr>
        <p:spPr>
          <a:xfrm>
            <a:off x="4484451" y="1010134"/>
            <a:ext cx="4659549" cy="779756"/>
          </a:xfrm>
        </p:spPr>
        <p:txBody>
          <a:bodyPr/>
          <a:lstStyle/>
          <a:p>
            <a:r>
              <a:rPr lang="en-GB" sz="2000" dirty="0" smtClean="0"/>
              <a:t>Trends in reusing Library usage data, e.g. JISC’s Library Impact Data Project</a:t>
            </a:r>
          </a:p>
          <a:p>
            <a:endParaRPr lang="en-GB" sz="2000" dirty="0" smtClean="0"/>
          </a:p>
        </p:txBody>
      </p:sp>
      <p:sp>
        <p:nvSpPr>
          <p:cNvPr id="6" name="Text Placeholder 2"/>
          <p:cNvSpPr txBox="1">
            <a:spLocks/>
          </p:cNvSpPr>
          <p:nvPr/>
        </p:nvSpPr>
        <p:spPr bwMode="auto">
          <a:xfrm>
            <a:off x="726330" y="5126477"/>
            <a:ext cx="6131670" cy="7003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ts val="0"/>
              </a:spcBef>
              <a:spcAft>
                <a:spcPct val="0"/>
              </a:spcAft>
              <a:buClr>
                <a:srgbClr val="8888E2"/>
              </a:buClr>
              <a:buNone/>
              <a:defRPr sz="2800">
                <a:solidFill>
                  <a:schemeClr val="tx1"/>
                </a:solidFill>
                <a:latin typeface="+mn-lt"/>
                <a:ea typeface="ＭＳ Ｐゴシック" charset="0"/>
                <a:cs typeface="ＭＳ Ｐゴシック" charset="0"/>
              </a:defRPr>
            </a:lvl1pPr>
            <a:lvl2pPr marL="457200" indent="0" algn="l" rtl="0" eaLnBrk="0" fontAlgn="base" hangingPunct="0">
              <a:spcBef>
                <a:spcPct val="20000"/>
              </a:spcBef>
              <a:spcAft>
                <a:spcPct val="0"/>
              </a:spcAft>
              <a:buClr>
                <a:srgbClr val="8888E2"/>
              </a:buClr>
              <a:buNone/>
              <a:defRPr sz="1800">
                <a:solidFill>
                  <a:schemeClr val="tx1"/>
                </a:solidFill>
                <a:latin typeface="+mn-lt"/>
                <a:ea typeface="ＭＳ Ｐゴシック" charset="0"/>
              </a:defRPr>
            </a:lvl2pPr>
            <a:lvl3pPr marL="914400" indent="0" algn="l" rtl="0" eaLnBrk="0" fontAlgn="base" hangingPunct="0">
              <a:spcBef>
                <a:spcPct val="20000"/>
              </a:spcBef>
              <a:spcAft>
                <a:spcPct val="0"/>
              </a:spcAft>
              <a:buClr>
                <a:srgbClr val="8888E2"/>
              </a:buClr>
              <a:buNone/>
              <a:defRPr sz="1600">
                <a:solidFill>
                  <a:schemeClr val="tx1"/>
                </a:solidFill>
                <a:latin typeface="+mn-lt"/>
                <a:ea typeface="ＭＳ Ｐゴシック" charset="0"/>
              </a:defRPr>
            </a:lvl3pPr>
            <a:lvl4pPr marL="1371600" indent="0" algn="l" rtl="0" eaLnBrk="0" fontAlgn="base" hangingPunct="0">
              <a:spcBef>
                <a:spcPct val="20000"/>
              </a:spcBef>
              <a:spcAft>
                <a:spcPct val="0"/>
              </a:spcAft>
              <a:buClr>
                <a:srgbClr val="8888E2"/>
              </a:buClr>
              <a:buNone/>
              <a:defRPr sz="1400">
                <a:solidFill>
                  <a:schemeClr val="tx1"/>
                </a:solidFill>
                <a:latin typeface="+mn-lt"/>
                <a:ea typeface="ＭＳ Ｐゴシック" charset="0"/>
              </a:defRPr>
            </a:lvl4pPr>
            <a:lvl5pPr marL="1828800" indent="0" algn="l" rtl="0" eaLnBrk="0" fontAlgn="base" hangingPunct="0">
              <a:spcBef>
                <a:spcPct val="20000"/>
              </a:spcBef>
              <a:spcAft>
                <a:spcPct val="0"/>
              </a:spcAft>
              <a:buClr>
                <a:srgbClr val="8888E2"/>
              </a:buClr>
              <a:buNone/>
              <a:defRPr sz="1400">
                <a:solidFill>
                  <a:schemeClr val="tx1"/>
                </a:solidFill>
                <a:latin typeface="+mn-lt"/>
                <a:ea typeface="ＭＳ Ｐゴシック" charset="0"/>
              </a:defRPr>
            </a:lvl5pPr>
            <a:lvl6pPr marL="2286000" indent="0" algn="l" rtl="0" fontAlgn="base">
              <a:spcBef>
                <a:spcPct val="20000"/>
              </a:spcBef>
              <a:spcAft>
                <a:spcPct val="0"/>
              </a:spcAft>
              <a:buClr>
                <a:srgbClr val="8888E2"/>
              </a:buClr>
              <a:buNone/>
              <a:defRPr sz="1400">
                <a:solidFill>
                  <a:schemeClr val="tx1"/>
                </a:solidFill>
                <a:latin typeface="+mn-lt"/>
              </a:defRPr>
            </a:lvl6pPr>
            <a:lvl7pPr marL="2743200" indent="0" algn="l" rtl="0" fontAlgn="base">
              <a:spcBef>
                <a:spcPct val="20000"/>
              </a:spcBef>
              <a:spcAft>
                <a:spcPct val="0"/>
              </a:spcAft>
              <a:buClr>
                <a:srgbClr val="8888E2"/>
              </a:buClr>
              <a:buNone/>
              <a:defRPr sz="1400">
                <a:solidFill>
                  <a:schemeClr val="tx1"/>
                </a:solidFill>
                <a:latin typeface="+mn-lt"/>
              </a:defRPr>
            </a:lvl7pPr>
            <a:lvl8pPr marL="3200400" indent="0" algn="l" rtl="0" fontAlgn="base">
              <a:spcBef>
                <a:spcPct val="20000"/>
              </a:spcBef>
              <a:spcAft>
                <a:spcPct val="0"/>
              </a:spcAft>
              <a:buClr>
                <a:srgbClr val="8888E2"/>
              </a:buClr>
              <a:buNone/>
              <a:defRPr sz="1400">
                <a:solidFill>
                  <a:schemeClr val="tx1"/>
                </a:solidFill>
                <a:latin typeface="+mn-lt"/>
              </a:defRPr>
            </a:lvl8pPr>
            <a:lvl9pPr marL="3657600" indent="0" algn="l" rtl="0" fontAlgn="base">
              <a:spcBef>
                <a:spcPct val="20000"/>
              </a:spcBef>
              <a:spcAft>
                <a:spcPct val="0"/>
              </a:spcAft>
              <a:buClr>
                <a:srgbClr val="8888E2"/>
              </a:buClr>
              <a:buNone/>
              <a:defRPr sz="1400">
                <a:solidFill>
                  <a:schemeClr val="tx1"/>
                </a:solidFill>
                <a:latin typeface="+mn-lt"/>
              </a:defRPr>
            </a:lvl9pPr>
          </a:lstStyle>
          <a:p>
            <a:r>
              <a:rPr lang="en-GB" sz="2000" dirty="0" smtClean="0"/>
              <a:t>A</a:t>
            </a:r>
            <a:r>
              <a:rPr lang="en-GB" sz="2000" dirty="0"/>
              <a:t>verage number of </a:t>
            </a:r>
            <a:r>
              <a:rPr lang="en-GB" sz="2000" dirty="0">
                <a:solidFill>
                  <a:schemeClr val="accent2"/>
                </a:solidFill>
              </a:rPr>
              <a:t>books borrowed</a:t>
            </a:r>
            <a:r>
              <a:rPr lang="en-GB" sz="2000" dirty="0"/>
              <a:t> </a:t>
            </a:r>
            <a:r>
              <a:rPr lang="en-GB" sz="2000" dirty="0" smtClean="0"/>
              <a:t>and </a:t>
            </a:r>
            <a:r>
              <a:rPr lang="en-GB" sz="2000" dirty="0">
                <a:solidFill>
                  <a:srgbClr val="C00000"/>
                </a:solidFill>
              </a:rPr>
              <a:t>e-resource logins</a:t>
            </a:r>
            <a:r>
              <a:rPr lang="en-GB" sz="2000" dirty="0"/>
              <a:t> </a:t>
            </a:r>
            <a:r>
              <a:rPr lang="en-GB" sz="2000" dirty="0" smtClean="0"/>
              <a:t>for ~33,000 </a:t>
            </a:r>
            <a:r>
              <a:rPr lang="en-GB" sz="2000" dirty="0"/>
              <a:t>students in </a:t>
            </a:r>
            <a:r>
              <a:rPr lang="en-GB" sz="2000" dirty="0" smtClean="0"/>
              <a:t>final </a:t>
            </a:r>
            <a:r>
              <a:rPr lang="en-GB" sz="2000" dirty="0"/>
              <a:t>year of studies</a:t>
            </a:r>
            <a:endParaRPr lang="en-GB" sz="2000" dirty="0" smtClean="0"/>
          </a:p>
          <a:p>
            <a:endParaRPr lang="en-GB" sz="2000" dirty="0" smtClean="0"/>
          </a:p>
        </p:txBody>
      </p:sp>
      <p:sp>
        <p:nvSpPr>
          <p:cNvPr id="13" name="TextBox 12"/>
          <p:cNvSpPr txBox="1"/>
          <p:nvPr/>
        </p:nvSpPr>
        <p:spPr>
          <a:xfrm>
            <a:off x="6818984" y="5180537"/>
            <a:ext cx="2052642" cy="646331"/>
          </a:xfrm>
          <a:prstGeom prst="rect">
            <a:avLst/>
          </a:prstGeom>
          <a:noFill/>
        </p:spPr>
        <p:txBody>
          <a:bodyPr wrap="square" rtlCol="0">
            <a:spAutoFit/>
          </a:bodyPr>
          <a:lstStyle/>
          <a:p>
            <a:r>
              <a:rPr lang="en-GB" sz="1200" dirty="0" smtClean="0"/>
              <a:t>Image </a:t>
            </a:r>
            <a:r>
              <a:rPr lang="en-GB" sz="1200" dirty="0"/>
              <a:t>&amp; data provided by Dave Pattern under a CC BY-NC-SA </a:t>
            </a:r>
            <a:r>
              <a:rPr lang="en-GB" sz="1200" dirty="0" smtClean="0"/>
              <a:t>licence</a:t>
            </a:r>
            <a:endParaRPr lang="en-GB" sz="1200" dirty="0"/>
          </a:p>
        </p:txBody>
      </p:sp>
      <p:sp>
        <p:nvSpPr>
          <p:cNvPr id="14" name="AutoShape 29">
            <a:hlinkClick r:id="rId4"/>
          </p:cNvPr>
          <p:cNvSpPr>
            <a:spLocks noChangeArrowheads="1"/>
          </p:cNvSpPr>
          <p:nvPr/>
        </p:nvSpPr>
        <p:spPr bwMode="auto">
          <a:xfrm>
            <a:off x="8196475" y="5626919"/>
            <a:ext cx="148431" cy="113506"/>
          </a:xfrm>
          <a:prstGeom prst="rightArrow">
            <a:avLst>
              <a:gd name="adj1" fmla="val 50000"/>
              <a:gd name="adj2" fmla="val 37015"/>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Tree>
    <p:extLst>
      <p:ext uri="{BB962C8B-B14F-4D97-AF65-F5344CB8AC3E}">
        <p14:creationId xmlns="" xmlns:p14="http://schemas.microsoft.com/office/powerpoint/2010/main" val="34978340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Innovating or Improving?</a:t>
            </a:r>
            <a:endParaRPr lang="en-GB" dirty="0"/>
          </a:p>
        </p:txBody>
      </p:sp>
      <p:sp>
        <p:nvSpPr>
          <p:cNvPr id="3" name="Text Placeholder 2"/>
          <p:cNvSpPr>
            <a:spLocks noGrp="1"/>
          </p:cNvSpPr>
          <p:nvPr>
            <p:ph type="body" idx="1"/>
          </p:nvPr>
        </p:nvSpPr>
        <p:spPr>
          <a:xfrm>
            <a:off x="1157742" y="1204686"/>
            <a:ext cx="7216713" cy="5007429"/>
          </a:xfrm>
        </p:spPr>
        <p:txBody>
          <a:bodyPr/>
          <a:lstStyle/>
          <a:p>
            <a:r>
              <a:rPr lang="en-GB" dirty="0" smtClean="0"/>
              <a:t>How should we enhance the visibility of research papers?</a:t>
            </a:r>
          </a:p>
          <a:p>
            <a:pPr marL="742950" lvl="1" indent="-285750">
              <a:buFont typeface="Arial" pitchFamily="34" charset="0"/>
              <a:buChar char="•"/>
            </a:pPr>
            <a:r>
              <a:rPr lang="en-GB" sz="2400" dirty="0" smtClean="0"/>
              <a:t>Search tools “</a:t>
            </a:r>
            <a:r>
              <a:rPr lang="en-GB" sz="2400" i="1" dirty="0" smtClean="0"/>
              <a:t>better than Google</a:t>
            </a:r>
            <a:r>
              <a:rPr lang="en-GB" sz="2400" dirty="0" smtClean="0"/>
              <a:t>”</a:t>
            </a:r>
          </a:p>
          <a:p>
            <a:pPr marL="742950" lvl="1" indent="-285750">
              <a:buFont typeface="Arial" pitchFamily="34" charset="0"/>
              <a:buChar char="•"/>
            </a:pPr>
            <a:r>
              <a:rPr lang="en-GB" sz="2400" dirty="0" smtClean="0"/>
              <a:t>Richer metadata?</a:t>
            </a:r>
          </a:p>
          <a:p>
            <a:pPr marL="742950" lvl="1" indent="-285750">
              <a:buFont typeface="Arial" pitchFamily="34" charset="0"/>
              <a:buChar char="•"/>
            </a:pPr>
            <a:r>
              <a:rPr lang="en-GB" sz="2400" dirty="0" smtClean="0"/>
              <a:t>Exploit potential of Linked Data?</a:t>
            </a:r>
          </a:p>
          <a:p>
            <a:r>
              <a:rPr lang="en-GB" sz="2400" dirty="0" smtClean="0"/>
              <a:t>Or</a:t>
            </a:r>
          </a:p>
          <a:p>
            <a:pPr marL="742950" lvl="1" indent="-285750">
              <a:buFont typeface="Arial" pitchFamily="34" charset="0"/>
              <a:buChar char="•"/>
            </a:pPr>
            <a:r>
              <a:rPr lang="en-GB" sz="2400" dirty="0" smtClean="0"/>
              <a:t>Make more effective use of existing infrastructure?</a:t>
            </a:r>
            <a:endParaRPr lang="en-GB" sz="2400"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48</a:t>
            </a:fld>
            <a:endParaRPr lang="en-US"/>
          </a:p>
        </p:txBody>
      </p:sp>
    </p:spTree>
    <p:extLst>
      <p:ext uri="{BB962C8B-B14F-4D97-AF65-F5344CB8AC3E}">
        <p14:creationId xmlns="" xmlns:p14="http://schemas.microsoft.com/office/powerpoint/2010/main" val="307261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Evidence of IR Usage </a:t>
            </a:r>
            <a:endParaRPr lang="en-GB" dirty="0"/>
          </a:p>
        </p:txBody>
      </p:sp>
      <p:sp>
        <p:nvSpPr>
          <p:cNvPr id="3" name="Text Placeholder 2"/>
          <p:cNvSpPr>
            <a:spLocks noGrp="1"/>
          </p:cNvSpPr>
          <p:nvPr>
            <p:ph type="body" idx="1"/>
          </p:nvPr>
        </p:nvSpPr>
        <p:spPr>
          <a:xfrm>
            <a:off x="1157742" y="1204686"/>
            <a:ext cx="7832350" cy="2099829"/>
          </a:xfrm>
        </p:spPr>
        <p:txBody>
          <a:bodyPr/>
          <a:lstStyle/>
          <a:p>
            <a:r>
              <a:rPr lang="en-GB" sz="2400" dirty="0" smtClean="0"/>
              <a:t>Evidence suggests:</a:t>
            </a:r>
          </a:p>
          <a:p>
            <a:pPr marL="742950" lvl="1" indent="-285750">
              <a:buFont typeface="Arial" pitchFamily="34" charset="0"/>
              <a:buChar char="•"/>
            </a:pPr>
            <a:r>
              <a:rPr lang="en-GB" sz="2000" dirty="0" smtClean="0"/>
              <a:t>50-80% of traffic arrives via Google</a:t>
            </a:r>
          </a:p>
          <a:p>
            <a:pPr marL="742950" lvl="1" indent="-285750">
              <a:buFont typeface="Arial" pitchFamily="34" charset="0"/>
              <a:buChar char="•"/>
            </a:pPr>
            <a:r>
              <a:rPr lang="en-GB" sz="2000" dirty="0" smtClean="0"/>
              <a:t>Some traffic may not be recorded (direct links to PDFs)</a:t>
            </a:r>
          </a:p>
          <a:p>
            <a:endParaRPr lang="en-GB" sz="2000" dirty="0" smtClean="0"/>
          </a:p>
          <a:p>
            <a:pPr>
              <a:spcBef>
                <a:spcPts val="600"/>
              </a:spcBef>
            </a:pPr>
            <a:r>
              <a:rPr lang="en-GB" sz="2400" b="1" dirty="0" smtClean="0"/>
              <a:t>SEO analysis of 24 Russell Group Universities</a:t>
            </a:r>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49</a:t>
            </a:fld>
            <a:endParaRPr lang="en-US"/>
          </a:p>
        </p:txBody>
      </p:sp>
      <p:sp>
        <p:nvSpPr>
          <p:cNvPr id="6" name="TextBox 5"/>
          <p:cNvSpPr txBox="1"/>
          <p:nvPr/>
        </p:nvSpPr>
        <p:spPr>
          <a:xfrm>
            <a:off x="1149903" y="6232110"/>
            <a:ext cx="3150493" cy="646331"/>
          </a:xfrm>
          <a:prstGeom prst="rect">
            <a:avLst/>
          </a:prstGeom>
          <a:noFill/>
          <a:ln>
            <a:noFill/>
          </a:ln>
        </p:spPr>
        <p:txBody>
          <a:bodyPr wrap="square" rtlCol="0">
            <a:spAutoFit/>
          </a:bodyPr>
          <a:lstStyle/>
          <a:p>
            <a:pPr marL="0" lvl="1"/>
            <a:r>
              <a:rPr lang="en-GB" sz="1800" dirty="0"/>
              <a:t>Importance of blog </a:t>
            </a:r>
            <a:r>
              <a:rPr lang="en-GB" sz="1800" dirty="0" smtClean="0"/>
              <a:t>platforms, Wikipedia &amp; </a:t>
            </a:r>
            <a:r>
              <a:rPr lang="en-GB" sz="1800" dirty="0"/>
              <a:t>media </a:t>
            </a:r>
            <a:r>
              <a:rPr lang="en-GB" sz="1800" dirty="0" smtClean="0"/>
              <a:t>sites</a:t>
            </a:r>
            <a:endParaRPr lang="en-GB" sz="1800" dirty="0"/>
          </a:p>
        </p:txBody>
      </p:sp>
      <p:sp>
        <p:nvSpPr>
          <p:cNvPr id="10" name="AutoShape 29">
            <a:hlinkClick r:id="rId3"/>
          </p:cNvPr>
          <p:cNvSpPr>
            <a:spLocks noChangeArrowheads="1"/>
          </p:cNvSpPr>
          <p:nvPr/>
        </p:nvSpPr>
        <p:spPr bwMode="auto">
          <a:xfrm>
            <a:off x="8073501" y="2814037"/>
            <a:ext cx="296862" cy="227012"/>
          </a:xfrm>
          <a:prstGeom prst="rightArrow">
            <a:avLst>
              <a:gd name="adj1" fmla="val 50000"/>
              <a:gd name="adj2" fmla="val 37015"/>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dirty="0"/>
          </a:p>
        </p:txBody>
      </p:sp>
      <p:pic>
        <p:nvPicPr>
          <p:cNvPr id="7" name="Picture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224752" y="3217113"/>
            <a:ext cx="3000794" cy="3124636"/>
          </a:xfrm>
          <a:prstGeom prst="rect">
            <a:avLst/>
          </a:prstGeom>
        </p:spPr>
      </p:pic>
      <p:grpSp>
        <p:nvGrpSpPr>
          <p:cNvPr id="13" name="Group 12"/>
          <p:cNvGrpSpPr/>
          <p:nvPr/>
        </p:nvGrpSpPr>
        <p:grpSpPr>
          <a:xfrm>
            <a:off x="4366309" y="3217113"/>
            <a:ext cx="4836973" cy="3599124"/>
            <a:chOff x="4366309" y="3217113"/>
            <a:chExt cx="4836973" cy="3599124"/>
          </a:xfrm>
        </p:grpSpPr>
        <p:pic>
          <p:nvPicPr>
            <p:cNvPr id="12" name="Picture 11"/>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366309" y="3217113"/>
              <a:ext cx="4836973" cy="3599124"/>
            </a:xfrm>
            <a:prstGeom prst="rect">
              <a:avLst/>
            </a:prstGeom>
          </p:spPr>
        </p:pic>
        <p:sp>
          <p:nvSpPr>
            <p:cNvPr id="8" name="TextBox 7"/>
            <p:cNvSpPr txBox="1"/>
            <p:nvPr/>
          </p:nvSpPr>
          <p:spPr>
            <a:xfrm>
              <a:off x="5781071" y="4427147"/>
              <a:ext cx="3281448" cy="646331"/>
            </a:xfrm>
            <a:prstGeom prst="rect">
              <a:avLst/>
            </a:prstGeom>
            <a:noFill/>
            <a:ln>
              <a:noFill/>
            </a:ln>
          </p:spPr>
          <p:txBody>
            <a:bodyPr wrap="square" rtlCol="0">
              <a:spAutoFit/>
            </a:bodyPr>
            <a:lstStyle/>
            <a:p>
              <a:pPr marL="0" lvl="1"/>
              <a:r>
                <a:rPr lang="en-GB" sz="1800" dirty="0"/>
                <a:t>Importance of </a:t>
              </a:r>
              <a:r>
                <a:rPr lang="en-GB" sz="1800" dirty="0" smtClean="0"/>
                <a:t>externally-hosted blog platforms!</a:t>
              </a:r>
              <a:endParaRPr lang="en-GB" sz="1800" dirty="0"/>
            </a:p>
          </p:txBody>
        </p:sp>
      </p:grpSp>
    </p:spTree>
    <p:extLst>
      <p:ext uri="{BB962C8B-B14F-4D97-AF65-F5344CB8AC3E}">
        <p14:creationId xmlns="" xmlns:p14="http://schemas.microsoft.com/office/powerpoint/2010/main" val="6790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460092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114197" y="168730"/>
            <a:ext cx="7912107" cy="716642"/>
          </a:xfrm>
        </p:spPr>
        <p:txBody>
          <a:bodyPr/>
          <a:lstStyle/>
          <a:p>
            <a:pPr algn="r"/>
            <a:r>
              <a:rPr lang="en-GB" sz="3200" dirty="0" smtClean="0"/>
              <a:t>Accompanying Paper</a:t>
            </a:r>
            <a:endParaRPr lang="en-GB" sz="3200" dirty="0"/>
          </a:p>
        </p:txBody>
      </p:sp>
      <p:sp>
        <p:nvSpPr>
          <p:cNvPr id="3" name="Text Placeholder 2"/>
          <p:cNvSpPr>
            <a:spLocks noGrp="1"/>
          </p:cNvSpPr>
          <p:nvPr>
            <p:ph type="body" idx="1"/>
          </p:nvPr>
        </p:nvSpPr>
        <p:spPr>
          <a:xfrm>
            <a:off x="4689696" y="1204686"/>
            <a:ext cx="4318502" cy="5007429"/>
          </a:xfrm>
        </p:spPr>
        <p:txBody>
          <a:bodyPr/>
          <a:lstStyle/>
          <a:p>
            <a:r>
              <a:rPr lang="en-GB" sz="2400" dirty="0" smtClean="0"/>
              <a:t>View paper at:</a:t>
            </a:r>
          </a:p>
          <a:p>
            <a:r>
              <a:rPr lang="en-GB" sz="2400" dirty="0" smtClean="0"/>
              <a:t>http://</a:t>
            </a:r>
            <a:r>
              <a:rPr lang="en-GB" sz="2400" dirty="0" smtClean="0"/>
              <a:t>bitly.com/emtacl12-kelly</a:t>
            </a:r>
          </a:p>
          <a:p>
            <a:endParaRPr lang="en-GB" sz="2400" dirty="0" smtClean="0"/>
          </a:p>
          <a:p>
            <a:endParaRPr lang="en-GB" sz="2400" dirty="0" smtClean="0"/>
          </a:p>
          <a:p>
            <a:r>
              <a:rPr lang="en-GB" sz="2400" dirty="0" smtClean="0"/>
              <a:t>Available in PDF – MS Word formats from University of Bath repository.</a:t>
            </a:r>
          </a:p>
          <a:p>
            <a:endParaRPr lang="en-GB" sz="2400" dirty="0" smtClean="0"/>
          </a:p>
          <a:p>
            <a:r>
              <a:rPr lang="en-GB" sz="2400" dirty="0" smtClean="0"/>
              <a:t>CC-BY licence.</a:t>
            </a:r>
            <a:endParaRPr lang="en-GB" sz="2400"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5</a:t>
            </a:fld>
            <a:endParaRPr lang="en-US"/>
          </a:p>
        </p:txBody>
      </p:sp>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99755" y="203282"/>
            <a:ext cx="4401165" cy="6392168"/>
          </a:xfrm>
          <a:prstGeom prst="rect">
            <a:avLst/>
          </a:prstGeom>
          <a:ln>
            <a:solidFill>
              <a:schemeClr val="tx1"/>
            </a:solidFill>
          </a:ln>
        </p:spPr>
      </p:pic>
      <p:sp>
        <p:nvSpPr>
          <p:cNvPr id="7" name="AutoShape 29">
            <a:hlinkClick r:id="rId4"/>
          </p:cNvPr>
          <p:cNvSpPr>
            <a:spLocks noChangeArrowheads="1"/>
          </p:cNvSpPr>
          <p:nvPr/>
        </p:nvSpPr>
        <p:spPr bwMode="auto">
          <a:xfrm>
            <a:off x="4195920" y="5951498"/>
            <a:ext cx="296862" cy="227012"/>
          </a:xfrm>
          <a:prstGeom prst="rightArrow">
            <a:avLst>
              <a:gd name="adj1" fmla="val 50000"/>
              <a:gd name="adj2" fmla="val 37015"/>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Tree>
    <p:extLst>
      <p:ext uri="{BB962C8B-B14F-4D97-AF65-F5344CB8AC3E}">
        <p14:creationId xmlns="" xmlns:p14="http://schemas.microsoft.com/office/powerpoint/2010/main" val="735095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Implications</a:t>
            </a:r>
            <a:endParaRPr lang="en-GB" dirty="0"/>
          </a:p>
        </p:txBody>
      </p:sp>
      <p:sp>
        <p:nvSpPr>
          <p:cNvPr id="3" name="Text Placeholder 2"/>
          <p:cNvSpPr>
            <a:spLocks noGrp="1"/>
          </p:cNvSpPr>
          <p:nvPr>
            <p:ph type="body" idx="1"/>
          </p:nvPr>
        </p:nvSpPr>
        <p:spPr>
          <a:xfrm>
            <a:off x="4052937" y="1204686"/>
            <a:ext cx="4810406" cy="5007429"/>
          </a:xfrm>
        </p:spPr>
        <p:txBody>
          <a:bodyPr/>
          <a:lstStyle/>
          <a:p>
            <a:r>
              <a:rPr lang="en-GB" dirty="0" smtClean="0"/>
              <a:t>Implications of findings:</a:t>
            </a:r>
          </a:p>
          <a:p>
            <a:pPr marL="446088" lvl="1" indent="-265113">
              <a:buFont typeface="Arial" pitchFamily="34" charset="0"/>
              <a:buChar char="•"/>
            </a:pPr>
            <a:r>
              <a:rPr lang="en-GB" sz="2400" dirty="0" smtClean="0"/>
              <a:t>Innovation is important</a:t>
            </a:r>
          </a:p>
          <a:p>
            <a:r>
              <a:rPr lang="en-GB" sz="2400" dirty="0" smtClean="0"/>
              <a:t>But:</a:t>
            </a:r>
          </a:p>
          <a:p>
            <a:pPr marL="446088" lvl="1" indent="-265113">
              <a:buFont typeface="Arial" pitchFamily="34" charset="0"/>
              <a:buChar char="•"/>
            </a:pPr>
            <a:r>
              <a:rPr lang="en-GB" sz="2400" dirty="0" smtClean="0"/>
              <a:t>We shouldn’t ignore potential of implementing best practices on existing systems</a:t>
            </a:r>
          </a:p>
          <a:p>
            <a:r>
              <a:rPr lang="en-GB" sz="2400" dirty="0" smtClean="0"/>
              <a:t>Remember:</a:t>
            </a:r>
          </a:p>
          <a:p>
            <a:pPr marL="446088" lvl="1" indent="-265113">
              <a:buFont typeface="Arial" pitchFamily="34" charset="0"/>
              <a:buChar char="•"/>
            </a:pPr>
            <a:r>
              <a:rPr lang="en-GB" sz="2400" dirty="0" smtClean="0"/>
              <a:t>Today’s mainstream service was yesterday’s innovation</a:t>
            </a:r>
          </a:p>
          <a:p>
            <a:pPr marL="446088" lvl="1" indent="-265113">
              <a:buFont typeface="Arial" pitchFamily="34" charset="0"/>
              <a:buChar char="•"/>
            </a:pPr>
            <a:r>
              <a:rPr lang="en-GB" sz="2400" dirty="0" smtClean="0"/>
              <a:t>No guarantee that best practices for innovative systems will be implemented</a:t>
            </a:r>
            <a:endParaRPr lang="en-GB" sz="2400"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50</a:t>
            </a:fld>
            <a:endParaRPr lang="en-US"/>
          </a:p>
        </p:txBody>
      </p:sp>
      <p:pic>
        <p:nvPicPr>
          <p:cNvPr id="5" name="Picture 4" descr="Copytright Shutterstock. Used under licence. shutterstock_60996334.jpg"/>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353087" y="1247115"/>
            <a:ext cx="3699850" cy="3699850"/>
          </a:xfrm>
          <a:prstGeom prst="rect">
            <a:avLst/>
          </a:prstGeom>
        </p:spPr>
      </p:pic>
      <p:sp>
        <p:nvSpPr>
          <p:cNvPr id="6" name="Oval 5"/>
          <p:cNvSpPr/>
          <p:nvPr/>
        </p:nvSpPr>
        <p:spPr>
          <a:xfrm>
            <a:off x="8935770" y="108642"/>
            <a:ext cx="144855" cy="1448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 xmlns:p14="http://schemas.microsoft.com/office/powerpoint/2010/main" val="258443216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TechWatch</a:t>
            </a:r>
            <a:r>
              <a:rPr lang="en-GB" dirty="0" smtClean="0"/>
              <a:t> Reports</a:t>
            </a:r>
            <a:endParaRPr lang="en-GB"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51</a:t>
            </a:fld>
            <a:endParaRPr lang="en-US"/>
          </a:p>
        </p:txBody>
      </p:sp>
      <p:sp>
        <p:nvSpPr>
          <p:cNvPr id="3" name="Text Placeholder 2"/>
          <p:cNvSpPr>
            <a:spLocks noGrp="1"/>
          </p:cNvSpPr>
          <p:nvPr>
            <p:ph type="body" idx="1"/>
          </p:nvPr>
        </p:nvSpPr>
        <p:spPr>
          <a:xfrm>
            <a:off x="5687367" y="1204686"/>
            <a:ext cx="3242774" cy="3970215"/>
          </a:xfrm>
        </p:spPr>
        <p:txBody>
          <a:bodyPr/>
          <a:lstStyle/>
          <a:p>
            <a:r>
              <a:rPr lang="en-GB" sz="2400" dirty="0" smtClean="0"/>
              <a:t>JISC Observatory </a:t>
            </a:r>
            <a:r>
              <a:rPr lang="en-GB" sz="2400" dirty="0" err="1" smtClean="0"/>
              <a:t>TechWatch</a:t>
            </a:r>
            <a:r>
              <a:rPr lang="en-GB" sz="2400" dirty="0" smtClean="0"/>
              <a:t> reports on key areas of growth &amp; importance:</a:t>
            </a:r>
          </a:p>
          <a:p>
            <a:pPr marL="361950" lvl="1" indent="-180975">
              <a:buFont typeface="Arial" pitchFamily="34" charset="0"/>
              <a:buChar char="•"/>
            </a:pPr>
            <a:r>
              <a:rPr lang="en-GB" sz="2400" dirty="0" smtClean="0"/>
              <a:t>Data</a:t>
            </a:r>
          </a:p>
          <a:p>
            <a:pPr marL="361950" lvl="1" indent="-180975">
              <a:buFont typeface="Arial" pitchFamily="34" charset="0"/>
              <a:buChar char="•"/>
            </a:pPr>
            <a:r>
              <a:rPr lang="en-GB" sz="2400" dirty="0" smtClean="0"/>
              <a:t>eBooks</a:t>
            </a:r>
          </a:p>
          <a:p>
            <a:pPr marL="361950" lvl="1" indent="-180975">
              <a:buFont typeface="Arial" pitchFamily="34" charset="0"/>
              <a:buChar char="•"/>
            </a:pPr>
            <a:r>
              <a:rPr lang="en-GB" sz="2400" dirty="0" smtClean="0"/>
              <a:t>Mobile Web</a:t>
            </a:r>
          </a:p>
          <a:p>
            <a:pPr marL="361950" lvl="1" indent="-180975">
              <a:buFont typeface="Arial" pitchFamily="34" charset="0"/>
              <a:buChar char="•"/>
            </a:pPr>
            <a:r>
              <a:rPr lang="en-GB" sz="2400" dirty="0" smtClean="0"/>
              <a:t>Augmented Reality </a:t>
            </a:r>
            <a:endParaRPr lang="en-GB" sz="2400" dirty="0"/>
          </a:p>
        </p:txBody>
      </p:sp>
      <p:sp>
        <p:nvSpPr>
          <p:cNvPr id="6" name="TextBox 5"/>
          <p:cNvSpPr txBox="1"/>
          <p:nvPr/>
        </p:nvSpPr>
        <p:spPr>
          <a:xfrm>
            <a:off x="1467058" y="5777803"/>
            <a:ext cx="6227987" cy="461665"/>
          </a:xfrm>
          <a:prstGeom prst="rect">
            <a:avLst/>
          </a:prstGeom>
          <a:noFill/>
          <a:ln>
            <a:solidFill>
              <a:schemeClr val="tx1"/>
            </a:solidFill>
          </a:ln>
        </p:spPr>
        <p:txBody>
          <a:bodyPr wrap="none" rtlCol="0">
            <a:spAutoFit/>
          </a:bodyPr>
          <a:lstStyle/>
          <a:p>
            <a:r>
              <a:rPr lang="en-GB" dirty="0" smtClean="0"/>
              <a:t>But what other early signals are we seeing?</a:t>
            </a:r>
            <a:endParaRPr lang="en-GB" dirty="0"/>
          </a:p>
        </p:txBody>
      </p:sp>
      <p:pic>
        <p:nvPicPr>
          <p:cNvPr id="7" name="Picture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16838" y="1214498"/>
            <a:ext cx="5506219" cy="3867690"/>
          </a:xfrm>
          <a:prstGeom prst="rect">
            <a:avLst/>
          </a:prstGeom>
          <a:ln>
            <a:solidFill>
              <a:schemeClr val="tx1"/>
            </a:solidFill>
          </a:ln>
        </p:spPr>
      </p:pic>
      <p:sp>
        <p:nvSpPr>
          <p:cNvPr id="8" name="AutoShape 29">
            <a:hlinkClick r:id="rId4"/>
          </p:cNvPr>
          <p:cNvSpPr>
            <a:spLocks noChangeArrowheads="1"/>
          </p:cNvSpPr>
          <p:nvPr/>
        </p:nvSpPr>
        <p:spPr bwMode="auto">
          <a:xfrm>
            <a:off x="5220902" y="1040353"/>
            <a:ext cx="296862" cy="227012"/>
          </a:xfrm>
          <a:prstGeom prst="rightArrow">
            <a:avLst>
              <a:gd name="adj1" fmla="val 50000"/>
              <a:gd name="adj2" fmla="val 37015"/>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Tree>
    <p:extLst>
      <p:ext uri="{BB962C8B-B14F-4D97-AF65-F5344CB8AC3E}">
        <p14:creationId xmlns="" xmlns:p14="http://schemas.microsoft.com/office/powerpoint/2010/main" val="37709941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52</a:t>
            </a:fld>
            <a:endParaRPr lang="en-US"/>
          </a:p>
        </p:txBody>
      </p:sp>
      <p:pic>
        <p:nvPicPr>
          <p:cNvPr id="5" name="Picture 4"/>
          <p:cNvPicPr>
            <a:picLocks noChangeAspect="1"/>
          </p:cNvPicPr>
          <p:nvPr/>
        </p:nvPicPr>
        <p:blipFill rotWithShape="1">
          <a:blip r:embed="rId3" cstate="print">
            <a:extLst>
              <a:ext uri="{28A0092B-C50C-407E-A947-70E740481C1C}">
                <a14:useLocalDpi xmlns="" xmlns:a14="http://schemas.microsoft.com/office/drawing/2010/main" val="0"/>
              </a:ext>
            </a:extLst>
          </a:blip>
          <a:srcRect t="-1680" b="-1"/>
          <a:stretch/>
        </p:blipFill>
        <p:spPr>
          <a:xfrm>
            <a:off x="0" y="0"/>
            <a:ext cx="5992062" cy="6858000"/>
          </a:xfrm>
          <a:prstGeom prst="rect">
            <a:avLst/>
          </a:prstGeom>
          <a:solidFill>
            <a:schemeClr val="bg1"/>
          </a:solidFill>
        </p:spPr>
      </p:pic>
      <p:sp>
        <p:nvSpPr>
          <p:cNvPr id="2" name="Title 1"/>
          <p:cNvSpPr>
            <a:spLocks noGrp="1"/>
          </p:cNvSpPr>
          <p:nvPr>
            <p:ph type="title"/>
          </p:nvPr>
        </p:nvSpPr>
        <p:spPr>
          <a:xfrm>
            <a:off x="1114198" y="168730"/>
            <a:ext cx="8029802" cy="716642"/>
          </a:xfrm>
        </p:spPr>
        <p:txBody>
          <a:bodyPr/>
          <a:lstStyle/>
          <a:p>
            <a:pPr algn="r"/>
            <a:r>
              <a:rPr lang="en-GB" sz="3600" dirty="0" smtClean="0"/>
              <a:t>Early Signals?</a:t>
            </a:r>
            <a:endParaRPr lang="en-GB" sz="3600" dirty="0"/>
          </a:p>
        </p:txBody>
      </p:sp>
      <p:sp>
        <p:nvSpPr>
          <p:cNvPr id="6" name="Oval 5"/>
          <p:cNvSpPr/>
          <p:nvPr/>
        </p:nvSpPr>
        <p:spPr>
          <a:xfrm>
            <a:off x="2996031" y="622570"/>
            <a:ext cx="1430054" cy="3210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utoShape 29">
            <a:hlinkClick r:id="rId4"/>
          </p:cNvPr>
          <p:cNvSpPr>
            <a:spLocks noChangeArrowheads="1"/>
          </p:cNvSpPr>
          <p:nvPr/>
        </p:nvSpPr>
        <p:spPr bwMode="auto">
          <a:xfrm>
            <a:off x="4620470" y="1118174"/>
            <a:ext cx="296862" cy="227012"/>
          </a:xfrm>
          <a:prstGeom prst="rightArrow">
            <a:avLst>
              <a:gd name="adj1" fmla="val 50000"/>
              <a:gd name="adj2" fmla="val 37015"/>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 name="Text Placeholder 2"/>
          <p:cNvSpPr>
            <a:spLocks noGrp="1"/>
          </p:cNvSpPr>
          <p:nvPr>
            <p:ph type="body" idx="1"/>
          </p:nvPr>
        </p:nvSpPr>
        <p:spPr>
          <a:xfrm>
            <a:off x="5826868" y="1204686"/>
            <a:ext cx="3239311" cy="4417901"/>
          </a:xfrm>
          <a:solidFill>
            <a:schemeClr val="bg1"/>
          </a:solidFill>
        </p:spPr>
        <p:txBody>
          <a:bodyPr/>
          <a:lstStyle/>
          <a:p>
            <a:r>
              <a:rPr lang="en-GB" sz="2400" dirty="0" smtClean="0"/>
              <a:t>News stories (Aug 2012) about plans for privatisation at London Metropolitan University</a:t>
            </a:r>
            <a:endParaRPr lang="en-GB" sz="2400" dirty="0"/>
          </a:p>
        </p:txBody>
      </p:sp>
    </p:spTree>
    <p:extLst>
      <p:ext uri="{BB962C8B-B14F-4D97-AF65-F5344CB8AC3E}">
        <p14:creationId xmlns="" xmlns:p14="http://schemas.microsoft.com/office/powerpoint/2010/main" val="342777016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904689" y="1204686"/>
            <a:ext cx="3161489" cy="3445135"/>
          </a:xfrm>
        </p:spPr>
        <p:txBody>
          <a:bodyPr/>
          <a:lstStyle/>
          <a:p>
            <a:r>
              <a:rPr lang="en-GB" sz="2400" dirty="0" smtClean="0"/>
              <a:t>Follow-up comment (20 Aug 2012):</a:t>
            </a:r>
          </a:p>
          <a:p>
            <a:r>
              <a:rPr lang="en-GB" sz="2400" dirty="0" smtClean="0"/>
              <a:t>“</a:t>
            </a:r>
            <a:r>
              <a:rPr lang="en-GB" sz="2400" i="1" dirty="0" smtClean="0"/>
              <a:t>VC </a:t>
            </a:r>
            <a:r>
              <a:rPr lang="en-GB" sz="2400" i="1" dirty="0"/>
              <a:t>should be applauded for the classic business move of getting the university to concentrate on its core activity</a:t>
            </a:r>
            <a:r>
              <a:rPr lang="en-GB" sz="2400" dirty="0" smtClean="0"/>
              <a:t>”</a:t>
            </a:r>
            <a:endParaRPr lang="en-GB" sz="2400"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53</a:t>
            </a:fld>
            <a:endParaRPr lang="en-US"/>
          </a:p>
        </p:txBody>
      </p:sp>
      <p:sp>
        <p:nvSpPr>
          <p:cNvPr id="2" name="Title 1"/>
          <p:cNvSpPr>
            <a:spLocks noGrp="1"/>
          </p:cNvSpPr>
          <p:nvPr>
            <p:ph type="title"/>
          </p:nvPr>
        </p:nvSpPr>
        <p:spPr>
          <a:xfrm>
            <a:off x="1114198" y="168730"/>
            <a:ext cx="8029802" cy="716642"/>
          </a:xfrm>
        </p:spPr>
        <p:txBody>
          <a:bodyPr/>
          <a:lstStyle/>
          <a:p>
            <a:pPr algn="r"/>
            <a:r>
              <a:rPr lang="en-GB" sz="3600" dirty="0" smtClean="0"/>
              <a:t>Early Signals?</a:t>
            </a:r>
            <a:endParaRPr lang="en-GB" sz="3600" dirty="0"/>
          </a:p>
        </p:txBody>
      </p:sp>
      <p:pic>
        <p:nvPicPr>
          <p:cNvPr id="7" name="Picture 6"/>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85409" y="0"/>
            <a:ext cx="5724144" cy="6858000"/>
          </a:xfrm>
          <a:prstGeom prst="rect">
            <a:avLst/>
          </a:prstGeom>
        </p:spPr>
      </p:pic>
      <p:sp>
        <p:nvSpPr>
          <p:cNvPr id="8" name="AutoShape 29">
            <a:hlinkClick r:id="rId4"/>
          </p:cNvPr>
          <p:cNvSpPr>
            <a:spLocks noChangeArrowheads="1"/>
          </p:cNvSpPr>
          <p:nvPr/>
        </p:nvSpPr>
        <p:spPr bwMode="auto">
          <a:xfrm>
            <a:off x="4542649" y="1040353"/>
            <a:ext cx="296862" cy="227012"/>
          </a:xfrm>
          <a:prstGeom prst="rightArrow">
            <a:avLst>
              <a:gd name="adj1" fmla="val 50000"/>
              <a:gd name="adj2" fmla="val 37015"/>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TextBox 8"/>
          <p:cNvSpPr txBox="1"/>
          <p:nvPr/>
        </p:nvSpPr>
        <p:spPr>
          <a:xfrm>
            <a:off x="6033289" y="5454347"/>
            <a:ext cx="2857791" cy="1323439"/>
          </a:xfrm>
          <a:prstGeom prst="rect">
            <a:avLst/>
          </a:prstGeom>
          <a:noFill/>
          <a:ln>
            <a:solidFill>
              <a:schemeClr val="tx1"/>
            </a:solidFill>
          </a:ln>
        </p:spPr>
        <p:txBody>
          <a:bodyPr wrap="square" rtlCol="0">
            <a:spAutoFit/>
          </a:bodyPr>
          <a:lstStyle/>
          <a:p>
            <a:r>
              <a:rPr lang="en-GB" sz="1600" dirty="0" smtClean="0"/>
              <a:t>Carl </a:t>
            </a:r>
            <a:r>
              <a:rPr lang="en-GB" sz="1600" dirty="0" err="1" smtClean="0"/>
              <a:t>Lygo</a:t>
            </a:r>
            <a:r>
              <a:rPr lang="en-GB" sz="1600" dirty="0" smtClean="0"/>
              <a:t> is </a:t>
            </a:r>
            <a:r>
              <a:rPr lang="en-GB" sz="1600" dirty="0"/>
              <a:t> chief executive of the 'for profit' BPP Professional Education group and principal of BPP University College</a:t>
            </a:r>
          </a:p>
        </p:txBody>
      </p:sp>
    </p:spTree>
    <p:extLst>
      <p:ext uri="{BB962C8B-B14F-4D97-AF65-F5344CB8AC3E}">
        <p14:creationId xmlns="" xmlns:p14="http://schemas.microsoft.com/office/powerpoint/2010/main" val="174316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Challenge For Librarians</a:t>
            </a:r>
            <a:endParaRPr lang="en-GB" dirty="0"/>
          </a:p>
        </p:txBody>
      </p:sp>
      <p:sp>
        <p:nvSpPr>
          <p:cNvPr id="3" name="Text Placeholder 2"/>
          <p:cNvSpPr>
            <a:spLocks noGrp="1"/>
          </p:cNvSpPr>
          <p:nvPr>
            <p:ph type="body" idx="1"/>
          </p:nvPr>
        </p:nvSpPr>
        <p:spPr>
          <a:xfrm>
            <a:off x="4812358" y="1204686"/>
            <a:ext cx="4168680" cy="5232328"/>
          </a:xfrm>
        </p:spPr>
        <p:txBody>
          <a:bodyPr/>
          <a:lstStyle/>
          <a:p>
            <a:r>
              <a:rPr lang="en-GB" dirty="0" smtClean="0"/>
              <a:t>In time of uncertainties:</a:t>
            </a:r>
          </a:p>
          <a:p>
            <a:pPr marL="442913" lvl="1" indent="-285750">
              <a:buFont typeface="Arial" pitchFamily="34" charset="0"/>
              <a:buChar char="•"/>
            </a:pPr>
            <a:r>
              <a:rPr lang="en-GB" sz="2400" dirty="0" smtClean="0"/>
              <a:t>Take an evidence-based approach to understanding the future</a:t>
            </a:r>
          </a:p>
          <a:p>
            <a:pPr marL="442913" lvl="1" indent="-285750">
              <a:buFont typeface="Arial" pitchFamily="34" charset="0"/>
              <a:buChar char="•"/>
            </a:pPr>
            <a:r>
              <a:rPr lang="en-GB" sz="2400" dirty="0" smtClean="0"/>
              <a:t>Understand the changed environment</a:t>
            </a:r>
          </a:p>
          <a:p>
            <a:pPr marL="442913" lvl="1" indent="-285750">
              <a:buFont typeface="Arial" pitchFamily="34" charset="0"/>
              <a:buChar char="•"/>
            </a:pPr>
            <a:r>
              <a:rPr lang="en-GB" sz="2400" dirty="0" smtClean="0"/>
              <a:t>Engage with opportunities in areas of growth and institutional importance</a:t>
            </a:r>
          </a:p>
          <a:p>
            <a:pPr marL="442913" lvl="1" indent="-285750">
              <a:buFont typeface="Arial" pitchFamily="34" charset="0"/>
              <a:buChar char="•"/>
            </a:pPr>
            <a:r>
              <a:rPr lang="en-GB" sz="2400" dirty="0"/>
              <a:t>Be open and encourage discussion on analysis &amp; interpretation of </a:t>
            </a:r>
            <a:r>
              <a:rPr lang="en-GB" sz="2400" dirty="0" smtClean="0"/>
              <a:t>findings</a:t>
            </a:r>
            <a:endParaRPr lang="en-GB" sz="2400"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54</a:t>
            </a:fld>
            <a:endParaRPr lang="en-US"/>
          </a:p>
        </p:txBody>
      </p:sp>
      <p:pic>
        <p:nvPicPr>
          <p:cNvPr id="5" name="Picture 4" descr="Copyright Shutterstock. used under licence. shutterstock_60676063.jpg"/>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310865" y="1313884"/>
            <a:ext cx="4501493" cy="3011032"/>
          </a:xfrm>
          <a:prstGeom prst="rect">
            <a:avLst/>
          </a:prstGeom>
        </p:spPr>
      </p:pic>
    </p:spTree>
    <p:extLst>
      <p:ext uri="{BB962C8B-B14F-4D97-AF65-F5344CB8AC3E}">
        <p14:creationId xmlns="" xmlns:p14="http://schemas.microsoft.com/office/powerpoint/2010/main" val="228349851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a:t>Exploiting Opportunities: Data</a:t>
            </a:r>
          </a:p>
        </p:txBody>
      </p:sp>
      <p:sp>
        <p:nvSpPr>
          <p:cNvPr id="3" name="Text Placeholder 2"/>
          <p:cNvSpPr>
            <a:spLocks noGrp="1"/>
          </p:cNvSpPr>
          <p:nvPr>
            <p:ph type="body" idx="1"/>
          </p:nvPr>
        </p:nvSpPr>
        <p:spPr>
          <a:xfrm>
            <a:off x="6811326" y="934498"/>
            <a:ext cx="2262336" cy="5277618"/>
          </a:xfrm>
        </p:spPr>
        <p:txBody>
          <a:bodyPr/>
          <a:lstStyle/>
          <a:p>
            <a:r>
              <a:rPr lang="en-GB" sz="2400" dirty="0" smtClean="0"/>
              <a:t>Opportunities for (academic) librarians to engage in data management activities</a:t>
            </a:r>
            <a:endParaRPr lang="en-GB" sz="2400"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55</a:t>
            </a:fld>
            <a:endParaRPr lang="en-US"/>
          </a:p>
        </p:txBody>
      </p:sp>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60990"/>
            <a:ext cx="6811326" cy="6697010"/>
          </a:xfrm>
          <a:prstGeom prst="rect">
            <a:avLst/>
          </a:prstGeom>
        </p:spPr>
      </p:pic>
      <p:sp>
        <p:nvSpPr>
          <p:cNvPr id="6" name="Rectangle 5"/>
          <p:cNvSpPr/>
          <p:nvPr/>
        </p:nvSpPr>
        <p:spPr>
          <a:xfrm>
            <a:off x="126460" y="4844374"/>
            <a:ext cx="6614808" cy="91439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utoShape 29">
            <a:hlinkClick r:id="rId4"/>
          </p:cNvPr>
          <p:cNvSpPr>
            <a:spLocks noChangeArrowheads="1"/>
          </p:cNvSpPr>
          <p:nvPr/>
        </p:nvSpPr>
        <p:spPr bwMode="auto">
          <a:xfrm>
            <a:off x="5641875" y="576651"/>
            <a:ext cx="296862" cy="227012"/>
          </a:xfrm>
          <a:prstGeom prst="rightArrow">
            <a:avLst>
              <a:gd name="adj1" fmla="val 50000"/>
              <a:gd name="adj2" fmla="val 37015"/>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AutoShape 29">
            <a:hlinkClick r:id="rId5"/>
          </p:cNvPr>
          <p:cNvSpPr>
            <a:spLocks noChangeArrowheads="1"/>
          </p:cNvSpPr>
          <p:nvPr/>
        </p:nvSpPr>
        <p:spPr bwMode="auto">
          <a:xfrm>
            <a:off x="6816191" y="4844374"/>
            <a:ext cx="296862" cy="227012"/>
          </a:xfrm>
          <a:prstGeom prst="rightArrow">
            <a:avLst>
              <a:gd name="adj1" fmla="val 50000"/>
              <a:gd name="adj2" fmla="val 37015"/>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Tree>
    <p:extLst>
      <p:ext uri="{BB962C8B-B14F-4D97-AF65-F5344CB8AC3E}">
        <p14:creationId xmlns="" xmlns:p14="http://schemas.microsoft.com/office/powerpoint/2010/main" val="23715337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Exploiting Opportunities: Data</a:t>
            </a:r>
          </a:p>
        </p:txBody>
      </p:sp>
      <p:sp>
        <p:nvSpPr>
          <p:cNvPr id="3" name="Text Placeholder 2"/>
          <p:cNvSpPr>
            <a:spLocks noGrp="1"/>
          </p:cNvSpPr>
          <p:nvPr>
            <p:ph type="body" idx="1"/>
          </p:nvPr>
        </p:nvSpPr>
        <p:spPr>
          <a:xfrm>
            <a:off x="1157741" y="5992239"/>
            <a:ext cx="7791705" cy="865761"/>
          </a:xfrm>
        </p:spPr>
        <p:txBody>
          <a:bodyPr/>
          <a:lstStyle/>
          <a:p>
            <a:r>
              <a:rPr lang="en-GB" sz="2400" dirty="0" smtClean="0"/>
              <a:t>Opportunities for Librarians in engaging with research data management – see IFLA paper</a:t>
            </a:r>
            <a:endParaRPr lang="en-GB" sz="2400"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56</a:t>
            </a:fld>
            <a:endParaRPr lang="en-US"/>
          </a:p>
        </p:txBody>
      </p:sp>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249727" y="905328"/>
            <a:ext cx="6878010" cy="5125166"/>
          </a:xfrm>
          <a:prstGeom prst="rect">
            <a:avLst/>
          </a:prstGeom>
        </p:spPr>
      </p:pic>
      <p:sp>
        <p:nvSpPr>
          <p:cNvPr id="6" name="AutoShape 29">
            <a:hlinkClick r:id="rId4"/>
          </p:cNvPr>
          <p:cNvSpPr>
            <a:spLocks noChangeArrowheads="1"/>
          </p:cNvSpPr>
          <p:nvPr/>
        </p:nvSpPr>
        <p:spPr bwMode="auto">
          <a:xfrm>
            <a:off x="8119912" y="1231680"/>
            <a:ext cx="296862" cy="227012"/>
          </a:xfrm>
          <a:prstGeom prst="rightArrow">
            <a:avLst>
              <a:gd name="adj1" fmla="val 50000"/>
              <a:gd name="adj2" fmla="val 37015"/>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AutoShape 29">
            <a:hlinkClick r:id="rId5"/>
          </p:cNvPr>
          <p:cNvSpPr>
            <a:spLocks noChangeArrowheads="1"/>
          </p:cNvSpPr>
          <p:nvPr/>
        </p:nvSpPr>
        <p:spPr bwMode="auto">
          <a:xfrm>
            <a:off x="6211696" y="6489557"/>
            <a:ext cx="496922" cy="291487"/>
          </a:xfrm>
          <a:prstGeom prst="rightArrow">
            <a:avLst>
              <a:gd name="adj1" fmla="val 50000"/>
              <a:gd name="adj2" fmla="val 37015"/>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r>
              <a:rPr lang="en-US" sz="1000" b="1" dirty="0" smtClean="0">
                <a:solidFill>
                  <a:schemeClr val="bg1"/>
                </a:solidFill>
              </a:rPr>
              <a:t>PDF</a:t>
            </a:r>
            <a:endParaRPr lang="en-US" sz="1000" b="1" dirty="0">
              <a:solidFill>
                <a:schemeClr val="bg1"/>
              </a:solidFill>
            </a:endParaRPr>
          </a:p>
        </p:txBody>
      </p:sp>
      <p:sp>
        <p:nvSpPr>
          <p:cNvPr id="8" name="Oval 7"/>
          <p:cNvSpPr/>
          <p:nvPr/>
        </p:nvSpPr>
        <p:spPr>
          <a:xfrm>
            <a:off x="8990091" y="289711"/>
            <a:ext cx="117695" cy="117695"/>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 xmlns:p14="http://schemas.microsoft.com/office/powerpoint/2010/main" val="40954976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57742" y="1204687"/>
            <a:ext cx="3830717" cy="1502300"/>
          </a:xfrm>
        </p:spPr>
        <p:txBody>
          <a:bodyPr/>
          <a:lstStyle/>
          <a:p>
            <a:r>
              <a:rPr lang="en-GB" dirty="0" smtClean="0"/>
              <a:t>Gopher</a:t>
            </a:r>
            <a:endParaRPr lang="en-GB" dirty="0"/>
          </a:p>
        </p:txBody>
      </p:sp>
      <p:pic>
        <p:nvPicPr>
          <p:cNvPr id="2050" name="Picture 2" descr="Gopher cartoon for Interet Literacy"/>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449" t="-12827" r="-2449" b="-18756"/>
          <a:stretch/>
        </p:blipFill>
        <p:spPr bwMode="auto">
          <a:xfrm>
            <a:off x="325920" y="0"/>
            <a:ext cx="8646059" cy="7202033"/>
          </a:xfrm>
          <a:prstGeom prst="rect">
            <a:avLst/>
          </a:prstGeom>
          <a:solidFill>
            <a:schemeClr val="bg1"/>
          </a:solidFill>
        </p:spPr>
      </p:pic>
      <p:sp>
        <p:nvSpPr>
          <p:cNvPr id="2" name="Title 1"/>
          <p:cNvSpPr>
            <a:spLocks noGrp="1"/>
          </p:cNvSpPr>
          <p:nvPr>
            <p:ph type="title"/>
          </p:nvPr>
        </p:nvSpPr>
        <p:spPr>
          <a:xfrm>
            <a:off x="525722" y="0"/>
            <a:ext cx="7772400" cy="716642"/>
          </a:xfrm>
        </p:spPr>
        <p:txBody>
          <a:bodyPr/>
          <a:lstStyle/>
          <a:p>
            <a:r>
              <a:rPr lang="en-GB" dirty="0" smtClean="0"/>
              <a:t>Warning From The Past</a:t>
            </a:r>
            <a:endParaRPr lang="en-GB"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57</a:t>
            </a:fld>
            <a:endParaRPr lang="en-US"/>
          </a:p>
        </p:txBody>
      </p:sp>
      <p:pic>
        <p:nvPicPr>
          <p:cNvPr id="5" name="Picture 4"/>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a:off x="95062" y="4328617"/>
            <a:ext cx="3978998" cy="2457616"/>
          </a:xfrm>
          <a:prstGeom prst="rect">
            <a:avLst/>
          </a:prstGeom>
        </p:spPr>
      </p:pic>
      <p:grpSp>
        <p:nvGrpSpPr>
          <p:cNvPr id="8" name="Group 7"/>
          <p:cNvGrpSpPr/>
          <p:nvPr/>
        </p:nvGrpSpPr>
        <p:grpSpPr>
          <a:xfrm>
            <a:off x="4648954" y="5551332"/>
            <a:ext cx="4099096" cy="1200329"/>
            <a:chOff x="4648954" y="5551332"/>
            <a:chExt cx="4099096" cy="1200329"/>
          </a:xfrm>
        </p:grpSpPr>
        <p:sp>
          <p:nvSpPr>
            <p:cNvPr id="7" name="TextBox 6"/>
            <p:cNvSpPr txBox="1"/>
            <p:nvPr/>
          </p:nvSpPr>
          <p:spPr>
            <a:xfrm>
              <a:off x="4648954" y="5551332"/>
              <a:ext cx="2367482" cy="1200329"/>
            </a:xfrm>
            <a:prstGeom prst="rect">
              <a:avLst/>
            </a:prstGeom>
            <a:solidFill>
              <a:schemeClr val="bg1"/>
            </a:solidFill>
            <a:ln>
              <a:solidFill>
                <a:schemeClr val="tx1"/>
              </a:solidFill>
            </a:ln>
          </p:spPr>
          <p:txBody>
            <a:bodyPr wrap="square" rtlCol="0">
              <a:spAutoFit/>
            </a:bodyPr>
            <a:lstStyle/>
            <a:p>
              <a:r>
                <a:rPr lang="en-GB" sz="1800" dirty="0" smtClean="0"/>
                <a:t>Tim Berners-Lee didn’t accept the evidence of the popularity of Gopher!</a:t>
              </a:r>
              <a:endParaRPr lang="en-GB" sz="1800" dirty="0"/>
            </a:p>
          </p:txBody>
        </p:sp>
        <p:pic>
          <p:nvPicPr>
            <p:cNvPr id="2052" name="Picture 4" descr="Tim BL"/>
            <p:cNvPicPr>
              <a:picLocks noChangeAspect="1" noChangeArrowheads="1"/>
            </p:cNvPicPr>
            <p:nvPr/>
          </p:nvPicPr>
          <p:blipFill>
            <a:blip r:embed="rId5" cstate="email">
              <a:extLst>
                <a:ext uri="{28A0092B-C50C-407E-A947-70E740481C1C}">
                  <a14:useLocalDpi xmlns="" xmlns:a14="http://schemas.microsoft.com/office/drawing/2010/main" val="0"/>
                </a:ext>
              </a:extLst>
            </a:blip>
            <a:srcRect/>
            <a:stretch>
              <a:fillRect/>
            </a:stretch>
          </p:blipFill>
          <p:spPr bwMode="auto">
            <a:xfrm>
              <a:off x="6927567" y="5557425"/>
              <a:ext cx="1820482" cy="1194236"/>
            </a:xfrm>
            <a:prstGeom prst="rect">
              <a:avLst/>
            </a:prstGeom>
            <a:noFill/>
            <a:extLst>
              <a:ext uri="{909E8E84-426E-40DD-AFC4-6F175D3DCCD1}">
                <a14:hiddenFill xmlns="" xmlns:a14="http://schemas.microsoft.com/office/drawing/2010/main">
                  <a:solidFill>
                    <a:srgbClr val="FFFFFF"/>
                  </a:solidFill>
                </a14:hiddenFill>
              </a:ext>
            </a:extLst>
          </p:spPr>
        </p:pic>
        <p:sp>
          <p:nvSpPr>
            <p:cNvPr id="6" name="Rectangle 5"/>
            <p:cNvSpPr/>
            <p:nvPr/>
          </p:nvSpPr>
          <p:spPr>
            <a:xfrm>
              <a:off x="4648954" y="5551332"/>
              <a:ext cx="4099096" cy="12003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 xmlns:p14="http://schemas.microsoft.com/office/powerpoint/2010/main" val="312783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Serenity prayer</a:t>
            </a:r>
          </a:p>
        </p:txBody>
      </p:sp>
      <p:sp>
        <p:nvSpPr>
          <p:cNvPr id="3" name="Text Placeholder 2"/>
          <p:cNvSpPr>
            <a:spLocks noGrp="1"/>
          </p:cNvSpPr>
          <p:nvPr>
            <p:ph type="body" idx="1"/>
          </p:nvPr>
        </p:nvSpPr>
        <p:spPr>
          <a:xfrm>
            <a:off x="2130357" y="1379784"/>
            <a:ext cx="3492380" cy="5007429"/>
          </a:xfrm>
        </p:spPr>
        <p:txBody>
          <a:bodyPr/>
          <a:lstStyle/>
          <a:p>
            <a:r>
              <a:rPr lang="en-GB" dirty="0" smtClean="0"/>
              <a:t>Serenity prayer:</a:t>
            </a:r>
          </a:p>
          <a:p>
            <a:r>
              <a:rPr lang="en-GB" dirty="0"/>
              <a:t>God, grant me the serenity to accept the things I cannot change,</a:t>
            </a:r>
            <a:br>
              <a:rPr lang="en-GB" dirty="0"/>
            </a:br>
            <a:r>
              <a:rPr lang="en-GB" dirty="0"/>
              <a:t>Courage to change the things I can,</a:t>
            </a:r>
            <a:br>
              <a:rPr lang="en-GB" dirty="0"/>
            </a:br>
            <a:r>
              <a:rPr lang="en-GB" dirty="0"/>
              <a:t>And wisdom to know the difference.</a:t>
            </a:r>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58</a:t>
            </a:fld>
            <a:endParaRPr lang="en-US"/>
          </a:p>
        </p:txBody>
      </p:sp>
      <p:pic>
        <p:nvPicPr>
          <p:cNvPr id="1026" name="Picture 2" descr="http://www.aunicorntshirt.com/images/UNITSH_119A_SerenityPrayer2.gif"/>
          <p:cNvPicPr>
            <a:picLocks noChangeAspect="1" noChangeArrowheads="1"/>
          </p:cNvPicPr>
          <p:nvPr/>
        </p:nvPicPr>
        <p:blipFill rotWithShape="1">
          <a:blip r:embed="rId3" cstate="email">
            <a:extLst>
              <a:ext uri="{28A0092B-C50C-407E-A947-70E740481C1C}">
                <a14:useLocalDpi xmlns="" xmlns:a14="http://schemas.microsoft.com/office/drawing/2010/main" val="0"/>
              </a:ext>
            </a:extLst>
          </a:blip>
          <a:srcRect l="-36498" r="-37897"/>
          <a:stretch/>
        </p:blipFill>
        <p:spPr bwMode="auto">
          <a:xfrm>
            <a:off x="135802" y="1717"/>
            <a:ext cx="9008198" cy="6856283"/>
          </a:xfrm>
          <a:prstGeom prst="rect">
            <a:avLst/>
          </a:prstGeom>
          <a:solidFill>
            <a:schemeClr val="bg1"/>
          </a:solidFill>
          <a:extLst/>
        </p:spPr>
      </p:pic>
    </p:spTree>
    <p:extLst>
      <p:ext uri="{BB962C8B-B14F-4D97-AF65-F5344CB8AC3E}">
        <p14:creationId xmlns="" xmlns:p14="http://schemas.microsoft.com/office/powerpoint/2010/main" val="85553998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1167469" y="2208179"/>
            <a:ext cx="7700906" cy="2645923"/>
          </a:xfrm>
        </p:spPr>
        <p:txBody>
          <a:bodyPr/>
          <a:lstStyle/>
          <a:p>
            <a:r>
              <a:rPr lang="en-GB" sz="2400" dirty="0" smtClean="0">
                <a:solidFill>
                  <a:schemeClr val="bg1"/>
                </a:solidFill>
              </a:rPr>
              <a:t>The Data will be Big, but our users will continue to use Facebook and Twitter</a:t>
            </a:r>
          </a:p>
          <a:p>
            <a:r>
              <a:rPr lang="en-GB" sz="2400" dirty="0" smtClean="0">
                <a:solidFill>
                  <a:schemeClr val="bg1"/>
                </a:solidFill>
              </a:rPr>
              <a:t>But research data will grow in importance as will use of mobiles.</a:t>
            </a:r>
          </a:p>
          <a:p>
            <a:r>
              <a:rPr lang="en-GB" sz="2400" dirty="0" smtClean="0">
                <a:solidFill>
                  <a:schemeClr val="bg1"/>
                </a:solidFill>
              </a:rPr>
              <a:t>According to the evidence the future isn’t quite what I expected. But it has helped to identify our business strategies.</a:t>
            </a:r>
          </a:p>
          <a:p>
            <a:endParaRPr lang="en-GB" sz="2400" dirty="0">
              <a:solidFill>
                <a:schemeClr val="bg1"/>
              </a:solidFill>
            </a:endParaRPr>
          </a:p>
        </p:txBody>
      </p:sp>
      <p:sp>
        <p:nvSpPr>
          <p:cNvPr id="7" name="Rectangle 6"/>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smtClean="0">
                <a:solidFill>
                  <a:schemeClr val="bg1"/>
                </a:solidFill>
              </a:rPr>
              <a:t>Conclusions</a:t>
            </a:r>
            <a:endParaRPr lang="en-GB" dirty="0">
              <a:solidFill>
                <a:schemeClr val="bg1"/>
              </a:solidFill>
            </a:endParaRPr>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59</a:t>
            </a:fld>
            <a:endParaRPr lang="en-US"/>
          </a:p>
        </p:txBody>
      </p:sp>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66099" y="1971471"/>
            <a:ext cx="8611802" cy="2915057"/>
          </a:xfrm>
          <a:prstGeom prst="rect">
            <a:avLst/>
          </a:prstGeom>
        </p:spPr>
      </p:pic>
    </p:spTree>
    <p:extLst>
      <p:ext uri="{BB962C8B-B14F-4D97-AF65-F5344CB8AC3E}">
        <p14:creationId xmlns="" xmlns:p14="http://schemas.microsoft.com/office/powerpoint/2010/main" val="16827240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Your Thoughts</a:t>
            </a:r>
            <a:endParaRPr lang="en-GB" dirty="0"/>
          </a:p>
        </p:txBody>
      </p:sp>
      <p:sp>
        <p:nvSpPr>
          <p:cNvPr id="3" name="Text Placeholder 2"/>
          <p:cNvSpPr>
            <a:spLocks noGrp="1"/>
          </p:cNvSpPr>
          <p:nvPr>
            <p:ph type="body" idx="1"/>
          </p:nvPr>
        </p:nvSpPr>
        <p:spPr>
          <a:xfrm>
            <a:off x="1157741" y="1204687"/>
            <a:ext cx="7787083" cy="569792"/>
          </a:xfrm>
        </p:spPr>
        <p:txBody>
          <a:bodyPr/>
          <a:lstStyle/>
          <a:p>
            <a:r>
              <a:rPr lang="en-GB" dirty="0" smtClean="0"/>
              <a:t>What technical </a:t>
            </a:r>
            <a:r>
              <a:rPr lang="en-GB" sz="2400" dirty="0" smtClean="0"/>
              <a:t>developments</a:t>
            </a:r>
            <a:r>
              <a:rPr lang="en-GB" dirty="0" smtClean="0"/>
              <a:t> might be important?</a:t>
            </a:r>
            <a:endParaRPr lang="en-GB"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6</a:t>
            </a:fld>
            <a:endParaRPr lang="en-US"/>
          </a:p>
        </p:txBody>
      </p:sp>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269145" y="1813134"/>
            <a:ext cx="5906325" cy="1438476"/>
          </a:xfrm>
          <a:prstGeom prst="rect">
            <a:avLst/>
          </a:prstGeom>
        </p:spPr>
      </p:pic>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269145" y="3332086"/>
            <a:ext cx="5696745" cy="790685"/>
          </a:xfrm>
          <a:prstGeom prst="rect">
            <a:avLst/>
          </a:prstGeom>
        </p:spPr>
      </p:pic>
      <p:sp>
        <p:nvSpPr>
          <p:cNvPr id="7" name="TextBox 6"/>
          <p:cNvSpPr txBox="1"/>
          <p:nvPr/>
        </p:nvSpPr>
        <p:spPr>
          <a:xfrm>
            <a:off x="7175471" y="2425992"/>
            <a:ext cx="1872336" cy="707886"/>
          </a:xfrm>
          <a:prstGeom prst="rect">
            <a:avLst/>
          </a:prstGeom>
          <a:noFill/>
        </p:spPr>
        <p:txBody>
          <a:bodyPr wrap="square" rtlCol="0">
            <a:spAutoFit/>
          </a:bodyPr>
          <a:lstStyle/>
          <a:p>
            <a:r>
              <a:rPr lang="en-GB" sz="2000" dirty="0" smtClean="0"/>
              <a:t>Tweet your ideas</a:t>
            </a:r>
            <a:endParaRPr lang="en-GB" sz="2000" dirty="0"/>
          </a:p>
        </p:txBody>
      </p:sp>
      <p:sp>
        <p:nvSpPr>
          <p:cNvPr id="8" name="TextBox 7"/>
          <p:cNvSpPr txBox="1"/>
          <p:nvPr/>
        </p:nvSpPr>
        <p:spPr>
          <a:xfrm>
            <a:off x="6965890" y="3253102"/>
            <a:ext cx="2062863" cy="1015663"/>
          </a:xfrm>
          <a:prstGeom prst="rect">
            <a:avLst/>
          </a:prstGeom>
          <a:noFill/>
        </p:spPr>
        <p:txBody>
          <a:bodyPr wrap="square" rtlCol="0">
            <a:spAutoFit/>
          </a:bodyPr>
          <a:lstStyle/>
          <a:p>
            <a:r>
              <a:rPr lang="en-GB" sz="2000" dirty="0" smtClean="0"/>
              <a:t>Feel free to add implications for users …</a:t>
            </a:r>
            <a:endParaRPr lang="en-GB" sz="2000" dirty="0"/>
          </a:p>
        </p:txBody>
      </p:sp>
      <p:pic>
        <p:nvPicPr>
          <p:cNvPr id="9" name="Picture 8"/>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269145" y="4210273"/>
            <a:ext cx="5715798" cy="790685"/>
          </a:xfrm>
          <a:prstGeom prst="rect">
            <a:avLst/>
          </a:prstGeom>
        </p:spPr>
      </p:pic>
      <p:sp>
        <p:nvSpPr>
          <p:cNvPr id="11" name="TextBox 10"/>
          <p:cNvSpPr txBox="1"/>
          <p:nvPr/>
        </p:nvSpPr>
        <p:spPr>
          <a:xfrm>
            <a:off x="6965890" y="4211020"/>
            <a:ext cx="2064722" cy="707886"/>
          </a:xfrm>
          <a:prstGeom prst="rect">
            <a:avLst/>
          </a:prstGeom>
          <a:noFill/>
        </p:spPr>
        <p:txBody>
          <a:bodyPr wrap="square" rtlCol="0">
            <a:spAutoFit/>
          </a:bodyPr>
          <a:lstStyle/>
          <a:p>
            <a:r>
              <a:rPr lang="en-GB" sz="2000" dirty="0" smtClean="0"/>
              <a:t>and implications for libraries</a:t>
            </a:r>
            <a:endParaRPr lang="en-GB" sz="2000" dirty="0"/>
          </a:p>
        </p:txBody>
      </p:sp>
      <p:pic>
        <p:nvPicPr>
          <p:cNvPr id="12" name="Picture 11"/>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278670" y="5103221"/>
            <a:ext cx="5677693" cy="743054"/>
          </a:xfrm>
          <a:prstGeom prst="rect">
            <a:avLst/>
          </a:prstGeom>
        </p:spPr>
      </p:pic>
      <p:sp>
        <p:nvSpPr>
          <p:cNvPr id="13" name="TextBox 12"/>
          <p:cNvSpPr txBox="1"/>
          <p:nvPr/>
        </p:nvSpPr>
        <p:spPr>
          <a:xfrm>
            <a:off x="6965890" y="5071306"/>
            <a:ext cx="2159057" cy="707886"/>
          </a:xfrm>
          <a:prstGeom prst="rect">
            <a:avLst/>
          </a:prstGeom>
          <a:noFill/>
        </p:spPr>
        <p:txBody>
          <a:bodyPr wrap="square" rtlCol="0">
            <a:spAutoFit/>
          </a:bodyPr>
          <a:lstStyle/>
          <a:p>
            <a:r>
              <a:rPr lang="en-GB" sz="2000" dirty="0" smtClean="0"/>
              <a:t>Discuss the implications …</a:t>
            </a:r>
            <a:endParaRPr lang="en-GB" sz="2000" dirty="0"/>
          </a:p>
        </p:txBody>
      </p:sp>
      <p:pic>
        <p:nvPicPr>
          <p:cNvPr id="14" name="Picture 13"/>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1288197" y="5945226"/>
            <a:ext cx="5677693" cy="781159"/>
          </a:xfrm>
          <a:prstGeom prst="rect">
            <a:avLst/>
          </a:prstGeom>
        </p:spPr>
      </p:pic>
      <p:sp>
        <p:nvSpPr>
          <p:cNvPr id="15" name="TextBox 14"/>
          <p:cNvSpPr txBox="1"/>
          <p:nvPr/>
        </p:nvSpPr>
        <p:spPr>
          <a:xfrm>
            <a:off x="6965890" y="5866548"/>
            <a:ext cx="2159057" cy="1015663"/>
          </a:xfrm>
          <a:prstGeom prst="rect">
            <a:avLst/>
          </a:prstGeom>
          <a:noFill/>
        </p:spPr>
        <p:txBody>
          <a:bodyPr wrap="square" rtlCol="0">
            <a:spAutoFit/>
          </a:bodyPr>
          <a:lstStyle/>
          <a:p>
            <a:r>
              <a:rPr lang="en-GB" sz="2000" dirty="0" smtClean="0"/>
              <a:t>such as legal issues, business models, …</a:t>
            </a:r>
            <a:endParaRPr lang="en-GB" sz="2000" dirty="0"/>
          </a:p>
        </p:txBody>
      </p:sp>
      <p:sp>
        <p:nvSpPr>
          <p:cNvPr id="16" name="TextBox 15"/>
          <p:cNvSpPr txBox="1"/>
          <p:nvPr/>
        </p:nvSpPr>
        <p:spPr>
          <a:xfrm rot="16200000">
            <a:off x="-1276538" y="3530912"/>
            <a:ext cx="3897221" cy="461665"/>
          </a:xfrm>
          <a:prstGeom prst="rect">
            <a:avLst/>
          </a:prstGeom>
          <a:noFill/>
        </p:spPr>
        <p:txBody>
          <a:bodyPr wrap="none" rtlCol="0">
            <a:spAutoFit/>
          </a:bodyPr>
          <a:lstStyle/>
          <a:p>
            <a:r>
              <a:rPr lang="en-GB" dirty="0" smtClean="0">
                <a:solidFill>
                  <a:schemeClr val="bg1"/>
                </a:solidFill>
              </a:rPr>
              <a:t>Making sense of the future!</a:t>
            </a:r>
            <a:endParaRPr lang="en-GB" dirty="0">
              <a:solidFill>
                <a:schemeClr val="bg1"/>
              </a:solidFill>
            </a:endParaRPr>
          </a:p>
        </p:txBody>
      </p:sp>
      <p:sp>
        <p:nvSpPr>
          <p:cNvPr id="19" name="Right Brace 18"/>
          <p:cNvSpPr/>
          <p:nvPr/>
        </p:nvSpPr>
        <p:spPr>
          <a:xfrm flipH="1">
            <a:off x="902906" y="1813134"/>
            <a:ext cx="375763" cy="479589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TextBox 6"/>
          <p:cNvSpPr txBox="1"/>
          <p:nvPr/>
        </p:nvSpPr>
        <p:spPr>
          <a:xfrm>
            <a:off x="7032903" y="218650"/>
            <a:ext cx="1872336" cy="707886"/>
          </a:xfrm>
          <a:prstGeom prst="rect">
            <a:avLst/>
          </a:prstGeom>
          <a:noFill/>
        </p:spPr>
        <p:txBody>
          <a:bodyPr wrap="square" rtlCol="0">
            <a:spAutoFit/>
          </a:bodyPr>
          <a:lstStyle/>
          <a:p>
            <a:r>
              <a:rPr lang="en-GB" sz="2000" smtClean="0"/>
              <a:t>#emtacl12 </a:t>
            </a:r>
            <a:r>
              <a:rPr lang="en-GB" sz="2000" dirty="0" smtClean="0"/>
              <a:t>and</a:t>
            </a:r>
            <a:br>
              <a:rPr lang="en-GB" sz="2000" dirty="0" smtClean="0"/>
            </a:br>
            <a:r>
              <a:rPr lang="en-GB" sz="2000" dirty="0" smtClean="0"/>
              <a:t>#future  or #</a:t>
            </a:r>
            <a:r>
              <a:rPr lang="en-GB" sz="2000" dirty="0" err="1" smtClean="0"/>
              <a:t>wtf</a:t>
            </a:r>
            <a:endParaRPr lang="en-GB" sz="2000" dirty="0"/>
          </a:p>
        </p:txBody>
      </p:sp>
    </p:spTree>
    <p:extLst>
      <p:ext uri="{BB962C8B-B14F-4D97-AF65-F5344CB8AC3E}">
        <p14:creationId xmlns="" xmlns:p14="http://schemas.microsoft.com/office/powerpoint/2010/main" val="104362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P spid="15" grpId="0"/>
      <p:bldP spid="16" grpId="0"/>
      <p:bldP spid="1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60</a:t>
            </a:fld>
            <a:endParaRPr lang="en-US" dirty="0"/>
          </a:p>
        </p:txBody>
      </p:sp>
      <p:sp>
        <p:nvSpPr>
          <p:cNvPr id="3" name="Text Placeholder 2"/>
          <p:cNvSpPr>
            <a:spLocks noGrp="1"/>
          </p:cNvSpPr>
          <p:nvPr>
            <p:ph type="body" idx="1"/>
          </p:nvPr>
        </p:nvSpPr>
        <p:spPr/>
        <p:txBody>
          <a:bodyPr/>
          <a:lstStyle/>
          <a:p>
            <a:r>
              <a:rPr lang="en-GB" dirty="0" smtClean="0"/>
              <a:t>See </a:t>
            </a:r>
            <a:r>
              <a:rPr lang="en-GB" dirty="0">
                <a:hlinkClick r:id="rId3"/>
              </a:rPr>
              <a:t>http://ukwebfocus.wordpress.com/</a:t>
            </a:r>
            <a:endParaRPr lang="en-GB" dirty="0"/>
          </a:p>
        </p:txBody>
      </p:sp>
      <p:grpSp>
        <p:nvGrpSpPr>
          <p:cNvPr id="7" name="Group 6"/>
          <p:cNvGrpSpPr/>
          <p:nvPr/>
        </p:nvGrpSpPr>
        <p:grpSpPr>
          <a:xfrm>
            <a:off x="0" y="1"/>
            <a:ext cx="9144000" cy="6858000"/>
            <a:chOff x="0" y="1"/>
            <a:chExt cx="9144000" cy="6858000"/>
          </a:xfrm>
          <a:solidFill>
            <a:schemeClr val="bg1"/>
          </a:solidFill>
        </p:grpSpPr>
        <p:pic>
          <p:nvPicPr>
            <p:cNvPr id="5" name="Picture 4"/>
            <p:cNvPicPr>
              <a:picLocks noChangeAspect="1"/>
            </p:cNvPicPr>
            <p:nvPr/>
          </p:nvPicPr>
          <p:blipFill rotWithShape="1">
            <a:blip r:embed="rId4" cstate="email">
              <a:extLst>
                <a:ext uri="{28A0092B-C50C-407E-A947-70E740481C1C}">
                  <a14:useLocalDpi xmlns="" xmlns:a14="http://schemas.microsoft.com/office/drawing/2010/main" val="0"/>
                </a:ext>
              </a:extLst>
            </a:blip>
            <a:srcRect t="-1260"/>
            <a:stretch/>
          </p:blipFill>
          <p:spPr>
            <a:xfrm>
              <a:off x="0" y="1"/>
              <a:ext cx="9144000" cy="6858000"/>
            </a:xfrm>
            <a:prstGeom prst="rect">
              <a:avLst/>
            </a:prstGeom>
            <a:grpFill/>
          </p:spPr>
        </p:pic>
        <p:sp>
          <p:nvSpPr>
            <p:cNvPr id="6" name="Rectangle 5"/>
            <p:cNvSpPr/>
            <p:nvPr/>
          </p:nvSpPr>
          <p:spPr>
            <a:xfrm>
              <a:off x="4234191" y="1924333"/>
              <a:ext cx="1285545" cy="1163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title"/>
          </p:nvPr>
        </p:nvSpPr>
        <p:spPr>
          <a:xfrm>
            <a:off x="3576119" y="170597"/>
            <a:ext cx="5486399" cy="539390"/>
          </a:xfrm>
          <a:solidFill>
            <a:schemeClr val="bg1"/>
          </a:solidFill>
        </p:spPr>
        <p:txBody>
          <a:bodyPr/>
          <a:lstStyle/>
          <a:p>
            <a:r>
              <a:rPr lang="en-GB" sz="3200" dirty="0" smtClean="0"/>
              <a:t>Continue the Conversation</a:t>
            </a:r>
            <a:endParaRPr lang="en-GB" sz="3200" dirty="0"/>
          </a:p>
        </p:txBody>
      </p:sp>
    </p:spTree>
    <p:extLst>
      <p:ext uri="{BB962C8B-B14F-4D97-AF65-F5344CB8AC3E}">
        <p14:creationId xmlns="" xmlns:p14="http://schemas.microsoft.com/office/powerpoint/2010/main" val="3013904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Future from the Past</a:t>
            </a:r>
            <a:endParaRPr lang="en-GB" dirty="0"/>
          </a:p>
        </p:txBody>
      </p:sp>
      <p:sp>
        <p:nvSpPr>
          <p:cNvPr id="3" name="Text Placeholder 2"/>
          <p:cNvSpPr>
            <a:spLocks noGrp="1"/>
          </p:cNvSpPr>
          <p:nvPr>
            <p:ph type="body" idx="1"/>
          </p:nvPr>
        </p:nvSpPr>
        <p:spPr>
          <a:xfrm>
            <a:off x="1241991" y="5730844"/>
            <a:ext cx="7390250" cy="594788"/>
          </a:xfrm>
          <a:solidFill>
            <a:schemeClr val="bg1"/>
          </a:solidFill>
        </p:spPr>
        <p:txBody>
          <a:bodyPr/>
          <a:lstStyle/>
          <a:p>
            <a:r>
              <a:rPr lang="en-GB" dirty="0" smtClean="0"/>
              <a:t>The future was exciting in 1956!</a:t>
            </a:r>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7</a:t>
            </a:fld>
            <a:endParaRPr lang="en-US"/>
          </a:p>
        </p:txBody>
      </p:sp>
      <p:sp>
        <p:nvSpPr>
          <p:cNvPr id="5" name="TextBox 4"/>
          <p:cNvSpPr txBox="1"/>
          <p:nvPr/>
        </p:nvSpPr>
        <p:spPr>
          <a:xfrm>
            <a:off x="4345665" y="1176950"/>
            <a:ext cx="4571997" cy="3693319"/>
          </a:xfrm>
          <a:prstGeom prst="rect">
            <a:avLst/>
          </a:prstGeom>
          <a:noFill/>
        </p:spPr>
        <p:txBody>
          <a:bodyPr wrap="square" rtlCol="0">
            <a:spAutoFit/>
          </a:bodyPr>
          <a:lstStyle/>
          <a:p>
            <a:r>
              <a:rPr lang="en-GB" sz="1800" dirty="0"/>
              <a:t>Monorail, Incorporated built a short test track of their suspended system at Arrowhead Park in Houston, Texas. Each bogie was powered by a 310-horsepower Packard automobile engine. The driver was seated high above the passenger carriage on one of the two bogies. After eight months of testing, the track was dismantled and rebuilt at the Texas State fairgrounds where it ran for many years. Its promoters claimed it could reach speeds of 160 km but no Skyway transit installations were ever built.</a:t>
            </a:r>
          </a:p>
        </p:txBody>
      </p:sp>
      <p:pic>
        <p:nvPicPr>
          <p:cNvPr id="1026" name="Picture 2" descr="http://www.monorails.org/webpix/1956.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41991" y="1337683"/>
            <a:ext cx="2857500" cy="337185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4156137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GB" dirty="0" smtClean="0"/>
              <a:t>Monorails</a:t>
            </a:r>
            <a:endParaRPr lang="en-GB"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8</a:t>
            </a:fld>
            <a:endParaRPr lang="en-US"/>
          </a:p>
        </p:txBody>
      </p:sp>
      <p:pic>
        <p:nvPicPr>
          <p:cNvPr id="5" name="Picture 4"/>
          <p:cNvPicPr>
            <a:picLocks noChangeAspect="1"/>
          </p:cNvPicPr>
          <p:nvPr/>
        </p:nvPicPr>
        <p:blipFill rotWithShape="1">
          <a:blip r:embed="rId3" cstate="email">
            <a:extLst>
              <a:ext uri="{28A0092B-C50C-407E-A947-70E740481C1C}">
                <a14:useLocalDpi xmlns="" xmlns:a14="http://schemas.microsoft.com/office/drawing/2010/main" val="0"/>
              </a:ext>
            </a:extLst>
          </a:blip>
          <a:srcRect t="-16336" b="-16336"/>
          <a:stretch/>
        </p:blipFill>
        <p:spPr>
          <a:xfrm>
            <a:off x="0" y="276727"/>
            <a:ext cx="9144000" cy="6858000"/>
          </a:xfrm>
          <a:prstGeom prst="rect">
            <a:avLst/>
          </a:prstGeom>
          <a:solidFill>
            <a:schemeClr val="bg1"/>
          </a:solidFill>
        </p:spPr>
      </p:pic>
      <p:sp>
        <p:nvSpPr>
          <p:cNvPr id="2" name="Title 1"/>
          <p:cNvSpPr>
            <a:spLocks noGrp="1"/>
          </p:cNvSpPr>
          <p:nvPr>
            <p:ph type="title"/>
          </p:nvPr>
        </p:nvSpPr>
        <p:spPr/>
        <p:txBody>
          <a:bodyPr/>
          <a:lstStyle/>
          <a:p>
            <a:r>
              <a:rPr lang="en-GB" dirty="0" smtClean="0"/>
              <a:t>What I Expected in the Future</a:t>
            </a:r>
            <a:endParaRPr lang="en-GB" dirty="0"/>
          </a:p>
        </p:txBody>
      </p:sp>
    </p:spTree>
    <p:extLst>
      <p:ext uri="{BB962C8B-B14F-4D97-AF65-F5344CB8AC3E}">
        <p14:creationId xmlns="" xmlns:p14="http://schemas.microsoft.com/office/powerpoint/2010/main" val="21616416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144379" y="168730"/>
            <a:ext cx="8742219" cy="716642"/>
          </a:xfrm>
        </p:spPr>
        <p:txBody>
          <a:bodyPr/>
          <a:lstStyle/>
          <a:p>
            <a:r>
              <a:rPr lang="en-GB" dirty="0" smtClean="0">
                <a:solidFill>
                  <a:schemeClr val="bg1"/>
                </a:solidFill>
              </a:rPr>
              <a:t>“Eagle has Landed”</a:t>
            </a:r>
            <a:endParaRPr lang="en-GB" dirty="0">
              <a:solidFill>
                <a:schemeClr val="bg1"/>
              </a:solidFill>
            </a:endParaRPr>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9</a:t>
            </a:fld>
            <a:endParaRPr lang="en-US"/>
          </a:p>
        </p:txBody>
      </p:sp>
      <p:sp>
        <p:nvSpPr>
          <p:cNvPr id="3" name="Text Placeholder 2"/>
          <p:cNvSpPr>
            <a:spLocks noGrp="1"/>
          </p:cNvSpPr>
          <p:nvPr>
            <p:ph type="body" idx="1"/>
          </p:nvPr>
        </p:nvSpPr>
        <p:spPr>
          <a:xfrm>
            <a:off x="168442" y="2051281"/>
            <a:ext cx="4920915" cy="3830425"/>
          </a:xfrm>
        </p:spPr>
        <p:txBody>
          <a:bodyPr/>
          <a:lstStyle/>
          <a:p>
            <a:r>
              <a:rPr lang="en-GB" dirty="0" smtClean="0">
                <a:solidFill>
                  <a:schemeClr val="bg1"/>
                </a:solidFill>
              </a:rPr>
              <a:t>Awoken at 3 am on 16 June 1969 to watch lunar landing on black and white TV.</a:t>
            </a:r>
          </a:p>
          <a:p>
            <a:endParaRPr lang="en-GB" dirty="0">
              <a:solidFill>
                <a:schemeClr val="bg1"/>
              </a:solidFill>
            </a:endParaRPr>
          </a:p>
          <a:p>
            <a:r>
              <a:rPr lang="en-GB" dirty="0" smtClean="0">
                <a:solidFill>
                  <a:schemeClr val="bg1"/>
                </a:solidFill>
              </a:rPr>
              <a:t>But the future was exciting!</a:t>
            </a:r>
            <a:endParaRPr lang="en-GB" dirty="0">
              <a:solidFill>
                <a:schemeClr val="bg1"/>
              </a:solidFill>
            </a:endParaRPr>
          </a:p>
        </p:txBody>
      </p:sp>
      <p:pic>
        <p:nvPicPr>
          <p:cNvPr id="5124" name="Picture 4" descr="http://lifesafeast.blogspot.co.uk/2011/03/chocolate-espresso-cupcakes-with-mocha.html"/>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064459" y="2041191"/>
            <a:ext cx="3810000" cy="31432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527798259"/>
      </p:ext>
    </p:extLst>
  </p:cSld>
  <p:clrMapOvr>
    <a:masterClrMapping/>
  </p:clrMapOvr>
  <p:timing>
    <p:tnLst>
      <p:par>
        <p:cTn id="1" dur="indefinite" restart="never" nodeType="tmRoot"/>
      </p:par>
    </p:tnLst>
  </p:timing>
</p:sld>
</file>

<file path=ppt/theme/theme1.xml><?xml version="1.0" encoding="utf-8"?>
<a:theme xmlns:a="http://schemas.openxmlformats.org/drawingml/2006/main" name="UKOLN-standard-slide-2004">
  <a:themeElements>
    <a:clrScheme name="UKOLN-standard-slide-2004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UKOLN-standard-slide-200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KOLN-standard-slide-2004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KOLN-standard-slide-2004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KOLN-standard-slide-2004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KOLN-standard-slide-2004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KOLN-standard-slide-2004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KOLN-standard-slide-2004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KOLN-standard-slide-2004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16243</TotalTime>
  <Words>1978</Words>
  <Application>Microsoft Office PowerPoint</Application>
  <PresentationFormat>Skjermfremvisning (4:3)</PresentationFormat>
  <Paragraphs>418</Paragraphs>
  <Slides>60</Slides>
  <Notes>60</Notes>
  <HiddenSlides>0</HiddenSlides>
  <MMClips>0</MMClips>
  <ScaleCrop>false</ScaleCrop>
  <HeadingPairs>
    <vt:vector size="4" baseType="variant">
      <vt:variant>
        <vt:lpstr>Tema</vt:lpstr>
      </vt:variant>
      <vt:variant>
        <vt:i4>1</vt:i4>
      </vt:variant>
      <vt:variant>
        <vt:lpstr>Lysbildetitler</vt:lpstr>
      </vt:variant>
      <vt:variant>
        <vt:i4>60</vt:i4>
      </vt:variant>
    </vt:vector>
  </HeadingPairs>
  <TitlesOfParts>
    <vt:vector size="61" baseType="lpstr">
      <vt:lpstr>UKOLN-standard-slide-2004</vt:lpstr>
      <vt:lpstr>Making Sense of the Future</vt:lpstr>
      <vt:lpstr>EMTACL12 What Next for Libraries? Making Sense of the Future</vt:lpstr>
      <vt:lpstr>About Me</vt:lpstr>
      <vt:lpstr>About This Talk</vt:lpstr>
      <vt:lpstr>Accompanying Paper</vt:lpstr>
      <vt:lpstr>Your Thoughts</vt:lpstr>
      <vt:lpstr>The Future from the Past</vt:lpstr>
      <vt:lpstr>What I Expected in the Future</vt:lpstr>
      <vt:lpstr>“Eagle has Landed”</vt:lpstr>
      <vt:lpstr>The Future from the Past</vt:lpstr>
      <vt:lpstr>What I Expected in the Future</vt:lpstr>
      <vt:lpstr>The Present: Better than Predicted</vt:lpstr>
      <vt:lpstr>Has the Future Arrived?</vt:lpstr>
      <vt:lpstr>The Future from the Past</vt:lpstr>
      <vt:lpstr>Has the Future Arrived? </vt:lpstr>
      <vt:lpstr>Has the Future Arrived? </vt:lpstr>
      <vt:lpstr>Has the Future Arrived?</vt:lpstr>
      <vt:lpstr>Has the Future Arrived?</vt:lpstr>
      <vt:lpstr>Has the Future Arrived?</vt:lpstr>
      <vt:lpstr>Rich Opportunities</vt:lpstr>
      <vt:lpstr>Lysbilde 21</vt:lpstr>
      <vt:lpstr>The Mid 2000s</vt:lpstr>
      <vt:lpstr>From the Sea of Tranquility to  the Perfect Storm</vt:lpstr>
      <vt:lpstr>Time of Growth </vt:lpstr>
      <vt:lpstr>Time of Growth is Over </vt:lpstr>
      <vt:lpstr>Innovation</vt:lpstr>
      <vt:lpstr>The Context</vt:lpstr>
      <vt:lpstr>JISC Observatory</vt:lpstr>
      <vt:lpstr>JIS Observatory process</vt:lpstr>
      <vt:lpstr>Scanning Activities </vt:lpstr>
      <vt:lpstr>Scanning Activities </vt:lpstr>
      <vt:lpstr>Lysbilde 32</vt:lpstr>
      <vt:lpstr>Zombie Attack</vt:lpstr>
      <vt:lpstr>Sense-making</vt:lpstr>
      <vt:lpstr>Significant Trends: Mobile</vt:lpstr>
      <vt:lpstr>Significant Trends: Mobile</vt:lpstr>
      <vt:lpstr>Significant Trends: Mobile</vt:lpstr>
      <vt:lpstr>Significant Trends: Social Media</vt:lpstr>
      <vt:lpstr>Significant Trends: Social Media</vt:lpstr>
      <vt:lpstr>Significant Trends: Social Media</vt:lpstr>
      <vt:lpstr>Behind The Facebook Page</vt:lpstr>
      <vt:lpstr>Need for Paradata and Discussion</vt:lpstr>
      <vt:lpstr>Paradata Example</vt:lpstr>
      <vt:lpstr>Sense-Making: Social Media</vt:lpstr>
      <vt:lpstr>Open Data</vt:lpstr>
      <vt:lpstr>Open Data</vt:lpstr>
      <vt:lpstr>Use of Open Data in Libraries</vt:lpstr>
      <vt:lpstr>Innovating or Improving?</vt:lpstr>
      <vt:lpstr>Evidence of IR Usage </vt:lpstr>
      <vt:lpstr>Implications</vt:lpstr>
      <vt:lpstr>TechWatch Reports</vt:lpstr>
      <vt:lpstr>Early Signals?</vt:lpstr>
      <vt:lpstr>Early Signals?</vt:lpstr>
      <vt:lpstr>Challenge For Librarians</vt:lpstr>
      <vt:lpstr>Exploiting Opportunities: Data</vt:lpstr>
      <vt:lpstr>Exploiting Opportunities: Data</vt:lpstr>
      <vt:lpstr>Warning From The Past</vt:lpstr>
      <vt:lpstr>Serenity prayer</vt:lpstr>
      <vt:lpstr>Conclusions</vt:lpstr>
      <vt:lpstr>Continue the Conversation</vt:lpstr>
    </vt:vector>
  </TitlesOfParts>
  <Company>UKOLN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Next for Libraries? Making Sense of the Future</dc:title>
  <dc:creator>Brian Kelly</dc:creator>
  <cp:keywords>emtacl12, emtacl2012</cp:keywords>
  <cp:lastModifiedBy>Rica Nidelven Hotel</cp:lastModifiedBy>
  <cp:revision>635</cp:revision>
  <cp:lastPrinted>2012-09-27T07:57:14Z</cp:lastPrinted>
  <dcterms:created xsi:type="dcterms:W3CDTF">2005-06-06T15:31:10Z</dcterms:created>
  <dcterms:modified xsi:type="dcterms:W3CDTF">2012-10-03T09:23:51Z</dcterms:modified>
</cp:coreProperties>
</file>