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119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316" y="-96"/>
      </p:cViewPr>
      <p:guideLst>
        <p:guide orient="horz" pos="3132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88046" y="195188"/>
            <a:ext cx="6008068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z="1800" b="1" dirty="0" smtClean="0"/>
              <a:t>Observing Our Community: The Reasons, the Methodology, Some Conclusions &amp; Some Concerns</a:t>
            </a:r>
            <a:br>
              <a:rPr lang="en-GB" sz="1800" b="1" dirty="0" smtClean="0"/>
            </a:br>
            <a:endParaRPr lang="en-GB" sz="18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8536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20B27-7CD8-4D49-A1AE-C9866D248AFC}" type="datetimeFigureOut">
              <a:rPr lang="en-GB" smtClean="0"/>
              <a:t>11/03/2013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8536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6B7D7-C6DD-4E24-BA7A-FAEF05A2C3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342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FC4E7-184C-48A6-BDB7-ED771B41608B}" type="datetimeFigureOut">
              <a:rPr lang="en-GB" smtClean="0"/>
              <a:t>11/03/2013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197" y="4722694"/>
            <a:ext cx="544957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8536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BFAB9-FA20-4672-A975-EF3FFD728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185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BFAB9-FA20-4672-A975-EF3FFD7286C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735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BFAB9-FA20-4672-A975-EF3FFD7286C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54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703F-FFB4-4B2F-9E2E-7C2F852841EE}" type="datetimeFigureOut">
              <a:rPr lang="en-GB" smtClean="0"/>
              <a:t>11/03/2013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642B1-A58A-4853-90AF-458FEA618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79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703F-FFB4-4B2F-9E2E-7C2F852841EE}" type="datetimeFigureOut">
              <a:rPr lang="en-GB" smtClean="0"/>
              <a:t>11/03/2013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642B1-A58A-4853-90AF-458FEA618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22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703F-FFB4-4B2F-9E2E-7C2F852841EE}" type="datetimeFigureOut">
              <a:rPr lang="en-GB" smtClean="0"/>
              <a:t>11/03/2013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642B1-A58A-4853-90AF-458FEA618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753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703F-FFB4-4B2F-9E2E-7C2F852841EE}" type="datetimeFigureOut">
              <a:rPr lang="en-GB" smtClean="0"/>
              <a:t>11/03/2013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642B1-A58A-4853-90AF-458FEA618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050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703F-FFB4-4B2F-9E2E-7C2F852841EE}" type="datetimeFigureOut">
              <a:rPr lang="en-GB" smtClean="0"/>
              <a:t>11/03/2013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642B1-A58A-4853-90AF-458FEA618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40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703F-FFB4-4B2F-9E2E-7C2F852841EE}" type="datetimeFigureOut">
              <a:rPr lang="en-GB" smtClean="0"/>
              <a:t>11/03/2013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642B1-A58A-4853-90AF-458FEA618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469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703F-FFB4-4B2F-9E2E-7C2F852841EE}" type="datetimeFigureOut">
              <a:rPr lang="en-GB" smtClean="0"/>
              <a:t>11/03/2013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642B1-A58A-4853-90AF-458FEA618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727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703F-FFB4-4B2F-9E2E-7C2F852841EE}" type="datetimeFigureOut">
              <a:rPr lang="en-GB" smtClean="0"/>
              <a:t>11/03/2013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642B1-A58A-4853-90AF-458FEA618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737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703F-FFB4-4B2F-9E2E-7C2F852841EE}" type="datetimeFigureOut">
              <a:rPr lang="en-GB" smtClean="0"/>
              <a:t>11/03/2013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642B1-A58A-4853-90AF-458FEA618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60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703F-FFB4-4B2F-9E2E-7C2F852841EE}" type="datetimeFigureOut">
              <a:rPr lang="en-GB" smtClean="0"/>
              <a:t>11/03/2013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642B1-A58A-4853-90AF-458FEA618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29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703F-FFB4-4B2F-9E2E-7C2F852841EE}" type="datetimeFigureOut">
              <a:rPr lang="en-GB" smtClean="0"/>
              <a:t>11/03/2013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642B1-A58A-4853-90AF-458FEA618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702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4703F-FFB4-4B2F-9E2E-7C2F852841EE}" type="datetimeFigureOut">
              <a:rPr lang="en-GB" smtClean="0"/>
              <a:t>11/03/2013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642B1-A58A-4853-90AF-458FEA618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373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ukwebfocus.wordpress.com/2012/08/03/social-analytics-for-institutional-twitter-accounts-provided-by-the-24-russell-group-universities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mpactstory.org/collection/nt51ui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1720" y="2564904"/>
            <a:ext cx="5616624" cy="1539602"/>
          </a:xfrm>
          <a:ln>
            <a:solidFill>
              <a:schemeClr val="tx1"/>
            </a:solidFill>
          </a:ln>
        </p:spPr>
        <p:txBody>
          <a:bodyPr lIns="0" tIns="0" rIns="0" bIns="0">
            <a:noAutofit/>
          </a:bodyPr>
          <a:lstStyle/>
          <a:p>
            <a:r>
              <a:rPr lang="en-GB" sz="2000" dirty="0" smtClean="0"/>
              <a:t>Observing Our Community: </a:t>
            </a:r>
            <a:r>
              <a:rPr lang="en-GB" sz="2000" b="1" dirty="0" smtClean="0"/>
              <a:t>The Reasons, the Methodology</a:t>
            </a:r>
            <a:r>
              <a:rPr lang="en-GB" sz="2000" dirty="0" smtClean="0"/>
              <a:t>, Some Conclusions &amp; Some Concerns</a:t>
            </a:r>
            <a:br>
              <a:rPr lang="en-GB" sz="2000" dirty="0" smtClean="0"/>
            </a:br>
            <a:r>
              <a:rPr lang="en-GB" sz="2000" dirty="0" smtClean="0"/>
              <a:t>Brian Kelly, UKOLN</a:t>
            </a:r>
            <a:endParaRPr lang="en-GB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251520" y="1268760"/>
            <a:ext cx="2952328" cy="122413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Aims</a:t>
            </a:r>
            <a:r>
              <a:rPr lang="en-GB" dirty="0" smtClean="0">
                <a:solidFill>
                  <a:schemeClr val="tx1"/>
                </a:solidFill>
              </a:rPr>
              <a:t>: monitor use of online services in order to identify patterns which can inform policies and practices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275856" y="310831"/>
            <a:ext cx="2664296" cy="122413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Methodology</a:t>
            </a:r>
            <a:r>
              <a:rPr lang="en-GB" dirty="0" smtClean="0">
                <a:solidFill>
                  <a:schemeClr val="tx1"/>
                </a:solidFill>
              </a:rPr>
              <a:t>: use online tools to record usage, typically in Russell Group universities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300192" y="1232370"/>
            <a:ext cx="2664296" cy="122413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Examples</a:t>
            </a:r>
            <a:r>
              <a:rPr lang="en-GB" dirty="0" smtClean="0">
                <a:solidFill>
                  <a:schemeClr val="tx1"/>
                </a:solidFill>
              </a:rPr>
              <a:t>: institutional use of Twitter, Facebook, iTunes, ..; use of research profiling services; …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ukwebfocus.files.wordpress.com/2012/08/russell-group-peer-index-ratings.png?w=474&amp;h=5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65643"/>
            <a:ext cx="2592288" cy="2898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0220" y="6491301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PeerIndexing</a:t>
            </a:r>
            <a:r>
              <a:rPr lang="en-GB" dirty="0" smtClean="0"/>
              <a:t> rankings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397427"/>
            <a:ext cx="3419953" cy="228631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39609" y="6563689"/>
            <a:ext cx="39944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How might you interpret such steady growth?</a:t>
            </a:r>
            <a:endParaRPr lang="en-GB" sz="1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147"/>
          <a:stretch/>
        </p:blipFill>
        <p:spPr>
          <a:xfrm>
            <a:off x="6834100" y="4397427"/>
            <a:ext cx="2242523" cy="225774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834100" y="6548300"/>
            <a:ext cx="21589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Can you spot Oxbridge</a:t>
            </a:r>
            <a:r>
              <a:rPr lang="en-GB" sz="1600" dirty="0"/>
              <a:t>?</a:t>
            </a:r>
            <a:endParaRPr lang="en-GB" sz="1600" dirty="0" smtClean="0"/>
          </a:p>
        </p:txBody>
      </p:sp>
      <p:sp>
        <p:nvSpPr>
          <p:cNvPr id="13" name="AutoShape 29">
            <a:hlinkClick r:id="rId6"/>
          </p:cNvPr>
          <p:cNvSpPr>
            <a:spLocks noChangeArrowheads="1"/>
          </p:cNvSpPr>
          <p:nvPr/>
        </p:nvSpPr>
        <p:spPr bwMode="auto">
          <a:xfrm>
            <a:off x="1979712" y="3665643"/>
            <a:ext cx="296862" cy="227012"/>
          </a:xfrm>
          <a:prstGeom prst="rightArrow">
            <a:avLst>
              <a:gd name="adj1" fmla="val 50000"/>
              <a:gd name="adj2" fmla="val 37015"/>
            </a:avLst>
          </a:prstGeom>
          <a:solidFill>
            <a:schemeClr val="tx2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29">
            <a:hlinkClick r:id="rId6"/>
          </p:cNvPr>
          <p:cNvSpPr>
            <a:spLocks noChangeArrowheads="1"/>
          </p:cNvSpPr>
          <p:nvPr/>
        </p:nvSpPr>
        <p:spPr bwMode="auto">
          <a:xfrm>
            <a:off x="8844658" y="4170415"/>
            <a:ext cx="296862" cy="227012"/>
          </a:xfrm>
          <a:prstGeom prst="rightArrow">
            <a:avLst>
              <a:gd name="adj1" fmla="val 50000"/>
              <a:gd name="adj2" fmla="val 37015"/>
            </a:avLst>
          </a:prstGeom>
          <a:solidFill>
            <a:schemeClr val="tx2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4333664" y="6211533"/>
            <a:ext cx="2146121" cy="464434"/>
            <a:chOff x="4333664" y="6211533"/>
            <a:chExt cx="2146121" cy="464434"/>
          </a:xfrm>
        </p:grpSpPr>
        <p:sp>
          <p:nvSpPr>
            <p:cNvPr id="12" name="TextBox 11"/>
            <p:cNvSpPr txBox="1"/>
            <p:nvPr/>
          </p:nvSpPr>
          <p:spPr>
            <a:xfrm>
              <a:off x="4333664" y="6245080"/>
              <a:ext cx="47320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50" dirty="0" smtClean="0"/>
                <a:t>Jan</a:t>
              </a:r>
              <a:br>
                <a:rPr lang="en-GB" sz="1050" dirty="0" smtClean="0"/>
              </a:br>
              <a:r>
                <a:rPr lang="en-GB" sz="1050" dirty="0" smtClean="0"/>
                <a:t>2011</a:t>
              </a:r>
              <a:endParaRPr lang="en-GB" sz="105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836854" y="6211533"/>
              <a:ext cx="47320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50" dirty="0" smtClean="0"/>
                <a:t>Sep</a:t>
              </a:r>
              <a:br>
                <a:rPr lang="en-GB" sz="1050" dirty="0" smtClean="0"/>
              </a:br>
              <a:r>
                <a:rPr lang="en-GB" sz="1050" dirty="0" smtClean="0"/>
                <a:t>2011</a:t>
              </a:r>
              <a:endParaRPr lang="en-GB" sz="105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433934" y="6224280"/>
              <a:ext cx="460382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50" dirty="0" smtClean="0"/>
                <a:t>May</a:t>
              </a:r>
              <a:br>
                <a:rPr lang="en-GB" sz="1050" dirty="0" smtClean="0"/>
              </a:br>
              <a:r>
                <a:rPr lang="en-GB" sz="1050" dirty="0" smtClean="0"/>
                <a:t>2012</a:t>
              </a:r>
              <a:endParaRPr lang="en-GB" sz="105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19403" y="6247669"/>
              <a:ext cx="460382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50" dirty="0" smtClean="0"/>
                <a:t>Aug</a:t>
              </a:r>
              <a:br>
                <a:rPr lang="en-GB" sz="1050" dirty="0" smtClean="0"/>
              </a:br>
              <a:r>
                <a:rPr lang="en-GB" sz="1050" dirty="0" smtClean="0"/>
                <a:t>2012</a:t>
              </a:r>
              <a:endParaRPr lang="en-GB" sz="105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958239" y="4397427"/>
            <a:ext cx="1679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&gt;</a:t>
            </a:r>
            <a:r>
              <a:rPr lang="en-GB" dirty="0" smtClean="0"/>
              <a:t>1 million ‘likes’</a:t>
            </a:r>
            <a:endParaRPr lang="en-GB" dirty="0"/>
          </a:p>
        </p:txBody>
      </p:sp>
      <p:cxnSp>
        <p:nvCxnSpPr>
          <p:cNvPr id="21" name="Straight Arrow Connector 20"/>
          <p:cNvCxnSpPr>
            <a:stCxn id="15" idx="3"/>
          </p:cNvCxnSpPr>
          <p:nvPr/>
        </p:nvCxnSpPr>
        <p:spPr>
          <a:xfrm>
            <a:off x="5637481" y="4582093"/>
            <a:ext cx="612113" cy="1846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77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/>
      <p:bldP spid="11" grpId="0"/>
      <p:bldP spid="13" grpId="0" animBg="1"/>
      <p:bldP spid="14" grpId="0" animBg="1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51720" y="2564904"/>
            <a:ext cx="5616624" cy="153960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/>
              <a:t>Observing Our Community: The Reasons, the Methodology, </a:t>
            </a:r>
            <a:r>
              <a:rPr lang="en-GB" sz="2000" b="1" dirty="0" smtClean="0"/>
              <a:t>Some Conclusions &amp; Some Concerns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Brian Kelly, UKOLN</a:t>
            </a:r>
            <a:endParaRPr lang="en-GB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251520" y="836712"/>
            <a:ext cx="3024336" cy="158417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Conclusions</a:t>
            </a:r>
            <a:r>
              <a:rPr lang="en-GB" dirty="0" smtClean="0">
                <a:solidFill>
                  <a:schemeClr val="tx1"/>
                </a:solidFill>
              </a:rPr>
              <a:t>: </a:t>
            </a:r>
            <a:r>
              <a:rPr lang="en-GB" dirty="0">
                <a:solidFill>
                  <a:schemeClr val="tx1"/>
                </a:solidFill>
              </a:rPr>
              <a:t/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(1) Outliers are interesting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(2) Comparisons can identify good (&amp; bad) practices)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(3) Findings may challenge IT orthodoxies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851920" y="116632"/>
            <a:ext cx="4536504" cy="194421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Conclusions</a:t>
            </a:r>
            <a:r>
              <a:rPr lang="en-GB" dirty="0" smtClean="0">
                <a:solidFill>
                  <a:schemeClr val="tx1"/>
                </a:solidFill>
              </a:rPr>
              <a:t>: </a:t>
            </a:r>
            <a:r>
              <a:rPr lang="en-GB" dirty="0">
                <a:solidFill>
                  <a:schemeClr val="tx1"/>
                </a:solidFill>
              </a:rPr>
              <a:t/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Further analyses would be interesting such as: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How many research papers are deposited in </a:t>
            </a:r>
            <a:r>
              <a:rPr lang="en-GB" dirty="0" err="1" smtClean="0">
                <a:solidFill>
                  <a:schemeClr val="tx1"/>
                </a:solidFill>
              </a:rPr>
              <a:t>ResearchGate</a:t>
            </a:r>
            <a:r>
              <a:rPr lang="en-GB" dirty="0" smtClean="0">
                <a:solidFill>
                  <a:schemeClr val="tx1"/>
                </a:solidFill>
              </a:rPr>
              <a:t>? How does this compare with institutional repositories?</a:t>
            </a:r>
          </a:p>
          <a:p>
            <a:endParaRPr lang="en-GB" dirty="0" smtClean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98218"/>
            <a:ext cx="6444208" cy="262864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2286"/>
          <a:stretch/>
        </p:blipFill>
        <p:spPr>
          <a:xfrm>
            <a:off x="0" y="3940107"/>
            <a:ext cx="6444208" cy="29448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sp>
        <p:nvSpPr>
          <p:cNvPr id="9" name="Rounded Rectangle 8"/>
          <p:cNvSpPr/>
          <p:nvPr/>
        </p:nvSpPr>
        <p:spPr>
          <a:xfrm>
            <a:off x="6444208" y="3940107"/>
            <a:ext cx="2592288" cy="291789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Concerns</a:t>
            </a:r>
            <a:r>
              <a:rPr lang="en-GB" dirty="0" smtClean="0">
                <a:solidFill>
                  <a:schemeClr val="tx1"/>
                </a:solidFill>
              </a:rPr>
              <a:t>: </a:t>
            </a:r>
          </a:p>
          <a:p>
            <a:pPr marL="285750" indent="-201613">
              <a:buClr>
                <a:schemeClr val="tx2"/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Survey is flawed (e.g. Google personalisation)</a:t>
            </a:r>
          </a:p>
          <a:p>
            <a:pPr marL="285750" indent="-201613">
              <a:buClr>
                <a:schemeClr val="tx2"/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Interpretation is flawed</a:t>
            </a:r>
          </a:p>
          <a:p>
            <a:pPr marL="285750" indent="-201613">
              <a:buClr>
                <a:schemeClr val="tx2"/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Politics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Addressed by open discussion on UK Web Focus blog</a:t>
            </a:r>
          </a:p>
        </p:txBody>
      </p:sp>
      <p:sp>
        <p:nvSpPr>
          <p:cNvPr id="10" name="AutoShape 29">
            <a:hlinkClick r:id="rId5"/>
          </p:cNvPr>
          <p:cNvSpPr>
            <a:spLocks noChangeArrowheads="1"/>
          </p:cNvSpPr>
          <p:nvPr/>
        </p:nvSpPr>
        <p:spPr bwMode="auto">
          <a:xfrm>
            <a:off x="1466826" y="3991000"/>
            <a:ext cx="296862" cy="227012"/>
          </a:xfrm>
          <a:prstGeom prst="rightArrow">
            <a:avLst>
              <a:gd name="adj1" fmla="val 50000"/>
              <a:gd name="adj2" fmla="val 37015"/>
            </a:avLst>
          </a:prstGeom>
          <a:solidFill>
            <a:schemeClr val="tx2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2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136</Words>
  <Application>Microsoft Office PowerPoint</Application>
  <PresentationFormat>On-screen Show (4:3)</PresentationFormat>
  <Paragraphs>24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Observing Our Community: The Reasons, the Methodology, Some Conclusions &amp; Some Concerns Brian Kelly, UKOLN</vt:lpstr>
      <vt:lpstr>PowerPoint Presentation</vt:lpstr>
    </vt:vector>
  </TitlesOfParts>
  <Company>University of Bath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Observing Our Community: The Reasons, the Methodology, Some Conclusions &amp; Some Concerns Brian Kelly, UKOLN</dc:title>
  <dc:creator>ulpc-bk</dc:creator>
  <cp:lastModifiedBy>ulpc-bk</cp:lastModifiedBy>
  <cp:revision>2</cp:revision>
  <dcterms:created xsi:type="dcterms:W3CDTF">2013-03-07T12:49:09Z</dcterms:created>
  <dcterms:modified xsi:type="dcterms:W3CDTF">2013-03-11T11:48:59Z</dcterms:modified>
</cp:coreProperties>
</file>