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305" r:id="rId3"/>
    <p:sldId id="273" r:id="rId4"/>
    <p:sldId id="307" r:id="rId5"/>
    <p:sldId id="269" r:id="rId6"/>
    <p:sldId id="326" r:id="rId7"/>
    <p:sldId id="327" r:id="rId8"/>
    <p:sldId id="325" r:id="rId9"/>
    <p:sldId id="328" r:id="rId10"/>
    <p:sldId id="323" r:id="rId11"/>
    <p:sldId id="324" r:id="rId12"/>
    <p:sldId id="319" r:id="rId13"/>
    <p:sldId id="322" r:id="rId14"/>
    <p:sldId id="321" r:id="rId15"/>
    <p:sldId id="274" r:id="rId16"/>
  </p:sldIdLst>
  <p:sldSz cx="9144000" cy="6858000" type="screen4x3"/>
  <p:notesSz cx="6772275"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6611" autoAdjust="0"/>
  </p:normalViewPr>
  <p:slideViewPr>
    <p:cSldViewPr snapToGrid="0" snapToObjects="1">
      <p:cViewPr varScale="1">
        <p:scale>
          <a:sx n="72" d="100"/>
          <a:sy n="72" d="100"/>
        </p:scale>
        <p:origin x="-1104" y="-90"/>
      </p:cViewPr>
      <p:guideLst>
        <p:guide orient="horz" pos="2160"/>
        <p:guide pos="2880"/>
      </p:guideLst>
    </p:cSldViewPr>
  </p:slideViewPr>
  <p:outlineViewPr>
    <p:cViewPr>
      <p:scale>
        <a:sx n="33" d="100"/>
        <a:sy n="33" d="100"/>
      </p:scale>
      <p:origin x="0" y="1454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616" y="-90"/>
      </p:cViewPr>
      <p:guideLst>
        <p:guide orient="horz" pos="3119"/>
        <p:guide pos="213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4653" cy="4951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36055" y="0"/>
            <a:ext cx="2934653" cy="495141"/>
          </a:xfrm>
          <a:prstGeom prst="rect">
            <a:avLst/>
          </a:prstGeom>
        </p:spPr>
        <p:txBody>
          <a:bodyPr vert="horz" lIns="91440" tIns="45720" rIns="91440" bIns="45720" rtlCol="0"/>
          <a:lstStyle>
            <a:lvl1pPr algn="r">
              <a:defRPr sz="1200"/>
            </a:lvl1pPr>
          </a:lstStyle>
          <a:p>
            <a:fld id="{3AC8C0E2-72BF-457B-8602-B37D3CF6BDA4}" type="datetimeFigureOut">
              <a:rPr lang="en-GB" smtClean="0"/>
              <a:pPr/>
              <a:t>13/02/2012</a:t>
            </a:fld>
            <a:endParaRPr lang="en-GB"/>
          </a:p>
        </p:txBody>
      </p:sp>
      <p:sp>
        <p:nvSpPr>
          <p:cNvPr id="4" name="Slide Image Placeholder 3"/>
          <p:cNvSpPr>
            <a:spLocks noGrp="1" noRot="1" noChangeAspect="1"/>
          </p:cNvSpPr>
          <p:nvPr>
            <p:ph type="sldImg" idx="2"/>
          </p:nvPr>
        </p:nvSpPr>
        <p:spPr>
          <a:xfrm>
            <a:off x="911225" y="742950"/>
            <a:ext cx="4949825" cy="3713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7228" y="4703842"/>
            <a:ext cx="5417820" cy="445627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5965"/>
            <a:ext cx="2934653" cy="49514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36055" y="9405965"/>
            <a:ext cx="2934653" cy="495141"/>
          </a:xfrm>
          <a:prstGeom prst="rect">
            <a:avLst/>
          </a:prstGeom>
        </p:spPr>
        <p:txBody>
          <a:bodyPr vert="horz" lIns="91440" tIns="45720" rIns="91440" bIns="45720" rtlCol="0" anchor="b"/>
          <a:lstStyle>
            <a:lvl1pPr algn="r">
              <a:defRPr sz="1200"/>
            </a:lvl1pPr>
          </a:lstStyle>
          <a:p>
            <a:fld id="{25418227-95BE-4E7A-9FF9-9159CDDEF3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25418227-95BE-4E7A-9FF9-9159CDDEF39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US" smtClean="0"/>
              <a:t>3rd November 2011, Aston University</a:t>
            </a:r>
            <a:endParaRPr lang="en-US"/>
          </a:p>
        </p:txBody>
      </p:sp>
      <p:sp>
        <p:nvSpPr>
          <p:cNvPr id="5" name="Footer Placeholder 4"/>
          <p:cNvSpPr>
            <a:spLocks noGrp="1"/>
          </p:cNvSpPr>
          <p:nvPr>
            <p:ph type="ftr" sz="quarter" idx="11"/>
          </p:nvPr>
        </p:nvSpPr>
        <p:spPr/>
        <p:txBody>
          <a:bodyPr/>
          <a:lstStyle/>
          <a:p>
            <a:r>
              <a:rPr lang="en-US" smtClean="0"/>
              <a:t>RMAS Overview Simon Foster</a:t>
            </a:r>
            <a:endParaRPr lang="en-US"/>
          </a:p>
        </p:txBody>
      </p:sp>
      <p:sp>
        <p:nvSpPr>
          <p:cNvPr id="6" name="Slide Number Placeholder 5"/>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232852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US" smtClean="0"/>
              <a:t>3rd November 2011, Aston University</a:t>
            </a:r>
            <a:endParaRPr lang="en-US"/>
          </a:p>
        </p:txBody>
      </p:sp>
      <p:sp>
        <p:nvSpPr>
          <p:cNvPr id="5" name="Footer Placeholder 4"/>
          <p:cNvSpPr>
            <a:spLocks noGrp="1"/>
          </p:cNvSpPr>
          <p:nvPr>
            <p:ph type="ftr" sz="quarter" idx="11"/>
          </p:nvPr>
        </p:nvSpPr>
        <p:spPr/>
        <p:txBody>
          <a:bodyPr/>
          <a:lstStyle/>
          <a:p>
            <a:r>
              <a:rPr lang="en-US" smtClean="0"/>
              <a:t>RMAS Overview Simon Foster</a:t>
            </a:r>
            <a:endParaRPr lang="en-US"/>
          </a:p>
        </p:txBody>
      </p:sp>
      <p:sp>
        <p:nvSpPr>
          <p:cNvPr id="6" name="Slide Number Placeholder 5"/>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4157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US" smtClean="0"/>
              <a:t>3rd November 2011, Aston University</a:t>
            </a:r>
            <a:endParaRPr lang="en-US"/>
          </a:p>
        </p:txBody>
      </p:sp>
      <p:sp>
        <p:nvSpPr>
          <p:cNvPr id="5" name="Footer Placeholder 4"/>
          <p:cNvSpPr>
            <a:spLocks noGrp="1"/>
          </p:cNvSpPr>
          <p:nvPr>
            <p:ph type="ftr" sz="quarter" idx="11"/>
          </p:nvPr>
        </p:nvSpPr>
        <p:spPr/>
        <p:txBody>
          <a:bodyPr/>
          <a:lstStyle/>
          <a:p>
            <a:r>
              <a:rPr lang="en-US" smtClean="0"/>
              <a:t>RMAS Overview Simon Foster</a:t>
            </a:r>
            <a:endParaRPr lang="en-US"/>
          </a:p>
        </p:txBody>
      </p:sp>
      <p:sp>
        <p:nvSpPr>
          <p:cNvPr id="6" name="Slide Number Placeholder 5"/>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402947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US" smtClean="0"/>
              <a:t>3rd November 2011, Aston University</a:t>
            </a:r>
            <a:endParaRPr lang="en-US"/>
          </a:p>
        </p:txBody>
      </p:sp>
      <p:sp>
        <p:nvSpPr>
          <p:cNvPr id="5" name="Footer Placeholder 4"/>
          <p:cNvSpPr>
            <a:spLocks noGrp="1"/>
          </p:cNvSpPr>
          <p:nvPr>
            <p:ph type="ftr" sz="quarter" idx="11"/>
          </p:nvPr>
        </p:nvSpPr>
        <p:spPr/>
        <p:txBody>
          <a:bodyPr/>
          <a:lstStyle/>
          <a:p>
            <a:r>
              <a:rPr lang="en-US" smtClean="0"/>
              <a:t>RMAS Overview Simon Foster</a:t>
            </a:r>
            <a:endParaRPr lang="en-US"/>
          </a:p>
        </p:txBody>
      </p:sp>
      <p:sp>
        <p:nvSpPr>
          <p:cNvPr id="6" name="Slide Number Placeholder 5"/>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115054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US" smtClean="0"/>
              <a:t>3rd November 2011, Aston University</a:t>
            </a:r>
            <a:endParaRPr lang="en-US"/>
          </a:p>
        </p:txBody>
      </p:sp>
      <p:sp>
        <p:nvSpPr>
          <p:cNvPr id="5" name="Footer Placeholder 4"/>
          <p:cNvSpPr>
            <a:spLocks noGrp="1"/>
          </p:cNvSpPr>
          <p:nvPr>
            <p:ph type="ftr" sz="quarter" idx="11"/>
          </p:nvPr>
        </p:nvSpPr>
        <p:spPr/>
        <p:txBody>
          <a:bodyPr/>
          <a:lstStyle/>
          <a:p>
            <a:r>
              <a:rPr lang="en-US" smtClean="0"/>
              <a:t>RMAS Overview Simon Foster</a:t>
            </a:r>
            <a:endParaRPr lang="en-US"/>
          </a:p>
        </p:txBody>
      </p:sp>
      <p:sp>
        <p:nvSpPr>
          <p:cNvPr id="6" name="Slide Number Placeholder 5"/>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382441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US" smtClean="0"/>
              <a:t>3rd November 2011, Aston University</a:t>
            </a:r>
            <a:endParaRPr lang="en-US"/>
          </a:p>
        </p:txBody>
      </p:sp>
      <p:sp>
        <p:nvSpPr>
          <p:cNvPr id="6" name="Footer Placeholder 5"/>
          <p:cNvSpPr>
            <a:spLocks noGrp="1"/>
          </p:cNvSpPr>
          <p:nvPr>
            <p:ph type="ftr" sz="quarter" idx="11"/>
          </p:nvPr>
        </p:nvSpPr>
        <p:spPr/>
        <p:txBody>
          <a:bodyPr/>
          <a:lstStyle/>
          <a:p>
            <a:r>
              <a:rPr lang="en-US" smtClean="0"/>
              <a:t>RMAS Overview Simon Foster</a:t>
            </a:r>
            <a:endParaRPr lang="en-US"/>
          </a:p>
        </p:txBody>
      </p:sp>
      <p:sp>
        <p:nvSpPr>
          <p:cNvPr id="7" name="Slide Number Placeholder 6"/>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79796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US" smtClean="0"/>
              <a:t>3rd November 2011, Aston University</a:t>
            </a:r>
            <a:endParaRPr lang="en-US"/>
          </a:p>
        </p:txBody>
      </p:sp>
      <p:sp>
        <p:nvSpPr>
          <p:cNvPr id="8" name="Footer Placeholder 7"/>
          <p:cNvSpPr>
            <a:spLocks noGrp="1"/>
          </p:cNvSpPr>
          <p:nvPr>
            <p:ph type="ftr" sz="quarter" idx="11"/>
          </p:nvPr>
        </p:nvSpPr>
        <p:spPr/>
        <p:txBody>
          <a:bodyPr/>
          <a:lstStyle/>
          <a:p>
            <a:r>
              <a:rPr lang="en-US" smtClean="0"/>
              <a:t>RMAS Overview Simon Foster</a:t>
            </a:r>
            <a:endParaRPr lang="en-US"/>
          </a:p>
        </p:txBody>
      </p:sp>
      <p:sp>
        <p:nvSpPr>
          <p:cNvPr id="9" name="Slide Number Placeholder 8"/>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29991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US" smtClean="0"/>
              <a:t>3rd November 2011, Aston University</a:t>
            </a:r>
            <a:endParaRPr lang="en-US"/>
          </a:p>
        </p:txBody>
      </p:sp>
      <p:sp>
        <p:nvSpPr>
          <p:cNvPr id="4" name="Footer Placeholder 3"/>
          <p:cNvSpPr>
            <a:spLocks noGrp="1"/>
          </p:cNvSpPr>
          <p:nvPr>
            <p:ph type="ftr" sz="quarter" idx="11"/>
          </p:nvPr>
        </p:nvSpPr>
        <p:spPr/>
        <p:txBody>
          <a:bodyPr/>
          <a:lstStyle/>
          <a:p>
            <a:r>
              <a:rPr lang="en-US" smtClean="0"/>
              <a:t>RMAS Overview Simon Foster</a:t>
            </a:r>
            <a:endParaRPr lang="en-US"/>
          </a:p>
        </p:txBody>
      </p:sp>
      <p:sp>
        <p:nvSpPr>
          <p:cNvPr id="5" name="Slide Number Placeholder 4"/>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245738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3rd November 2011, Aston University</a:t>
            </a:r>
            <a:endParaRPr lang="en-US"/>
          </a:p>
        </p:txBody>
      </p:sp>
      <p:sp>
        <p:nvSpPr>
          <p:cNvPr id="3" name="Footer Placeholder 2"/>
          <p:cNvSpPr>
            <a:spLocks noGrp="1"/>
          </p:cNvSpPr>
          <p:nvPr>
            <p:ph type="ftr" sz="quarter" idx="11"/>
          </p:nvPr>
        </p:nvSpPr>
        <p:spPr/>
        <p:txBody>
          <a:bodyPr/>
          <a:lstStyle/>
          <a:p>
            <a:r>
              <a:rPr lang="en-US" smtClean="0"/>
              <a:t>RMAS Overview Simon Foster</a:t>
            </a:r>
            <a:endParaRPr lang="en-US"/>
          </a:p>
        </p:txBody>
      </p:sp>
      <p:sp>
        <p:nvSpPr>
          <p:cNvPr id="4" name="Slide Number Placeholder 3"/>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251379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US" smtClean="0"/>
              <a:t>3rd November 2011, Aston University</a:t>
            </a:r>
            <a:endParaRPr lang="en-US"/>
          </a:p>
        </p:txBody>
      </p:sp>
      <p:sp>
        <p:nvSpPr>
          <p:cNvPr id="6" name="Footer Placeholder 5"/>
          <p:cNvSpPr>
            <a:spLocks noGrp="1"/>
          </p:cNvSpPr>
          <p:nvPr>
            <p:ph type="ftr" sz="quarter" idx="11"/>
          </p:nvPr>
        </p:nvSpPr>
        <p:spPr/>
        <p:txBody>
          <a:bodyPr/>
          <a:lstStyle/>
          <a:p>
            <a:r>
              <a:rPr lang="en-US" smtClean="0"/>
              <a:t>RMAS Overview Simon Foster</a:t>
            </a:r>
            <a:endParaRPr lang="en-US"/>
          </a:p>
        </p:txBody>
      </p:sp>
      <p:sp>
        <p:nvSpPr>
          <p:cNvPr id="7" name="Slide Number Placeholder 6"/>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248838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US" smtClean="0"/>
              <a:t>3rd November 2011, Aston University</a:t>
            </a:r>
            <a:endParaRPr lang="en-US"/>
          </a:p>
        </p:txBody>
      </p:sp>
      <p:sp>
        <p:nvSpPr>
          <p:cNvPr id="6" name="Footer Placeholder 5"/>
          <p:cNvSpPr>
            <a:spLocks noGrp="1"/>
          </p:cNvSpPr>
          <p:nvPr>
            <p:ph type="ftr" sz="quarter" idx="11"/>
          </p:nvPr>
        </p:nvSpPr>
        <p:spPr/>
        <p:txBody>
          <a:bodyPr/>
          <a:lstStyle/>
          <a:p>
            <a:r>
              <a:rPr lang="en-US" smtClean="0"/>
              <a:t>RMAS Overview Simon Foster</a:t>
            </a:r>
            <a:endParaRPr lang="en-US"/>
          </a:p>
        </p:txBody>
      </p:sp>
      <p:sp>
        <p:nvSpPr>
          <p:cNvPr id="7" name="Slide Number Placeholder 6"/>
          <p:cNvSpPr>
            <a:spLocks noGrp="1"/>
          </p:cNvSpPr>
          <p:nvPr>
            <p:ph type="sldNum" sz="quarter" idx="12"/>
          </p:nvPr>
        </p:nvSpPr>
        <p:spPr/>
        <p:txBody>
          <a:body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404342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3rd November 2011, Aston University</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RMAS Overview Simon Foster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2883A-93E9-1345-8B40-307177E65E1F}" type="slidenum">
              <a:rPr lang="en-US" smtClean="0"/>
              <a:pPr/>
              <a:t>‹#›</a:t>
            </a:fld>
            <a:endParaRPr lang="en-US"/>
          </a:p>
        </p:txBody>
      </p:sp>
    </p:spTree>
    <p:extLst>
      <p:ext uri="{BB962C8B-B14F-4D97-AF65-F5344CB8AC3E}">
        <p14:creationId xmlns="" xmlns:p14="http://schemas.microsoft.com/office/powerpoint/2010/main" val="1437619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mailto:S.foster@exeter.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mas Page 1.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Date Placeholder 2"/>
          <p:cNvSpPr>
            <a:spLocks noGrp="1"/>
          </p:cNvSpPr>
          <p:nvPr>
            <p:ph type="dt" sz="half" idx="10"/>
          </p:nvPr>
        </p:nvSpPr>
        <p:spPr/>
        <p:txBody>
          <a:bodyPr/>
          <a:lstStyle/>
          <a:p>
            <a:r>
              <a:rPr lang="en-US" dirty="0" smtClean="0"/>
              <a:t>RIM Meeting, Edinburgh, 11</a:t>
            </a:r>
            <a:r>
              <a:rPr lang="en-US" baseline="30000" dirty="0" smtClean="0"/>
              <a:t>th</a:t>
            </a:r>
            <a:r>
              <a:rPr lang="en-US" dirty="0" smtClean="0"/>
              <a:t> January, 2012</a:t>
            </a:r>
            <a:endParaRPr lang="en-US" dirty="0"/>
          </a:p>
        </p:txBody>
      </p:sp>
      <p:sp>
        <p:nvSpPr>
          <p:cNvPr id="5" name="Footer Placeholder 4"/>
          <p:cNvSpPr>
            <a:spLocks noGrp="1"/>
          </p:cNvSpPr>
          <p:nvPr>
            <p:ph type="ftr" sz="quarter" idx="11"/>
          </p:nvPr>
        </p:nvSpPr>
        <p:spPr/>
        <p:txBody>
          <a:bodyPr/>
          <a:lstStyle/>
          <a:p>
            <a:r>
              <a:rPr lang="en-US" dirty="0" smtClean="0"/>
              <a:t>RMAS Update Simon Foster</a:t>
            </a:r>
            <a:endParaRPr lang="en-US" dirty="0"/>
          </a:p>
        </p:txBody>
      </p:sp>
      <p:sp>
        <p:nvSpPr>
          <p:cNvPr id="6" name="Rectangle 5"/>
          <p:cNvSpPr/>
          <p:nvPr/>
        </p:nvSpPr>
        <p:spPr>
          <a:xfrm>
            <a:off x="469006" y="4391696"/>
            <a:ext cx="5550794" cy="954107"/>
          </a:xfrm>
          <a:prstGeom prst="rect">
            <a:avLst/>
          </a:prstGeom>
        </p:spPr>
        <p:txBody>
          <a:bodyPr wrap="square">
            <a:spAutoFit/>
          </a:bodyPr>
          <a:lstStyle/>
          <a:p>
            <a:pPr algn="ctr"/>
            <a:r>
              <a:rPr lang="en-GB" sz="2800" dirty="0" smtClean="0">
                <a:latin typeface="Arial" pitchFamily="34" charset="0"/>
                <a:cs typeface="Arial" pitchFamily="34" charset="0"/>
              </a:rPr>
              <a:t>Simon Foster</a:t>
            </a:r>
          </a:p>
          <a:p>
            <a:pPr algn="ctr"/>
            <a:r>
              <a:rPr lang="en-GB" sz="2800" dirty="0" smtClean="0">
                <a:latin typeface="Arial" pitchFamily="34" charset="0"/>
                <a:cs typeface="Arial" pitchFamily="34" charset="0"/>
              </a:rPr>
              <a:t>RMAS Project Manager</a:t>
            </a:r>
            <a:endParaRPr lang="en-GB" sz="2800" dirty="0">
              <a:latin typeface="Arial" pitchFamily="34" charset="0"/>
              <a:cs typeface="Arial" pitchFamily="34" charset="0"/>
            </a:endParaRPr>
          </a:p>
        </p:txBody>
      </p:sp>
    </p:spTree>
    <p:extLst>
      <p:ext uri="{BB962C8B-B14F-4D97-AF65-F5344CB8AC3E}">
        <p14:creationId xmlns="" xmlns:p14="http://schemas.microsoft.com/office/powerpoint/2010/main" val="364875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4" name="Can 3"/>
          <p:cNvSpPr/>
          <p:nvPr/>
        </p:nvSpPr>
        <p:spPr>
          <a:xfrm>
            <a:off x="827584" y="1844824"/>
            <a:ext cx="1512168" cy="151216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Symplectic</a:t>
            </a:r>
            <a:endParaRPr lang="en-GB" dirty="0"/>
          </a:p>
        </p:txBody>
      </p:sp>
      <p:sp>
        <p:nvSpPr>
          <p:cNvPr id="5" name="Can 4"/>
          <p:cNvSpPr/>
          <p:nvPr/>
        </p:nvSpPr>
        <p:spPr>
          <a:xfrm>
            <a:off x="6840252" y="1988840"/>
            <a:ext cx="1512168" cy="151216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ROMe</a:t>
            </a:r>
            <a:endParaRPr lang="en-GB" dirty="0"/>
          </a:p>
        </p:txBody>
      </p:sp>
      <p:sp>
        <p:nvSpPr>
          <p:cNvPr id="6" name="TextBox 5"/>
          <p:cNvSpPr txBox="1"/>
          <p:nvPr/>
        </p:nvSpPr>
        <p:spPr>
          <a:xfrm>
            <a:off x="3563888" y="908720"/>
            <a:ext cx="1152128" cy="646331"/>
          </a:xfrm>
          <a:prstGeom prst="rect">
            <a:avLst/>
          </a:prstGeom>
          <a:noFill/>
        </p:spPr>
        <p:txBody>
          <a:bodyPr wrap="square" rtlCol="0">
            <a:spAutoFit/>
          </a:bodyPr>
          <a:lstStyle/>
          <a:p>
            <a:r>
              <a:rPr lang="en-GB" dirty="0" smtClean="0"/>
              <a:t>Linked Server</a:t>
            </a:r>
            <a:endParaRPr lang="en-GB" dirty="0"/>
          </a:p>
        </p:txBody>
      </p:sp>
      <p:sp>
        <p:nvSpPr>
          <p:cNvPr id="7" name="Rectangle 6"/>
          <p:cNvSpPr/>
          <p:nvPr/>
        </p:nvSpPr>
        <p:spPr>
          <a:xfrm>
            <a:off x="6804248" y="3645024"/>
            <a:ext cx="1584176"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dirty="0" smtClean="0"/>
              <a:t>Publication data</a:t>
            </a:r>
            <a:endParaRPr lang="en-GB" sz="1400" dirty="0"/>
          </a:p>
        </p:txBody>
      </p:sp>
      <p:sp>
        <p:nvSpPr>
          <p:cNvPr id="11" name="Rounded Rectangle 10"/>
          <p:cNvSpPr/>
          <p:nvPr/>
        </p:nvSpPr>
        <p:spPr>
          <a:xfrm>
            <a:off x="899592" y="3789040"/>
            <a:ext cx="1368152"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Widget</a:t>
            </a:r>
            <a:endParaRPr lang="en-GB" dirty="0"/>
          </a:p>
        </p:txBody>
      </p:sp>
      <p:sp>
        <p:nvSpPr>
          <p:cNvPr id="12" name="Rectangle 11"/>
          <p:cNvSpPr/>
          <p:nvPr/>
        </p:nvSpPr>
        <p:spPr>
          <a:xfrm>
            <a:off x="3563888" y="4365104"/>
            <a:ext cx="72008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t>CERIF XML</a:t>
            </a:r>
            <a:endParaRPr lang="en-GB" sz="1600" dirty="0"/>
          </a:p>
        </p:txBody>
      </p:sp>
      <p:sp>
        <p:nvSpPr>
          <p:cNvPr id="13" name="Rectangle 12"/>
          <p:cNvSpPr/>
          <p:nvPr/>
        </p:nvSpPr>
        <p:spPr>
          <a:xfrm>
            <a:off x="3716288" y="4517504"/>
            <a:ext cx="72008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t>CERIF XML</a:t>
            </a:r>
            <a:endParaRPr lang="en-GB" sz="1600" dirty="0"/>
          </a:p>
        </p:txBody>
      </p:sp>
      <p:sp>
        <p:nvSpPr>
          <p:cNvPr id="14" name="Rectangle 13"/>
          <p:cNvSpPr/>
          <p:nvPr/>
        </p:nvSpPr>
        <p:spPr>
          <a:xfrm>
            <a:off x="3868688" y="4669904"/>
            <a:ext cx="72008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t>CERIF XML</a:t>
            </a:r>
            <a:endParaRPr lang="en-GB" sz="1600" dirty="0"/>
          </a:p>
        </p:txBody>
      </p:sp>
      <p:sp>
        <p:nvSpPr>
          <p:cNvPr id="15" name="TextBox 14"/>
          <p:cNvSpPr txBox="1"/>
          <p:nvPr/>
        </p:nvSpPr>
        <p:spPr>
          <a:xfrm>
            <a:off x="5976156" y="2276872"/>
            <a:ext cx="648072" cy="1815882"/>
          </a:xfrm>
          <a:prstGeom prst="rect">
            <a:avLst/>
          </a:prstGeom>
          <a:noFill/>
        </p:spPr>
        <p:txBody>
          <a:bodyPr wrap="square" rtlCol="0">
            <a:spAutoFit/>
          </a:bodyPr>
          <a:lstStyle/>
          <a:p>
            <a:r>
              <a:rPr lang="en-GB" sz="2800" dirty="0" smtClean="0"/>
              <a:t>S</a:t>
            </a:r>
          </a:p>
          <a:p>
            <a:r>
              <a:rPr lang="en-GB" sz="2800" dirty="0" smtClean="0"/>
              <a:t>S</a:t>
            </a:r>
          </a:p>
          <a:p>
            <a:r>
              <a:rPr lang="en-GB" sz="2800" dirty="0" smtClean="0"/>
              <a:t>I</a:t>
            </a:r>
          </a:p>
          <a:p>
            <a:r>
              <a:rPr lang="en-GB" sz="2800" dirty="0" smtClean="0"/>
              <a:t>S</a:t>
            </a:r>
            <a:endParaRPr lang="en-GB" sz="2800" dirty="0"/>
          </a:p>
        </p:txBody>
      </p:sp>
      <p:sp>
        <p:nvSpPr>
          <p:cNvPr id="16" name="Right Arrow 15"/>
          <p:cNvSpPr/>
          <p:nvPr/>
        </p:nvSpPr>
        <p:spPr>
          <a:xfrm>
            <a:off x="6372200" y="2708920"/>
            <a:ext cx="288032" cy="720080"/>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cxnSp>
        <p:nvCxnSpPr>
          <p:cNvPr id="19" name="Straight Connector 18"/>
          <p:cNvCxnSpPr>
            <a:stCxn id="4" idx="3"/>
            <a:endCxn id="11" idx="0"/>
          </p:cNvCxnSpPr>
          <p:nvPr/>
        </p:nvCxnSpPr>
        <p:spPr>
          <a:xfrm>
            <a:off x="1583668" y="3356992"/>
            <a:ext cx="0" cy="432048"/>
          </a:xfrm>
          <a:prstGeom prst="line">
            <a:avLst/>
          </a:prstGeom>
        </p:spPr>
        <p:style>
          <a:lnRef idx="2">
            <a:schemeClr val="accent3"/>
          </a:lnRef>
          <a:fillRef idx="0">
            <a:schemeClr val="accent3"/>
          </a:fillRef>
          <a:effectRef idx="1">
            <a:schemeClr val="accent3"/>
          </a:effectRef>
          <a:fontRef idx="minor">
            <a:schemeClr val="tx1"/>
          </a:fontRef>
        </p:style>
      </p:cxnSp>
      <p:cxnSp>
        <p:nvCxnSpPr>
          <p:cNvPr id="21" name="Shape 20"/>
          <p:cNvCxnSpPr>
            <a:stCxn id="11" idx="2"/>
            <a:endCxn id="12" idx="1"/>
          </p:cNvCxnSpPr>
          <p:nvPr/>
        </p:nvCxnSpPr>
        <p:spPr>
          <a:xfrm rot="16200000" flipH="1">
            <a:off x="2357754" y="3591018"/>
            <a:ext cx="432048" cy="1980220"/>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3" name="Shape 22"/>
          <p:cNvCxnSpPr>
            <a:stCxn id="4" idx="1"/>
            <a:endCxn id="6" idx="1"/>
          </p:cNvCxnSpPr>
          <p:nvPr/>
        </p:nvCxnSpPr>
        <p:spPr>
          <a:xfrm rot="5400000" flipH="1" flipV="1">
            <a:off x="2267309" y="548245"/>
            <a:ext cx="612938" cy="198022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hape 24"/>
          <p:cNvCxnSpPr>
            <a:stCxn id="6" idx="3"/>
            <a:endCxn id="15" idx="0"/>
          </p:cNvCxnSpPr>
          <p:nvPr/>
        </p:nvCxnSpPr>
        <p:spPr>
          <a:xfrm>
            <a:off x="4716016" y="1231886"/>
            <a:ext cx="1584176" cy="104498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hape 26"/>
          <p:cNvCxnSpPr>
            <a:stCxn id="14" idx="3"/>
            <a:endCxn id="15" idx="2"/>
          </p:cNvCxnSpPr>
          <p:nvPr/>
        </p:nvCxnSpPr>
        <p:spPr>
          <a:xfrm flipV="1">
            <a:off x="4588768" y="4092754"/>
            <a:ext cx="1711424" cy="1009198"/>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sp>
        <p:nvSpPr>
          <p:cNvPr id="32" name="TextBox 31"/>
          <p:cNvSpPr txBox="1"/>
          <p:nvPr/>
        </p:nvSpPr>
        <p:spPr>
          <a:xfrm>
            <a:off x="323528" y="116632"/>
            <a:ext cx="4392488" cy="646331"/>
          </a:xfrm>
          <a:prstGeom prst="rect">
            <a:avLst/>
          </a:prstGeom>
          <a:noFill/>
        </p:spPr>
        <p:txBody>
          <a:bodyPr wrap="square" rtlCol="0">
            <a:spAutoFit/>
          </a:bodyPr>
          <a:lstStyle/>
          <a:p>
            <a:r>
              <a:rPr lang="en-GB" u="sng" dirty="0" smtClean="0"/>
              <a:t>Research Output Monitoring tool (</a:t>
            </a:r>
            <a:r>
              <a:rPr lang="en-GB" u="sng" dirty="0" err="1" smtClean="0"/>
              <a:t>ROMe</a:t>
            </a:r>
            <a:r>
              <a:rPr lang="en-GB" u="sng" dirty="0" smtClean="0"/>
              <a:t>)   Overview</a:t>
            </a:r>
            <a:endParaRPr lang="en-GB" u="sng" dirty="0"/>
          </a:p>
        </p:txBody>
      </p:sp>
      <p:sp>
        <p:nvSpPr>
          <p:cNvPr id="22"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24"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3" descr="rmas Page 2.jpg"/>
          <p:cNvPicPr>
            <a:picLocks noChangeAspect="1"/>
          </p:cNvPicPr>
          <p:nvPr/>
        </p:nvPicPr>
        <p:blipFill>
          <a:blip r:embed="rId3"/>
          <a:srcRect/>
          <a:stretch>
            <a:fillRect/>
          </a:stretch>
        </p:blipFill>
        <p:spPr bwMode="auto">
          <a:xfrm>
            <a:off x="16768" y="0"/>
            <a:ext cx="9144000" cy="6858000"/>
          </a:xfrm>
          <a:prstGeom prst="rect">
            <a:avLst/>
          </a:prstGeom>
          <a:noFill/>
          <a:ln w="9525">
            <a:noFill/>
            <a:miter lim="800000"/>
            <a:headEnd/>
            <a:tailEnd/>
          </a:ln>
        </p:spPr>
      </p:pic>
      <p:sp>
        <p:nvSpPr>
          <p:cNvPr id="4" name="Can 3"/>
          <p:cNvSpPr/>
          <p:nvPr/>
        </p:nvSpPr>
        <p:spPr>
          <a:xfrm>
            <a:off x="827584" y="1844824"/>
            <a:ext cx="1512168" cy="151216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Symplectic</a:t>
            </a:r>
            <a:endParaRPr lang="en-GB" dirty="0"/>
          </a:p>
        </p:txBody>
      </p:sp>
      <p:sp>
        <p:nvSpPr>
          <p:cNvPr id="5" name="Can 4"/>
          <p:cNvSpPr/>
          <p:nvPr/>
        </p:nvSpPr>
        <p:spPr>
          <a:xfrm>
            <a:off x="6840252" y="1988840"/>
            <a:ext cx="1512168" cy="151216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ROMe</a:t>
            </a:r>
            <a:endParaRPr lang="en-GB" dirty="0"/>
          </a:p>
        </p:txBody>
      </p:sp>
      <p:sp>
        <p:nvSpPr>
          <p:cNvPr id="6" name="TextBox 5"/>
          <p:cNvSpPr txBox="1"/>
          <p:nvPr/>
        </p:nvSpPr>
        <p:spPr>
          <a:xfrm>
            <a:off x="3563888" y="908720"/>
            <a:ext cx="1152128" cy="646331"/>
          </a:xfrm>
          <a:prstGeom prst="rect">
            <a:avLst/>
          </a:prstGeom>
          <a:noFill/>
        </p:spPr>
        <p:txBody>
          <a:bodyPr wrap="square" rtlCol="0">
            <a:spAutoFit/>
          </a:bodyPr>
          <a:lstStyle/>
          <a:p>
            <a:r>
              <a:rPr lang="en-GB" dirty="0" smtClean="0"/>
              <a:t>Linked Server</a:t>
            </a:r>
            <a:endParaRPr lang="en-GB" dirty="0"/>
          </a:p>
        </p:txBody>
      </p:sp>
      <p:sp>
        <p:nvSpPr>
          <p:cNvPr id="7" name="Rectangle 6"/>
          <p:cNvSpPr/>
          <p:nvPr/>
        </p:nvSpPr>
        <p:spPr>
          <a:xfrm>
            <a:off x="6804248" y="3645024"/>
            <a:ext cx="1584176"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dirty="0" smtClean="0"/>
              <a:t>Publication data</a:t>
            </a:r>
            <a:endParaRPr lang="en-GB" sz="1400" dirty="0"/>
          </a:p>
        </p:txBody>
      </p:sp>
      <p:sp>
        <p:nvSpPr>
          <p:cNvPr id="11" name="Rounded Rectangle 10"/>
          <p:cNvSpPr/>
          <p:nvPr/>
        </p:nvSpPr>
        <p:spPr>
          <a:xfrm>
            <a:off x="899592" y="3789040"/>
            <a:ext cx="1368152" cy="57606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t>Widget</a:t>
            </a:r>
            <a:endParaRPr lang="en-GB" dirty="0"/>
          </a:p>
        </p:txBody>
      </p:sp>
      <p:sp>
        <p:nvSpPr>
          <p:cNvPr id="12" name="Rectangle 11"/>
          <p:cNvSpPr/>
          <p:nvPr/>
        </p:nvSpPr>
        <p:spPr>
          <a:xfrm>
            <a:off x="3563888" y="4365104"/>
            <a:ext cx="72008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t>CERIF XML</a:t>
            </a:r>
            <a:endParaRPr lang="en-GB" sz="1600" dirty="0"/>
          </a:p>
        </p:txBody>
      </p:sp>
      <p:sp>
        <p:nvSpPr>
          <p:cNvPr id="13" name="Rectangle 12"/>
          <p:cNvSpPr/>
          <p:nvPr/>
        </p:nvSpPr>
        <p:spPr>
          <a:xfrm>
            <a:off x="3716288" y="4517504"/>
            <a:ext cx="72008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t>CERIF XML</a:t>
            </a:r>
            <a:endParaRPr lang="en-GB" sz="1600" dirty="0"/>
          </a:p>
        </p:txBody>
      </p:sp>
      <p:sp>
        <p:nvSpPr>
          <p:cNvPr id="14" name="Rectangle 13"/>
          <p:cNvSpPr/>
          <p:nvPr/>
        </p:nvSpPr>
        <p:spPr>
          <a:xfrm>
            <a:off x="3868688" y="4669904"/>
            <a:ext cx="72008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t>CERIF XML</a:t>
            </a:r>
            <a:endParaRPr lang="en-GB" sz="1600" dirty="0"/>
          </a:p>
        </p:txBody>
      </p:sp>
      <p:sp>
        <p:nvSpPr>
          <p:cNvPr id="15" name="TextBox 14"/>
          <p:cNvSpPr txBox="1"/>
          <p:nvPr/>
        </p:nvSpPr>
        <p:spPr>
          <a:xfrm>
            <a:off x="5976156" y="2276872"/>
            <a:ext cx="648072" cy="1815882"/>
          </a:xfrm>
          <a:prstGeom prst="rect">
            <a:avLst/>
          </a:prstGeom>
          <a:noFill/>
        </p:spPr>
        <p:txBody>
          <a:bodyPr wrap="square" rtlCol="0">
            <a:spAutoFit/>
          </a:bodyPr>
          <a:lstStyle/>
          <a:p>
            <a:r>
              <a:rPr lang="en-GB" sz="2800" dirty="0" smtClean="0"/>
              <a:t>S</a:t>
            </a:r>
          </a:p>
          <a:p>
            <a:r>
              <a:rPr lang="en-GB" sz="2800" dirty="0" smtClean="0"/>
              <a:t>S</a:t>
            </a:r>
          </a:p>
          <a:p>
            <a:r>
              <a:rPr lang="en-GB" sz="2800" dirty="0" smtClean="0"/>
              <a:t>I</a:t>
            </a:r>
          </a:p>
          <a:p>
            <a:r>
              <a:rPr lang="en-GB" sz="2800" dirty="0" smtClean="0"/>
              <a:t>S</a:t>
            </a:r>
            <a:endParaRPr lang="en-GB" sz="2800" dirty="0"/>
          </a:p>
        </p:txBody>
      </p:sp>
      <p:sp>
        <p:nvSpPr>
          <p:cNvPr id="16" name="Right Arrow 15"/>
          <p:cNvSpPr/>
          <p:nvPr/>
        </p:nvSpPr>
        <p:spPr>
          <a:xfrm>
            <a:off x="6372200" y="2708920"/>
            <a:ext cx="288032" cy="720080"/>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cxnSp>
        <p:nvCxnSpPr>
          <p:cNvPr id="19" name="Straight Connector 18"/>
          <p:cNvCxnSpPr>
            <a:stCxn id="4" idx="3"/>
            <a:endCxn id="11" idx="0"/>
          </p:cNvCxnSpPr>
          <p:nvPr/>
        </p:nvCxnSpPr>
        <p:spPr>
          <a:xfrm>
            <a:off x="1583668" y="3356992"/>
            <a:ext cx="0" cy="432048"/>
          </a:xfrm>
          <a:prstGeom prst="line">
            <a:avLst/>
          </a:prstGeom>
        </p:spPr>
        <p:style>
          <a:lnRef idx="2">
            <a:schemeClr val="accent3"/>
          </a:lnRef>
          <a:fillRef idx="0">
            <a:schemeClr val="accent3"/>
          </a:fillRef>
          <a:effectRef idx="1">
            <a:schemeClr val="accent3"/>
          </a:effectRef>
          <a:fontRef idx="minor">
            <a:schemeClr val="tx1"/>
          </a:fontRef>
        </p:style>
      </p:cxnSp>
      <p:cxnSp>
        <p:nvCxnSpPr>
          <p:cNvPr id="21" name="Shape 20"/>
          <p:cNvCxnSpPr>
            <a:stCxn id="11" idx="2"/>
            <a:endCxn id="12" idx="1"/>
          </p:cNvCxnSpPr>
          <p:nvPr/>
        </p:nvCxnSpPr>
        <p:spPr>
          <a:xfrm rot="16200000" flipH="1">
            <a:off x="2357754" y="3591018"/>
            <a:ext cx="432048" cy="1980220"/>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3" name="Shape 22"/>
          <p:cNvCxnSpPr>
            <a:stCxn id="4" idx="1"/>
            <a:endCxn id="6" idx="1"/>
          </p:cNvCxnSpPr>
          <p:nvPr/>
        </p:nvCxnSpPr>
        <p:spPr>
          <a:xfrm rot="5400000" flipH="1" flipV="1">
            <a:off x="2267309" y="548245"/>
            <a:ext cx="612938" cy="198022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hape 24"/>
          <p:cNvCxnSpPr>
            <a:stCxn id="6" idx="3"/>
            <a:endCxn id="15" idx="0"/>
          </p:cNvCxnSpPr>
          <p:nvPr/>
        </p:nvCxnSpPr>
        <p:spPr>
          <a:xfrm>
            <a:off x="4716016" y="1231886"/>
            <a:ext cx="1584176" cy="104498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hape 26"/>
          <p:cNvCxnSpPr>
            <a:stCxn id="14" idx="3"/>
            <a:endCxn id="15" idx="2"/>
          </p:cNvCxnSpPr>
          <p:nvPr/>
        </p:nvCxnSpPr>
        <p:spPr>
          <a:xfrm flipV="1">
            <a:off x="4588768" y="4092754"/>
            <a:ext cx="1711424" cy="1009198"/>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sp>
        <p:nvSpPr>
          <p:cNvPr id="17" name="TextBox 16"/>
          <p:cNvSpPr txBox="1"/>
          <p:nvPr/>
        </p:nvSpPr>
        <p:spPr>
          <a:xfrm>
            <a:off x="827584" y="5445224"/>
            <a:ext cx="2664296" cy="584775"/>
          </a:xfrm>
          <a:prstGeom prst="rect">
            <a:avLst/>
          </a:prstGeom>
          <a:noFill/>
        </p:spPr>
        <p:txBody>
          <a:bodyPr wrap="square" rtlCol="0">
            <a:spAutoFit/>
          </a:bodyPr>
          <a:lstStyle/>
          <a:p>
            <a:r>
              <a:rPr lang="en-GB" sz="1600" dirty="0" smtClean="0"/>
              <a:t>1) Widget schedules extract into CERIF XML files.</a:t>
            </a:r>
            <a:endParaRPr lang="en-GB" sz="1600" dirty="0"/>
          </a:p>
        </p:txBody>
      </p:sp>
      <p:sp>
        <p:nvSpPr>
          <p:cNvPr id="18" name="TextBox 17"/>
          <p:cNvSpPr txBox="1"/>
          <p:nvPr/>
        </p:nvSpPr>
        <p:spPr>
          <a:xfrm>
            <a:off x="3995936" y="188640"/>
            <a:ext cx="1944216" cy="584775"/>
          </a:xfrm>
          <a:prstGeom prst="rect">
            <a:avLst/>
          </a:prstGeom>
          <a:noFill/>
        </p:spPr>
        <p:txBody>
          <a:bodyPr wrap="square" rtlCol="0">
            <a:spAutoFit/>
          </a:bodyPr>
          <a:lstStyle/>
          <a:p>
            <a:r>
              <a:rPr lang="en-GB" sz="1600" dirty="0" smtClean="0"/>
              <a:t>2) Un-</a:t>
            </a:r>
            <a:r>
              <a:rPr lang="en-GB" sz="1600" dirty="0" err="1" smtClean="0"/>
              <a:t>mapable</a:t>
            </a:r>
            <a:r>
              <a:rPr lang="en-GB" sz="1600" dirty="0" smtClean="0"/>
              <a:t> CERIF data is extracted.</a:t>
            </a:r>
            <a:endParaRPr lang="en-GB" sz="1600" dirty="0"/>
          </a:p>
        </p:txBody>
      </p:sp>
      <p:sp>
        <p:nvSpPr>
          <p:cNvPr id="20" name="TextBox 19"/>
          <p:cNvSpPr txBox="1"/>
          <p:nvPr/>
        </p:nvSpPr>
        <p:spPr>
          <a:xfrm>
            <a:off x="3419872" y="2564904"/>
            <a:ext cx="2520280" cy="1077218"/>
          </a:xfrm>
          <a:prstGeom prst="rect">
            <a:avLst/>
          </a:prstGeom>
          <a:noFill/>
        </p:spPr>
        <p:txBody>
          <a:bodyPr wrap="square" rtlCol="0">
            <a:spAutoFit/>
          </a:bodyPr>
          <a:lstStyle/>
          <a:p>
            <a:r>
              <a:rPr lang="en-GB" sz="1600" dirty="0" smtClean="0"/>
              <a:t>3) SSIS imports XML and merges data to produce data set needed for ROMe interface.</a:t>
            </a:r>
            <a:endParaRPr lang="en-GB" sz="1600" dirty="0"/>
          </a:p>
        </p:txBody>
      </p:sp>
      <p:sp>
        <p:nvSpPr>
          <p:cNvPr id="22" name="TextBox 21"/>
          <p:cNvSpPr txBox="1"/>
          <p:nvPr/>
        </p:nvSpPr>
        <p:spPr>
          <a:xfrm>
            <a:off x="323528" y="116632"/>
            <a:ext cx="1872208" cy="369332"/>
          </a:xfrm>
          <a:prstGeom prst="rect">
            <a:avLst/>
          </a:prstGeom>
          <a:noFill/>
        </p:spPr>
        <p:txBody>
          <a:bodyPr wrap="square" rtlCol="0">
            <a:spAutoFit/>
          </a:bodyPr>
          <a:lstStyle/>
          <a:p>
            <a:r>
              <a:rPr lang="en-GB" u="sng" dirty="0" smtClean="0"/>
              <a:t>Steps</a:t>
            </a:r>
            <a:endParaRPr lang="en-GB" u="sng" dirty="0"/>
          </a:p>
        </p:txBody>
      </p:sp>
      <p:sp>
        <p:nvSpPr>
          <p:cNvPr id="26"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37439" y="4293096"/>
            <a:ext cx="872569"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smtClean="0"/>
              <a:t>Publications</a:t>
            </a:r>
          </a:p>
          <a:p>
            <a:pPr algn="ctr"/>
            <a:r>
              <a:rPr lang="en-GB" sz="1050" dirty="0" smtClean="0"/>
              <a:t>Tool</a:t>
            </a:r>
            <a:endParaRPr lang="en-GB" sz="1050" dirty="0"/>
          </a:p>
        </p:txBody>
      </p:sp>
      <p:grpSp>
        <p:nvGrpSpPr>
          <p:cNvPr id="2" name="Group 21"/>
          <p:cNvGrpSpPr/>
          <p:nvPr/>
        </p:nvGrpSpPr>
        <p:grpSpPr>
          <a:xfrm>
            <a:off x="6984460" y="620688"/>
            <a:ext cx="1296144" cy="3456384"/>
            <a:chOff x="6228184" y="1844824"/>
            <a:chExt cx="1296144" cy="3456384"/>
          </a:xfrm>
        </p:grpSpPr>
        <p:sp>
          <p:nvSpPr>
            <p:cNvPr id="10" name="Rectangle 9"/>
            <p:cNvSpPr/>
            <p:nvPr/>
          </p:nvSpPr>
          <p:spPr>
            <a:xfrm>
              <a:off x="6228184" y="1844824"/>
              <a:ext cx="1296144" cy="34563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50"/>
            </a:p>
          </p:txBody>
        </p:sp>
        <p:grpSp>
          <p:nvGrpSpPr>
            <p:cNvPr id="3" name="Group 18"/>
            <p:cNvGrpSpPr/>
            <p:nvPr/>
          </p:nvGrpSpPr>
          <p:grpSpPr>
            <a:xfrm>
              <a:off x="6372200" y="2276872"/>
              <a:ext cx="432048" cy="2880320"/>
              <a:chOff x="5436096" y="2204864"/>
              <a:chExt cx="432048" cy="2880320"/>
            </a:xfrm>
          </p:grpSpPr>
          <p:sp>
            <p:nvSpPr>
              <p:cNvPr id="11" name="Rectangle 10"/>
              <p:cNvSpPr/>
              <p:nvPr/>
            </p:nvSpPr>
            <p:spPr>
              <a:xfrm>
                <a:off x="5436096" y="2204864"/>
                <a:ext cx="432048" cy="2880320"/>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rot lat="0" lon="0" rev="5400000"/>
                  </a:camera>
                  <a:lightRig rig="threePt" dir="t"/>
                </a:scene3d>
              </a:bodyPr>
              <a:lstStyle/>
              <a:p>
                <a:pPr algn="ctr"/>
                <a:endParaRPr lang="en-GB" sz="1050" dirty="0"/>
              </a:p>
            </p:txBody>
          </p:sp>
          <p:sp>
            <p:nvSpPr>
              <p:cNvPr id="12" name="TextBox 11"/>
              <p:cNvSpPr txBox="1"/>
              <p:nvPr/>
            </p:nvSpPr>
            <p:spPr>
              <a:xfrm rot="16200000">
                <a:off x="4680246" y="3752802"/>
                <a:ext cx="1909632" cy="253916"/>
              </a:xfrm>
              <a:prstGeom prst="rect">
                <a:avLst/>
              </a:prstGeom>
              <a:noFill/>
            </p:spPr>
            <p:txBody>
              <a:bodyPr wrap="square" rtlCol="0">
                <a:spAutoFit/>
              </a:bodyPr>
              <a:lstStyle/>
              <a:p>
                <a:r>
                  <a:rPr lang="en-GB" sz="1050" dirty="0" smtClean="0"/>
                  <a:t>Message Queue</a:t>
                </a:r>
                <a:endParaRPr lang="en-GB" sz="1050" dirty="0"/>
              </a:p>
            </p:txBody>
          </p:sp>
        </p:grpSp>
        <p:grpSp>
          <p:nvGrpSpPr>
            <p:cNvPr id="4" name="Group 16"/>
            <p:cNvGrpSpPr/>
            <p:nvPr/>
          </p:nvGrpSpPr>
          <p:grpSpPr>
            <a:xfrm>
              <a:off x="6948264" y="2233738"/>
              <a:ext cx="432048" cy="1483294"/>
              <a:chOff x="6012160" y="1873698"/>
              <a:chExt cx="432048" cy="1483294"/>
            </a:xfrm>
          </p:grpSpPr>
          <p:sp>
            <p:nvSpPr>
              <p:cNvPr id="13" name="Rectangle 12"/>
              <p:cNvSpPr/>
              <p:nvPr/>
            </p:nvSpPr>
            <p:spPr>
              <a:xfrm>
                <a:off x="6012160" y="1916832"/>
                <a:ext cx="432048" cy="1440160"/>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rot lat="0" lon="0" rev="5400000"/>
                  </a:camera>
                  <a:lightRig rig="threePt" dir="t"/>
                </a:scene3d>
              </a:bodyPr>
              <a:lstStyle/>
              <a:p>
                <a:pPr algn="ctr"/>
                <a:endParaRPr lang="en-GB" sz="1050" dirty="0"/>
              </a:p>
            </p:txBody>
          </p:sp>
          <p:sp>
            <p:nvSpPr>
              <p:cNvPr id="14" name="TextBox 13"/>
              <p:cNvSpPr txBox="1"/>
              <p:nvPr/>
            </p:nvSpPr>
            <p:spPr>
              <a:xfrm rot="16200000">
                <a:off x="5547130" y="2458862"/>
                <a:ext cx="1424243" cy="253916"/>
              </a:xfrm>
              <a:prstGeom prst="rect">
                <a:avLst/>
              </a:prstGeom>
              <a:noFill/>
            </p:spPr>
            <p:txBody>
              <a:bodyPr wrap="square" rtlCol="0">
                <a:spAutoFit/>
              </a:bodyPr>
              <a:lstStyle/>
              <a:p>
                <a:r>
                  <a:rPr lang="en-GB" sz="1050" dirty="0" smtClean="0"/>
                  <a:t>Message Flow Control</a:t>
                </a:r>
                <a:endParaRPr lang="en-GB" sz="1050" dirty="0"/>
              </a:p>
            </p:txBody>
          </p:sp>
        </p:grpSp>
        <p:grpSp>
          <p:nvGrpSpPr>
            <p:cNvPr id="5" name="Group 17"/>
            <p:cNvGrpSpPr/>
            <p:nvPr/>
          </p:nvGrpSpPr>
          <p:grpSpPr>
            <a:xfrm>
              <a:off x="6962522" y="3356991"/>
              <a:ext cx="432048" cy="1800201"/>
              <a:chOff x="6026418" y="3284983"/>
              <a:chExt cx="432048" cy="1800201"/>
            </a:xfrm>
          </p:grpSpPr>
          <p:sp>
            <p:nvSpPr>
              <p:cNvPr id="15" name="Rectangle 14"/>
              <p:cNvSpPr/>
              <p:nvPr/>
            </p:nvSpPr>
            <p:spPr>
              <a:xfrm>
                <a:off x="6026418" y="3789040"/>
                <a:ext cx="432048" cy="1296144"/>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rot lat="0" lon="0" rev="5400000"/>
                  </a:camera>
                  <a:lightRig rig="threePt" dir="t"/>
                </a:scene3d>
              </a:bodyPr>
              <a:lstStyle/>
              <a:p>
                <a:pPr algn="ctr"/>
                <a:endParaRPr lang="en-GB" sz="1050" dirty="0"/>
              </a:p>
            </p:txBody>
          </p:sp>
          <p:sp>
            <p:nvSpPr>
              <p:cNvPr id="16" name="TextBox 15"/>
              <p:cNvSpPr txBox="1"/>
              <p:nvPr/>
            </p:nvSpPr>
            <p:spPr>
              <a:xfrm rot="16200000">
                <a:off x="5397308" y="4014163"/>
                <a:ext cx="1712275" cy="253916"/>
              </a:xfrm>
              <a:prstGeom prst="rect">
                <a:avLst/>
              </a:prstGeom>
              <a:noFill/>
            </p:spPr>
            <p:txBody>
              <a:bodyPr wrap="square" rtlCol="0">
                <a:spAutoFit/>
              </a:bodyPr>
              <a:lstStyle/>
              <a:p>
                <a:r>
                  <a:rPr lang="en-GB" sz="1050" dirty="0" smtClean="0"/>
                  <a:t>Identifier Registry</a:t>
                </a:r>
                <a:endParaRPr lang="en-GB" sz="1050" dirty="0"/>
              </a:p>
            </p:txBody>
          </p:sp>
        </p:grpSp>
        <p:sp>
          <p:nvSpPr>
            <p:cNvPr id="20" name="TextBox 19"/>
            <p:cNvSpPr txBox="1"/>
            <p:nvPr/>
          </p:nvSpPr>
          <p:spPr>
            <a:xfrm>
              <a:off x="6660232" y="1916832"/>
              <a:ext cx="720080" cy="253916"/>
            </a:xfrm>
            <a:prstGeom prst="rect">
              <a:avLst/>
            </a:prstGeom>
            <a:noFill/>
          </p:spPr>
          <p:txBody>
            <a:bodyPr wrap="square" rtlCol="0">
              <a:spAutoFit/>
            </a:bodyPr>
            <a:lstStyle/>
            <a:p>
              <a:r>
                <a:rPr lang="en-GB" sz="1050" dirty="0" smtClean="0"/>
                <a:t>ESB</a:t>
              </a:r>
              <a:endParaRPr lang="en-GB" sz="1050" dirty="0"/>
            </a:p>
          </p:txBody>
        </p:sp>
      </p:grpSp>
      <p:grpSp>
        <p:nvGrpSpPr>
          <p:cNvPr id="6" name="Group 26"/>
          <p:cNvGrpSpPr/>
          <p:nvPr/>
        </p:nvGrpSpPr>
        <p:grpSpPr>
          <a:xfrm>
            <a:off x="3024020" y="2348880"/>
            <a:ext cx="936104" cy="1152128"/>
            <a:chOff x="3187080" y="1828056"/>
            <a:chExt cx="1024880" cy="1384920"/>
          </a:xfrm>
        </p:grpSpPr>
        <p:sp>
          <p:nvSpPr>
            <p:cNvPr id="24" name="Rectangle 23"/>
            <p:cNvSpPr/>
            <p:nvPr/>
          </p:nvSpPr>
          <p:spPr>
            <a:xfrm>
              <a:off x="3187080" y="1828056"/>
              <a:ext cx="720080"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endParaRPr lang="en-GB" sz="900" dirty="0"/>
            </a:p>
          </p:txBody>
        </p:sp>
        <p:sp>
          <p:nvSpPr>
            <p:cNvPr id="25" name="Rectangle 24"/>
            <p:cNvSpPr/>
            <p:nvPr/>
          </p:nvSpPr>
          <p:spPr>
            <a:xfrm>
              <a:off x="3339480" y="1980456"/>
              <a:ext cx="720080"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endParaRPr lang="en-GB" sz="900" dirty="0"/>
            </a:p>
          </p:txBody>
        </p:sp>
        <p:sp>
          <p:nvSpPr>
            <p:cNvPr id="26" name="Rectangle 25"/>
            <p:cNvSpPr/>
            <p:nvPr/>
          </p:nvSpPr>
          <p:spPr>
            <a:xfrm>
              <a:off x="3491880" y="2132856"/>
              <a:ext cx="720080"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en-GB" sz="900" dirty="0" smtClean="0"/>
                <a:t>Template</a:t>
              </a:r>
              <a:endParaRPr lang="en-GB" sz="900" dirty="0"/>
            </a:p>
          </p:txBody>
        </p:sp>
      </p:grpSp>
      <p:sp>
        <p:nvSpPr>
          <p:cNvPr id="32" name="Rectangle 31"/>
          <p:cNvSpPr/>
          <p:nvPr/>
        </p:nvSpPr>
        <p:spPr>
          <a:xfrm>
            <a:off x="1919633" y="4398612"/>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A5</a:t>
            </a:r>
            <a:endParaRPr lang="en-GB" sz="900" dirty="0"/>
          </a:p>
        </p:txBody>
      </p:sp>
      <p:sp>
        <p:nvSpPr>
          <p:cNvPr id="33" name="Left Bracket 32"/>
          <p:cNvSpPr/>
          <p:nvPr/>
        </p:nvSpPr>
        <p:spPr>
          <a:xfrm>
            <a:off x="4536188" y="-171400"/>
            <a:ext cx="107820" cy="3960440"/>
          </a:xfrm>
          <a:prstGeom prst="leftBracket">
            <a:avLst/>
          </a:prstGeom>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vert="vert270" rtlCol="0" anchor="ctr"/>
          <a:lstStyle/>
          <a:p>
            <a:pPr algn="ctr"/>
            <a:r>
              <a:rPr lang="en-GB" sz="1100" dirty="0" smtClean="0"/>
              <a:t>Adapter</a:t>
            </a:r>
            <a:endParaRPr lang="en-GB" sz="1100" dirty="0"/>
          </a:p>
        </p:txBody>
      </p:sp>
      <p:sp>
        <p:nvSpPr>
          <p:cNvPr id="36" name="TextBox 35"/>
          <p:cNvSpPr txBox="1"/>
          <p:nvPr/>
        </p:nvSpPr>
        <p:spPr>
          <a:xfrm>
            <a:off x="2880004" y="3573016"/>
            <a:ext cx="1440160" cy="253916"/>
          </a:xfrm>
          <a:prstGeom prst="rect">
            <a:avLst/>
          </a:prstGeom>
          <a:noFill/>
        </p:spPr>
        <p:txBody>
          <a:bodyPr wrap="square" rtlCol="0">
            <a:spAutoFit/>
          </a:bodyPr>
          <a:lstStyle/>
          <a:p>
            <a:r>
              <a:rPr lang="en-GB" sz="1050" dirty="0" smtClean="0"/>
              <a:t>Converter to CERIF  2</a:t>
            </a:r>
            <a:endParaRPr lang="en-GB" sz="1050" dirty="0"/>
          </a:p>
        </p:txBody>
      </p:sp>
      <p:sp>
        <p:nvSpPr>
          <p:cNvPr id="37" name="TextBox 36"/>
          <p:cNvSpPr txBox="1"/>
          <p:nvPr/>
        </p:nvSpPr>
        <p:spPr>
          <a:xfrm rot="20541089">
            <a:off x="4752212" y="2420888"/>
            <a:ext cx="936104" cy="261610"/>
          </a:xfrm>
          <a:prstGeom prst="rect">
            <a:avLst/>
          </a:prstGeom>
          <a:noFill/>
        </p:spPr>
        <p:txBody>
          <a:bodyPr wrap="square" rtlCol="0">
            <a:spAutoFit/>
          </a:bodyPr>
          <a:lstStyle/>
          <a:p>
            <a:r>
              <a:rPr lang="en-GB" sz="1100" dirty="0" smtClean="0"/>
              <a:t>ACTION</a:t>
            </a:r>
            <a:endParaRPr lang="en-GB" sz="1100" dirty="0"/>
          </a:p>
        </p:txBody>
      </p:sp>
      <p:sp>
        <p:nvSpPr>
          <p:cNvPr id="39" name="Right Arrow 38"/>
          <p:cNvSpPr/>
          <p:nvPr/>
        </p:nvSpPr>
        <p:spPr>
          <a:xfrm rot="20544768">
            <a:off x="4458110" y="2594045"/>
            <a:ext cx="165618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p:txBody>
      </p:sp>
      <p:sp>
        <p:nvSpPr>
          <p:cNvPr id="40" name="TextBox 39"/>
          <p:cNvSpPr txBox="1"/>
          <p:nvPr/>
        </p:nvSpPr>
        <p:spPr>
          <a:xfrm rot="922316">
            <a:off x="4674251" y="4344140"/>
            <a:ext cx="936104" cy="261610"/>
          </a:xfrm>
          <a:prstGeom prst="rect">
            <a:avLst/>
          </a:prstGeom>
          <a:noFill/>
        </p:spPr>
        <p:txBody>
          <a:bodyPr wrap="square" rtlCol="0">
            <a:spAutoFit/>
          </a:bodyPr>
          <a:lstStyle/>
          <a:p>
            <a:r>
              <a:rPr lang="en-GB" sz="1100" dirty="0" smtClean="0"/>
              <a:t>TABULAR</a:t>
            </a:r>
            <a:endParaRPr lang="en-GB" sz="1100" dirty="0"/>
          </a:p>
        </p:txBody>
      </p:sp>
      <p:sp>
        <p:nvSpPr>
          <p:cNvPr id="41" name="Right Arrow 40"/>
          <p:cNvSpPr/>
          <p:nvPr/>
        </p:nvSpPr>
        <p:spPr>
          <a:xfrm rot="891836">
            <a:off x="4464178" y="4241417"/>
            <a:ext cx="165618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p:txBody>
      </p:sp>
      <p:sp>
        <p:nvSpPr>
          <p:cNvPr id="42" name="Rectangle 41"/>
          <p:cNvSpPr/>
          <p:nvPr/>
        </p:nvSpPr>
        <p:spPr>
          <a:xfrm>
            <a:off x="6463636" y="4636368"/>
            <a:ext cx="576064"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900" dirty="0"/>
          </a:p>
        </p:txBody>
      </p:sp>
      <p:sp>
        <p:nvSpPr>
          <p:cNvPr id="43" name="Rectangle 42"/>
          <p:cNvSpPr/>
          <p:nvPr/>
        </p:nvSpPr>
        <p:spPr>
          <a:xfrm>
            <a:off x="6616036" y="4788768"/>
            <a:ext cx="576064"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sz="900" dirty="0"/>
          </a:p>
        </p:txBody>
      </p:sp>
      <p:sp>
        <p:nvSpPr>
          <p:cNvPr id="44" name="Rectangle 43"/>
          <p:cNvSpPr/>
          <p:nvPr/>
        </p:nvSpPr>
        <p:spPr>
          <a:xfrm>
            <a:off x="6768436" y="4941168"/>
            <a:ext cx="576064"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Decoder</a:t>
            </a:r>
            <a:endParaRPr lang="en-GB" sz="900" dirty="0"/>
          </a:p>
        </p:txBody>
      </p:sp>
      <p:cxnSp>
        <p:nvCxnSpPr>
          <p:cNvPr id="51" name="Elbow Connector 50"/>
          <p:cNvCxnSpPr>
            <a:stCxn id="10" idx="0"/>
            <a:endCxn id="102" idx="1"/>
          </p:cNvCxnSpPr>
          <p:nvPr/>
        </p:nvCxnSpPr>
        <p:spPr>
          <a:xfrm rot="16200000" flipH="1" flipV="1">
            <a:off x="3572726" y="-2251524"/>
            <a:ext cx="1187594" cy="6932018"/>
          </a:xfrm>
          <a:prstGeom prst="bentConnector4">
            <a:avLst>
              <a:gd name="adj1" fmla="val -19249"/>
              <a:gd name="adj2" fmla="val 104408"/>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666622" y="4306995"/>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a:t>I</a:t>
            </a:r>
            <a:r>
              <a:rPr lang="en-GB" sz="900" dirty="0" smtClean="0"/>
              <a:t>5</a:t>
            </a:r>
            <a:endParaRPr lang="en-GB" sz="900" dirty="0"/>
          </a:p>
        </p:txBody>
      </p:sp>
      <p:cxnSp>
        <p:nvCxnSpPr>
          <p:cNvPr id="65" name="Elbow Connector 64"/>
          <p:cNvCxnSpPr>
            <a:endCxn id="70" idx="3"/>
          </p:cNvCxnSpPr>
          <p:nvPr/>
        </p:nvCxnSpPr>
        <p:spPr>
          <a:xfrm rot="5400000" flipH="1">
            <a:off x="3824473" y="1814689"/>
            <a:ext cx="1152128" cy="7117055"/>
          </a:xfrm>
          <a:prstGeom prst="bentConnector3">
            <a:avLst>
              <a:gd name="adj1" fmla="val -24019"/>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Can 69"/>
          <p:cNvSpPr/>
          <p:nvPr/>
        </p:nvSpPr>
        <p:spPr>
          <a:xfrm>
            <a:off x="733997" y="4581128"/>
            <a:ext cx="216024" cy="21602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88" name="Rectangle 87"/>
          <p:cNvSpPr/>
          <p:nvPr/>
        </p:nvSpPr>
        <p:spPr>
          <a:xfrm>
            <a:off x="1045912" y="3645024"/>
            <a:ext cx="872569"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smtClean="0"/>
              <a:t>HR</a:t>
            </a:r>
          </a:p>
          <a:p>
            <a:pPr algn="ctr"/>
            <a:r>
              <a:rPr lang="en-GB" sz="1050" dirty="0" smtClean="0"/>
              <a:t>Tool</a:t>
            </a:r>
            <a:endParaRPr lang="en-GB" sz="1050" dirty="0"/>
          </a:p>
        </p:txBody>
      </p:sp>
      <p:sp>
        <p:nvSpPr>
          <p:cNvPr id="89" name="Rectangle 88"/>
          <p:cNvSpPr/>
          <p:nvPr/>
        </p:nvSpPr>
        <p:spPr>
          <a:xfrm>
            <a:off x="1928106" y="3750540"/>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A4</a:t>
            </a:r>
            <a:endParaRPr lang="en-GB" sz="900" dirty="0"/>
          </a:p>
        </p:txBody>
      </p:sp>
      <p:sp>
        <p:nvSpPr>
          <p:cNvPr id="90" name="Rectangle 89"/>
          <p:cNvSpPr/>
          <p:nvPr/>
        </p:nvSpPr>
        <p:spPr>
          <a:xfrm>
            <a:off x="675095" y="3658923"/>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I</a:t>
            </a:r>
            <a:r>
              <a:rPr lang="en-GB" sz="900" dirty="0"/>
              <a:t>4</a:t>
            </a:r>
          </a:p>
        </p:txBody>
      </p:sp>
      <p:sp>
        <p:nvSpPr>
          <p:cNvPr id="91" name="Can 90"/>
          <p:cNvSpPr/>
          <p:nvPr/>
        </p:nvSpPr>
        <p:spPr>
          <a:xfrm>
            <a:off x="742470" y="3933056"/>
            <a:ext cx="216024" cy="21602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92" name="Rectangle 91"/>
          <p:cNvSpPr/>
          <p:nvPr/>
        </p:nvSpPr>
        <p:spPr>
          <a:xfrm>
            <a:off x="1054385" y="2996952"/>
            <a:ext cx="872569"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smtClean="0"/>
              <a:t>Awards</a:t>
            </a:r>
          </a:p>
          <a:p>
            <a:pPr algn="ctr"/>
            <a:r>
              <a:rPr lang="en-GB" sz="1050" dirty="0" smtClean="0"/>
              <a:t>Tool</a:t>
            </a:r>
            <a:endParaRPr lang="en-GB" sz="1050" dirty="0"/>
          </a:p>
        </p:txBody>
      </p:sp>
      <p:sp>
        <p:nvSpPr>
          <p:cNvPr id="93" name="Rectangle 92"/>
          <p:cNvSpPr/>
          <p:nvPr/>
        </p:nvSpPr>
        <p:spPr>
          <a:xfrm>
            <a:off x="1936579" y="3102468"/>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A3</a:t>
            </a:r>
            <a:endParaRPr lang="en-GB" sz="900" dirty="0"/>
          </a:p>
        </p:txBody>
      </p:sp>
      <p:sp>
        <p:nvSpPr>
          <p:cNvPr id="94" name="Rectangle 93"/>
          <p:cNvSpPr/>
          <p:nvPr/>
        </p:nvSpPr>
        <p:spPr>
          <a:xfrm>
            <a:off x="683568" y="3010851"/>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I3</a:t>
            </a:r>
            <a:endParaRPr lang="en-GB" sz="900" dirty="0"/>
          </a:p>
        </p:txBody>
      </p:sp>
      <p:sp>
        <p:nvSpPr>
          <p:cNvPr id="95" name="Can 94"/>
          <p:cNvSpPr/>
          <p:nvPr/>
        </p:nvSpPr>
        <p:spPr>
          <a:xfrm>
            <a:off x="750943" y="3284984"/>
            <a:ext cx="216024" cy="21602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96" name="Rectangle 95"/>
          <p:cNvSpPr/>
          <p:nvPr/>
        </p:nvSpPr>
        <p:spPr>
          <a:xfrm>
            <a:off x="1062858" y="2348880"/>
            <a:ext cx="872569"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smtClean="0"/>
              <a:t>Costing</a:t>
            </a:r>
          </a:p>
          <a:p>
            <a:pPr algn="ctr"/>
            <a:r>
              <a:rPr lang="en-GB" sz="1050" dirty="0" smtClean="0"/>
              <a:t>Tool</a:t>
            </a:r>
            <a:endParaRPr lang="en-GB" sz="1050" dirty="0"/>
          </a:p>
        </p:txBody>
      </p:sp>
      <p:sp>
        <p:nvSpPr>
          <p:cNvPr id="97" name="Rectangle 96"/>
          <p:cNvSpPr/>
          <p:nvPr/>
        </p:nvSpPr>
        <p:spPr>
          <a:xfrm>
            <a:off x="1945052" y="2454396"/>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A2</a:t>
            </a:r>
            <a:endParaRPr lang="en-GB" sz="900" dirty="0"/>
          </a:p>
        </p:txBody>
      </p:sp>
      <p:sp>
        <p:nvSpPr>
          <p:cNvPr id="98" name="Rectangle 97"/>
          <p:cNvSpPr/>
          <p:nvPr/>
        </p:nvSpPr>
        <p:spPr>
          <a:xfrm>
            <a:off x="692041" y="2362779"/>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I2</a:t>
            </a:r>
            <a:endParaRPr lang="en-GB" sz="900" dirty="0"/>
          </a:p>
        </p:txBody>
      </p:sp>
      <p:sp>
        <p:nvSpPr>
          <p:cNvPr id="99" name="Can 98"/>
          <p:cNvSpPr/>
          <p:nvPr/>
        </p:nvSpPr>
        <p:spPr>
          <a:xfrm>
            <a:off x="759416" y="2636912"/>
            <a:ext cx="216024" cy="21602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sp>
        <p:nvSpPr>
          <p:cNvPr id="100" name="Rectangle 99"/>
          <p:cNvSpPr/>
          <p:nvPr/>
        </p:nvSpPr>
        <p:spPr>
          <a:xfrm>
            <a:off x="1071331" y="1700808"/>
            <a:ext cx="872569" cy="4320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smtClean="0"/>
              <a:t>PM</a:t>
            </a:r>
          </a:p>
          <a:p>
            <a:pPr algn="ctr"/>
            <a:r>
              <a:rPr lang="en-GB" sz="1050" dirty="0" smtClean="0"/>
              <a:t>Tool</a:t>
            </a:r>
            <a:endParaRPr lang="en-GB" sz="1050" dirty="0"/>
          </a:p>
        </p:txBody>
      </p:sp>
      <p:sp>
        <p:nvSpPr>
          <p:cNvPr id="101" name="Rectangle 100"/>
          <p:cNvSpPr/>
          <p:nvPr/>
        </p:nvSpPr>
        <p:spPr>
          <a:xfrm>
            <a:off x="1953525" y="1806324"/>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A1</a:t>
            </a:r>
            <a:endParaRPr lang="en-GB" sz="900" dirty="0"/>
          </a:p>
        </p:txBody>
      </p:sp>
      <p:sp>
        <p:nvSpPr>
          <p:cNvPr id="102" name="Rectangle 101"/>
          <p:cNvSpPr/>
          <p:nvPr/>
        </p:nvSpPr>
        <p:spPr>
          <a:xfrm>
            <a:off x="700514" y="1714707"/>
            <a:ext cx="350415" cy="1871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900" dirty="0" smtClean="0"/>
              <a:t>I1</a:t>
            </a:r>
            <a:endParaRPr lang="en-GB" sz="900" dirty="0"/>
          </a:p>
        </p:txBody>
      </p:sp>
      <p:sp>
        <p:nvSpPr>
          <p:cNvPr id="103" name="Can 102"/>
          <p:cNvSpPr/>
          <p:nvPr/>
        </p:nvSpPr>
        <p:spPr>
          <a:xfrm>
            <a:off x="767889" y="1988840"/>
            <a:ext cx="216024" cy="216024"/>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cxnSp>
        <p:nvCxnSpPr>
          <p:cNvPr id="108" name="Elbow Connector 50"/>
          <p:cNvCxnSpPr>
            <a:stCxn id="10" idx="0"/>
            <a:endCxn id="98" idx="1"/>
          </p:cNvCxnSpPr>
          <p:nvPr/>
        </p:nvCxnSpPr>
        <p:spPr>
          <a:xfrm rot="16200000" flipH="1" flipV="1">
            <a:off x="3244454" y="-1931725"/>
            <a:ext cx="1835666" cy="6940491"/>
          </a:xfrm>
          <a:prstGeom prst="bentConnector4">
            <a:avLst>
              <a:gd name="adj1" fmla="val -12454"/>
              <a:gd name="adj2" fmla="val 10426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Elbow Connector 50"/>
          <p:cNvCxnSpPr>
            <a:stCxn id="10" idx="0"/>
            <a:endCxn id="94" idx="1"/>
          </p:cNvCxnSpPr>
          <p:nvPr/>
        </p:nvCxnSpPr>
        <p:spPr>
          <a:xfrm rot="16200000" flipH="1" flipV="1">
            <a:off x="2916181" y="-1611925"/>
            <a:ext cx="2483738" cy="6948964"/>
          </a:xfrm>
          <a:prstGeom prst="bentConnector4">
            <a:avLst>
              <a:gd name="adj1" fmla="val -9204"/>
              <a:gd name="adj2" fmla="val 10412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Elbow Connector 121"/>
          <p:cNvCxnSpPr>
            <a:endCxn id="91" idx="2"/>
          </p:cNvCxnSpPr>
          <p:nvPr/>
        </p:nvCxnSpPr>
        <p:spPr>
          <a:xfrm rot="5400000" flipH="1">
            <a:off x="3396661" y="1386877"/>
            <a:ext cx="1908212" cy="7216594"/>
          </a:xfrm>
          <a:prstGeom prst="bentConnector4">
            <a:avLst>
              <a:gd name="adj1" fmla="val -13997"/>
              <a:gd name="adj2" fmla="val 10316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Elbow Connector 121"/>
          <p:cNvCxnSpPr>
            <a:endCxn id="95" idx="2"/>
          </p:cNvCxnSpPr>
          <p:nvPr/>
        </p:nvCxnSpPr>
        <p:spPr>
          <a:xfrm rot="5400000" flipH="1">
            <a:off x="3076862" y="1067078"/>
            <a:ext cx="2556284" cy="7208121"/>
          </a:xfrm>
          <a:prstGeom prst="bentConnector4">
            <a:avLst>
              <a:gd name="adj1" fmla="val -10450"/>
              <a:gd name="adj2" fmla="val 104906"/>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3770959" y="116632"/>
            <a:ext cx="864096" cy="261610"/>
          </a:xfrm>
          <a:prstGeom prst="rect">
            <a:avLst/>
          </a:prstGeom>
          <a:noFill/>
        </p:spPr>
        <p:txBody>
          <a:bodyPr wrap="square" rtlCol="0">
            <a:spAutoFit/>
          </a:bodyPr>
          <a:lstStyle/>
          <a:p>
            <a:r>
              <a:rPr lang="en-GB" sz="1100" dirty="0" smtClean="0"/>
              <a:t>Action</a:t>
            </a:r>
            <a:endParaRPr lang="en-GB" sz="1100" dirty="0"/>
          </a:p>
        </p:txBody>
      </p:sp>
      <p:sp>
        <p:nvSpPr>
          <p:cNvPr id="60" name="TextBox 59"/>
          <p:cNvSpPr txBox="1"/>
          <p:nvPr/>
        </p:nvSpPr>
        <p:spPr>
          <a:xfrm>
            <a:off x="1043608" y="476672"/>
            <a:ext cx="5544616" cy="1200329"/>
          </a:xfrm>
          <a:prstGeom prst="rect">
            <a:avLst/>
          </a:prstGeom>
          <a:noFill/>
        </p:spPr>
        <p:txBody>
          <a:bodyPr wrap="square" rtlCol="0">
            <a:spAutoFit/>
          </a:bodyPr>
          <a:lstStyle/>
          <a:p>
            <a:r>
              <a:rPr lang="en-GB" dirty="0" smtClean="0"/>
              <a:t>ESB Message forwarding invokes action in subscribed tools.</a:t>
            </a:r>
          </a:p>
          <a:p>
            <a:r>
              <a:rPr lang="en-GB" dirty="0" smtClean="0"/>
              <a:t>HTTP interface to present user with the ability to invokes action in subscribed tools.</a:t>
            </a:r>
          </a:p>
        </p:txBody>
      </p:sp>
      <p:sp>
        <p:nvSpPr>
          <p:cNvPr id="62" name="TextBox 61"/>
          <p:cNvSpPr txBox="1"/>
          <p:nvPr/>
        </p:nvSpPr>
        <p:spPr>
          <a:xfrm>
            <a:off x="3770959" y="6309320"/>
            <a:ext cx="864096" cy="261610"/>
          </a:xfrm>
          <a:prstGeom prst="rect">
            <a:avLst/>
          </a:prstGeom>
          <a:noFill/>
        </p:spPr>
        <p:txBody>
          <a:bodyPr wrap="square" rtlCol="0">
            <a:spAutoFit/>
          </a:bodyPr>
          <a:lstStyle/>
          <a:p>
            <a:r>
              <a:rPr lang="en-GB" sz="1100" dirty="0" smtClean="0"/>
              <a:t>Action</a:t>
            </a:r>
            <a:endParaRPr lang="en-GB" sz="1100" dirty="0"/>
          </a:p>
        </p:txBody>
      </p:sp>
      <p:sp>
        <p:nvSpPr>
          <p:cNvPr id="63" name="Can 62"/>
          <p:cNvSpPr/>
          <p:nvPr/>
        </p:nvSpPr>
        <p:spPr>
          <a:xfrm>
            <a:off x="7671032" y="4941168"/>
            <a:ext cx="576064" cy="1008112"/>
          </a:xfrm>
          <a:prstGeom prst="can">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sz="1050" dirty="0"/>
          </a:p>
        </p:txBody>
      </p:sp>
      <p:sp>
        <p:nvSpPr>
          <p:cNvPr id="64" name="TextBox 63"/>
          <p:cNvSpPr txBox="1"/>
          <p:nvPr/>
        </p:nvSpPr>
        <p:spPr>
          <a:xfrm>
            <a:off x="7743040" y="4535542"/>
            <a:ext cx="501368" cy="261610"/>
          </a:xfrm>
          <a:prstGeom prst="rect">
            <a:avLst/>
          </a:prstGeom>
          <a:noFill/>
        </p:spPr>
        <p:txBody>
          <a:bodyPr wrap="square" rtlCol="0">
            <a:spAutoFit/>
          </a:bodyPr>
          <a:lstStyle/>
          <a:p>
            <a:r>
              <a:rPr lang="en-GB" sz="1100" dirty="0" smtClean="0"/>
              <a:t>HTTP</a:t>
            </a:r>
            <a:endParaRPr lang="en-GB" sz="1100" dirty="0"/>
          </a:p>
        </p:txBody>
      </p:sp>
      <p:sp>
        <p:nvSpPr>
          <p:cNvPr id="59"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z="1600" dirty="0" smtClean="0">
                <a:solidFill>
                  <a:schemeClr val="tx1"/>
                </a:solidFill>
              </a:rPr>
              <a:t>RMAS Update Simon Foster</a:t>
            </a:r>
            <a:endParaRPr lang="en-US" sz="1600" dirty="0">
              <a:solidFill>
                <a:schemeClr val="tx1"/>
              </a:solidFill>
            </a:endParaRPr>
          </a:p>
        </p:txBody>
      </p:sp>
      <p:sp>
        <p:nvSpPr>
          <p:cNvPr id="40"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RIM Meeting, Edinburgh, 11</a:t>
            </a:r>
            <a:r>
              <a:rPr lang="en-US" sz="1600" baseline="30000" dirty="0" smtClean="0">
                <a:solidFill>
                  <a:schemeClr val="tx1"/>
                </a:solidFill>
              </a:rPr>
              <a:t>th</a:t>
            </a:r>
            <a:r>
              <a:rPr lang="en-US" sz="1600" dirty="0" smtClean="0">
                <a:solidFill>
                  <a:schemeClr val="tx1"/>
                </a:solidFill>
              </a:rPr>
              <a:t> January, 2012</a:t>
            </a:r>
            <a:endParaRPr lang="en-US" sz="1600" dirty="0">
              <a:solidFill>
                <a:schemeClr val="tx1"/>
              </a:solidFill>
            </a:endParaRPr>
          </a:p>
        </p:txBody>
      </p:sp>
      <p:pic>
        <p:nvPicPr>
          <p:cNvPr id="44" name="Picture 43" descr="\\isad.isadroot.ex.ac.uk\uoe\user\desktop\RMAS Connector Demo.JPG"/>
          <p:cNvPicPr/>
          <p:nvPr/>
        </p:nvPicPr>
        <p:blipFill>
          <a:blip r:embed="rId3" cstate="print"/>
          <a:stretch>
            <a:fillRect/>
          </a:stretch>
        </p:blipFill>
        <p:spPr bwMode="auto">
          <a:xfrm>
            <a:off x="0" y="0"/>
            <a:ext cx="9143999" cy="6858000"/>
          </a:xfrm>
          <a:prstGeom prst="rect">
            <a:avLst/>
          </a:prstGeom>
          <a:noFill/>
          <a:ln w="9525">
            <a:noFill/>
            <a:miter lim="800000"/>
            <a:headEnd/>
            <a:tailEnd/>
          </a:ln>
        </p:spPr>
      </p:pic>
    </p:spTree>
    <p:extLst>
      <p:ext uri="{BB962C8B-B14F-4D97-AF65-F5344CB8AC3E}">
        <p14:creationId xmlns:p14="http://schemas.microsoft.com/office/powerpoint/2010/main" xmlns="" val="2755632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8195" name="Title 1"/>
          <p:cNvSpPr>
            <a:spLocks noGrp="1"/>
          </p:cNvSpPr>
          <p:nvPr>
            <p:ph type="title"/>
          </p:nvPr>
        </p:nvSpPr>
        <p:spPr/>
        <p:txBody>
          <a:bodyPr/>
          <a:lstStyle/>
          <a:p>
            <a:pPr eaLnBrk="1" hangingPunct="1"/>
            <a:r>
              <a:rPr lang="en-GB" dirty="0" smtClean="0">
                <a:solidFill>
                  <a:schemeClr val="accent1"/>
                </a:solidFill>
              </a:rPr>
              <a:t>Connector Definition</a:t>
            </a:r>
          </a:p>
        </p:txBody>
      </p:sp>
      <p:sp>
        <p:nvSpPr>
          <p:cNvPr id="7"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9" name="Content Placeholder 8"/>
          <p:cNvSpPr>
            <a:spLocks noGrp="1"/>
          </p:cNvSpPr>
          <p:nvPr>
            <p:ph idx="1"/>
          </p:nvPr>
        </p:nvSpPr>
        <p:spPr/>
        <p:txBody>
          <a:bodyPr>
            <a:normAutofit fontScale="92500" lnSpcReduction="20000"/>
          </a:bodyPr>
          <a:lstStyle/>
          <a:p>
            <a:pPr>
              <a:buNone/>
            </a:pPr>
            <a:r>
              <a:rPr lang="en-GB" i="1" dirty="0" smtClean="0"/>
              <a:t>   ‘Each module/system that needs to share RMAS data will need a connector.  A connector enables data transfer between separate systems. The term adapter can be used interchangeably with connector. An adapter converts native data from source systems into XML messaging formats, and vice versa. A connector may constitute simply this adapter function, or may also include transport functionality to deliver the data via a communications bus to a specified destination or destinations’. </a:t>
            </a:r>
            <a:endParaRPr lang="en-GB" dirty="0" smtClean="0"/>
          </a:p>
          <a:p>
            <a:endParaRPr lang="en-GB" dirty="0"/>
          </a:p>
        </p:txBody>
      </p:sp>
      <p:sp>
        <p:nvSpPr>
          <p:cNvPr id="8"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RMAS Background</a:t>
            </a:r>
            <a:endParaRPr lang="en-GB" dirty="0"/>
          </a:p>
        </p:txBody>
      </p:sp>
      <p:sp>
        <p:nvSpPr>
          <p:cNvPr id="3" name="Content Placeholder 2"/>
          <p:cNvSpPr>
            <a:spLocks noGrp="1"/>
          </p:cNvSpPr>
          <p:nvPr>
            <p:ph idx="1"/>
          </p:nvPr>
        </p:nvSpPr>
        <p:spPr/>
        <p:txBody>
          <a:bodyPr>
            <a:normAutofit lnSpcReduction="10000"/>
          </a:bodyPr>
          <a:lstStyle/>
          <a:p>
            <a:r>
              <a:rPr lang="en-GB" dirty="0" smtClean="0"/>
              <a:t>Research Management and Administration</a:t>
            </a:r>
          </a:p>
          <a:p>
            <a:r>
              <a:rPr lang="en-GB" dirty="0" smtClean="0"/>
              <a:t>Electronic Research Administration</a:t>
            </a:r>
          </a:p>
          <a:p>
            <a:r>
              <a:rPr lang="en-GB" dirty="0" smtClean="0"/>
              <a:t>RMAS</a:t>
            </a:r>
          </a:p>
          <a:p>
            <a:pPr lvl="1"/>
            <a:r>
              <a:rPr lang="en-GB" dirty="0" smtClean="0"/>
              <a:t>Background</a:t>
            </a:r>
          </a:p>
          <a:p>
            <a:pPr lvl="1"/>
            <a:r>
              <a:rPr lang="en-GB" dirty="0" smtClean="0"/>
              <a:t>Drivers</a:t>
            </a:r>
          </a:p>
          <a:p>
            <a:pPr lvl="1"/>
            <a:r>
              <a:rPr lang="en-GB" dirty="0" smtClean="0"/>
              <a:t>Processes</a:t>
            </a:r>
          </a:p>
          <a:p>
            <a:pPr lvl="1"/>
            <a:r>
              <a:rPr lang="en-GB" dirty="0" smtClean="0"/>
              <a:t>Constraints</a:t>
            </a:r>
          </a:p>
          <a:p>
            <a:pPr lvl="1"/>
            <a:r>
              <a:rPr lang="en-GB" dirty="0" smtClean="0"/>
              <a:t>Architecture Framework</a:t>
            </a:r>
          </a:p>
          <a:p>
            <a:pPr lvl="1"/>
            <a:r>
              <a:rPr lang="en-GB" dirty="0" smtClean="0"/>
              <a:t>Governance</a:t>
            </a:r>
            <a:endParaRPr lang="en-GB" dirty="0"/>
          </a:p>
        </p:txBody>
      </p:sp>
      <p:pic>
        <p:nvPicPr>
          <p:cNvPr id="4" name="Picture 3" descr="rmas Page 2.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Footer Placeholder 5"/>
          <p:cNvSpPr>
            <a:spLocks noGrp="1"/>
          </p:cNvSpPr>
          <p:nvPr>
            <p:ph type="ftr" sz="quarter" idx="11"/>
          </p:nvPr>
        </p:nvSpPr>
        <p:spPr/>
        <p:txBody>
          <a:bodyPr/>
          <a:lstStyle/>
          <a:p>
            <a:r>
              <a:rPr lang="en-US" sz="1600" dirty="0" smtClean="0">
                <a:solidFill>
                  <a:schemeClr val="tx1"/>
                </a:solidFill>
              </a:rPr>
              <a:t>RMAS Update Simon Foster</a:t>
            </a:r>
            <a:endParaRPr lang="en-US" sz="1600" dirty="0">
              <a:solidFill>
                <a:schemeClr val="tx1"/>
              </a:solidFill>
            </a:endParaRPr>
          </a:p>
        </p:txBody>
      </p:sp>
      <p:sp>
        <p:nvSpPr>
          <p:cNvPr id="10" name="Rectangle 9"/>
          <p:cNvSpPr/>
          <p:nvPr/>
        </p:nvSpPr>
        <p:spPr>
          <a:xfrm>
            <a:off x="774700" y="1639838"/>
            <a:ext cx="4106393" cy="3016210"/>
          </a:xfrm>
          <a:prstGeom prst="rect">
            <a:avLst/>
          </a:prstGeom>
        </p:spPr>
        <p:txBody>
          <a:bodyPr wrap="square">
            <a:spAutoFit/>
          </a:bodyPr>
          <a:lstStyle/>
          <a:p>
            <a:r>
              <a:rPr lang="en-US" sz="3200" b="1" dirty="0"/>
              <a:t>Simon </a:t>
            </a:r>
            <a:r>
              <a:rPr lang="en-US" sz="3200" b="1" dirty="0" smtClean="0"/>
              <a:t>Foster </a:t>
            </a:r>
          </a:p>
          <a:p>
            <a:r>
              <a:rPr lang="en-US" sz="3200" dirty="0" smtClean="0"/>
              <a:t>RMAS Project Manager</a:t>
            </a:r>
          </a:p>
          <a:p>
            <a:endParaRPr lang="en-US" dirty="0" smtClean="0"/>
          </a:p>
          <a:p>
            <a:endParaRPr lang="en-US" dirty="0"/>
          </a:p>
          <a:p>
            <a:r>
              <a:rPr lang="en-US" dirty="0" smtClean="0"/>
              <a:t>University </a:t>
            </a:r>
            <a:r>
              <a:rPr lang="en-US" dirty="0"/>
              <a:t>of </a:t>
            </a:r>
            <a:r>
              <a:rPr lang="en-US" dirty="0" smtClean="0"/>
              <a:t>Exeter</a:t>
            </a:r>
          </a:p>
          <a:p>
            <a:endParaRPr lang="en-US" dirty="0"/>
          </a:p>
          <a:p>
            <a:r>
              <a:rPr lang="en-US" dirty="0" smtClean="0">
                <a:hlinkClick r:id="rId4"/>
              </a:rPr>
              <a:t>S.foster@exeter.ac.uk</a:t>
            </a:r>
            <a:endParaRPr lang="en-US" dirty="0" smtClean="0"/>
          </a:p>
          <a:p>
            <a:r>
              <a:rPr lang="en-US" dirty="0" smtClean="0"/>
              <a:t>01392 72 5838</a:t>
            </a:r>
          </a:p>
          <a:p>
            <a:r>
              <a:rPr lang="en-US" dirty="0" smtClean="0"/>
              <a:t>07799 861 224</a:t>
            </a:r>
          </a:p>
        </p:txBody>
      </p:sp>
      <p:pic>
        <p:nvPicPr>
          <p:cNvPr id="3074" name="Picture 2" descr="http://www.investmentbankinginterviewquestions.org/wp-content/uploads/2011/09/why_investment_banking-300x299.jpg"/>
          <p:cNvPicPr>
            <a:picLocks noChangeAspect="1" noChangeArrowheads="1"/>
          </p:cNvPicPr>
          <p:nvPr/>
        </p:nvPicPr>
        <p:blipFill>
          <a:blip r:embed="rId5"/>
          <a:srcRect/>
          <a:stretch>
            <a:fillRect/>
          </a:stretch>
        </p:blipFill>
        <p:spPr bwMode="auto">
          <a:xfrm>
            <a:off x="5511263" y="2300516"/>
            <a:ext cx="2857500" cy="2847975"/>
          </a:xfrm>
          <a:prstGeom prst="rect">
            <a:avLst/>
          </a:prstGeom>
          <a:noFill/>
        </p:spPr>
      </p:pic>
      <p:sp>
        <p:nvSpPr>
          <p:cNvPr id="11"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extLst>
      <p:ext uri="{BB962C8B-B14F-4D97-AF65-F5344CB8AC3E}">
        <p14:creationId xmlns:p14="http://schemas.microsoft.com/office/powerpoint/2010/main" xmlns="" val="2755632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mas Page 2.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746976" y="1918952"/>
            <a:ext cx="7714444" cy="3539430"/>
          </a:xfrm>
          <a:prstGeom prst="rect">
            <a:avLst/>
          </a:prstGeom>
        </p:spPr>
        <p:txBody>
          <a:bodyPr wrap="square">
            <a:spAutoFit/>
          </a:bodyPr>
          <a:lstStyle/>
          <a:p>
            <a:endParaRPr lang="en-GB" sz="3200" dirty="0" smtClean="0">
              <a:latin typeface="+mj-lt"/>
              <a:cs typeface="Arial" pitchFamily="34" charset="0"/>
            </a:endParaRPr>
          </a:p>
          <a:p>
            <a:endParaRPr lang="en-GB" sz="3200" dirty="0" smtClean="0">
              <a:latin typeface="+mj-lt"/>
              <a:cs typeface="Arial" pitchFamily="34" charset="0"/>
            </a:endParaRPr>
          </a:p>
          <a:p>
            <a:pPr>
              <a:buFont typeface="Arial" pitchFamily="34" charset="0"/>
              <a:buChar char="•"/>
            </a:pPr>
            <a:r>
              <a:rPr lang="en-GB" sz="3200" dirty="0" smtClean="0">
                <a:latin typeface="+mj-lt"/>
                <a:cs typeface="Arial" pitchFamily="34" charset="0"/>
              </a:rPr>
              <a:t>RMAS Procurement Framework</a:t>
            </a:r>
          </a:p>
          <a:p>
            <a:endParaRPr lang="en-GB" sz="3200" dirty="0" smtClean="0">
              <a:latin typeface="+mj-lt"/>
              <a:cs typeface="Arial" pitchFamily="34" charset="0"/>
            </a:endParaRPr>
          </a:p>
          <a:p>
            <a:pPr>
              <a:buFont typeface="Arial" pitchFamily="34" charset="0"/>
              <a:buChar char="•"/>
            </a:pPr>
            <a:r>
              <a:rPr lang="en-GB" sz="3200" dirty="0" smtClean="0">
                <a:latin typeface="+mj-lt"/>
                <a:cs typeface="Arial" pitchFamily="34" charset="0"/>
              </a:rPr>
              <a:t>Pathfinder system developments</a:t>
            </a:r>
          </a:p>
          <a:p>
            <a:endParaRPr lang="en-GB" sz="3200" dirty="0" smtClean="0">
              <a:latin typeface="+mj-lt"/>
              <a:cs typeface="Arial" pitchFamily="34" charset="0"/>
            </a:endParaRPr>
          </a:p>
          <a:p>
            <a:endParaRPr lang="en-GB" sz="3200" dirty="0" smtClean="0">
              <a:latin typeface="+mj-lt"/>
              <a:cs typeface="Arial" pitchFamily="34" charset="0"/>
            </a:endParaRPr>
          </a:p>
        </p:txBody>
      </p:sp>
      <p:sp>
        <p:nvSpPr>
          <p:cNvPr id="6" name="Footer Placeholder 5"/>
          <p:cNvSpPr>
            <a:spLocks noGrp="1"/>
          </p:cNvSpPr>
          <p:nvPr>
            <p:ph type="ftr" sz="quarter" idx="11"/>
          </p:nvPr>
        </p:nvSpPr>
        <p:spPr>
          <a:xfrm>
            <a:off x="3400022" y="6143223"/>
            <a:ext cx="2331077" cy="714777"/>
          </a:xfrm>
        </p:spPr>
        <p:txBody>
          <a:bodyPr/>
          <a:lstStyle/>
          <a:p>
            <a:r>
              <a:rPr lang="en-US" sz="1600" dirty="0" smtClean="0">
                <a:solidFill>
                  <a:schemeClr val="tx1"/>
                </a:solidFill>
              </a:rPr>
              <a:t>RMAS Update </a:t>
            </a:r>
          </a:p>
          <a:p>
            <a:r>
              <a:rPr lang="en-US" sz="1600" dirty="0" smtClean="0">
                <a:solidFill>
                  <a:schemeClr val="tx1"/>
                </a:solidFill>
              </a:rPr>
              <a:t>Simon Foster</a:t>
            </a:r>
            <a:endParaRPr lang="en-US" sz="1600" dirty="0">
              <a:solidFill>
                <a:schemeClr val="tx1"/>
              </a:solidFill>
            </a:endParaRPr>
          </a:p>
        </p:txBody>
      </p:sp>
      <p:sp>
        <p:nvSpPr>
          <p:cNvPr id="7" name="TextBox 6"/>
          <p:cNvSpPr txBox="1"/>
          <p:nvPr/>
        </p:nvSpPr>
        <p:spPr>
          <a:xfrm>
            <a:off x="1455313" y="631065"/>
            <a:ext cx="5151549" cy="707886"/>
          </a:xfrm>
          <a:prstGeom prst="rect">
            <a:avLst/>
          </a:prstGeom>
          <a:noFill/>
        </p:spPr>
        <p:txBody>
          <a:bodyPr wrap="square" rtlCol="0">
            <a:spAutoFit/>
          </a:bodyPr>
          <a:lstStyle/>
          <a:p>
            <a:pPr algn="ctr"/>
            <a:r>
              <a:rPr lang="en-GB" sz="4000" dirty="0" smtClean="0">
                <a:solidFill>
                  <a:schemeClr val="accent1"/>
                </a:solidFill>
              </a:rPr>
              <a:t>RMAS Update</a:t>
            </a:r>
            <a:endParaRPr lang="en-GB" sz="4000" dirty="0">
              <a:solidFill>
                <a:schemeClr val="accent1"/>
              </a:solidFill>
            </a:endParaRPr>
          </a:p>
        </p:txBody>
      </p:sp>
      <p:sp>
        <p:nvSpPr>
          <p:cNvPr id="9"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extLst>
      <p:ext uri="{BB962C8B-B14F-4D97-AF65-F5344CB8AC3E}">
        <p14:creationId xmlns="" xmlns:p14="http://schemas.microsoft.com/office/powerpoint/2010/main" val="784202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RMAS Background</a:t>
            </a:r>
            <a:endParaRPr lang="en-GB" dirty="0"/>
          </a:p>
        </p:txBody>
      </p:sp>
      <p:sp>
        <p:nvSpPr>
          <p:cNvPr id="3" name="Content Placeholder 2"/>
          <p:cNvSpPr>
            <a:spLocks noGrp="1"/>
          </p:cNvSpPr>
          <p:nvPr>
            <p:ph idx="1"/>
          </p:nvPr>
        </p:nvSpPr>
        <p:spPr/>
        <p:txBody>
          <a:bodyPr>
            <a:normAutofit lnSpcReduction="10000"/>
          </a:bodyPr>
          <a:lstStyle/>
          <a:p>
            <a:r>
              <a:rPr lang="en-GB" dirty="0" smtClean="0"/>
              <a:t>Research Management and Administration</a:t>
            </a:r>
          </a:p>
          <a:p>
            <a:r>
              <a:rPr lang="en-GB" dirty="0" smtClean="0"/>
              <a:t>Electronic Research Administration</a:t>
            </a:r>
          </a:p>
          <a:p>
            <a:r>
              <a:rPr lang="en-GB" dirty="0" smtClean="0"/>
              <a:t>RMAS</a:t>
            </a:r>
          </a:p>
          <a:p>
            <a:pPr lvl="1"/>
            <a:r>
              <a:rPr lang="en-GB" dirty="0" smtClean="0"/>
              <a:t>Background</a:t>
            </a:r>
          </a:p>
          <a:p>
            <a:pPr lvl="1"/>
            <a:r>
              <a:rPr lang="en-GB" dirty="0" smtClean="0"/>
              <a:t>Drivers</a:t>
            </a:r>
          </a:p>
          <a:p>
            <a:pPr lvl="1"/>
            <a:r>
              <a:rPr lang="en-GB" dirty="0" smtClean="0"/>
              <a:t>Processes</a:t>
            </a:r>
          </a:p>
          <a:p>
            <a:pPr lvl="1"/>
            <a:r>
              <a:rPr lang="en-GB" dirty="0" smtClean="0"/>
              <a:t>Constraints</a:t>
            </a:r>
          </a:p>
          <a:p>
            <a:pPr lvl="1"/>
            <a:r>
              <a:rPr lang="en-GB" dirty="0" smtClean="0"/>
              <a:t>Architecture Framework</a:t>
            </a:r>
          </a:p>
          <a:p>
            <a:pPr lvl="1"/>
            <a:r>
              <a:rPr lang="en-GB" dirty="0" smtClean="0"/>
              <a:t>Governance</a:t>
            </a:r>
            <a:endParaRPr lang="en-GB" dirty="0"/>
          </a:p>
        </p:txBody>
      </p:sp>
      <p:pic>
        <p:nvPicPr>
          <p:cNvPr id="4" name="Picture 3" descr="rmas Page 2.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Footer Placeholder 5"/>
          <p:cNvSpPr>
            <a:spLocks noGrp="1"/>
          </p:cNvSpPr>
          <p:nvPr>
            <p:ph type="ftr" sz="quarter" idx="11"/>
          </p:nvPr>
        </p:nvSpPr>
        <p:spPr/>
        <p:txBody>
          <a:bodyPr/>
          <a:lstStyle/>
          <a:p>
            <a:r>
              <a:rPr lang="en-US" sz="1600" dirty="0" smtClean="0">
                <a:solidFill>
                  <a:schemeClr val="tx1"/>
                </a:solidFill>
              </a:rPr>
              <a:t>RMAS Update Simon Foster</a:t>
            </a:r>
            <a:endParaRPr lang="en-US" sz="1600" dirty="0">
              <a:solidFill>
                <a:schemeClr val="tx1"/>
              </a:solidFill>
            </a:endParaRPr>
          </a:p>
        </p:txBody>
      </p:sp>
      <p:grpSp>
        <p:nvGrpSpPr>
          <p:cNvPr id="7" name="Group 2"/>
          <p:cNvGrpSpPr>
            <a:grpSpLocks/>
          </p:cNvGrpSpPr>
          <p:nvPr/>
        </p:nvGrpSpPr>
        <p:grpSpPr bwMode="auto">
          <a:xfrm>
            <a:off x="485759" y="1419797"/>
            <a:ext cx="8201041" cy="4375696"/>
            <a:chOff x="1860" y="5263"/>
            <a:chExt cx="8902" cy="6226"/>
          </a:xfrm>
        </p:grpSpPr>
        <p:grpSp>
          <p:nvGrpSpPr>
            <p:cNvPr id="8" name="Group 3"/>
            <p:cNvGrpSpPr>
              <a:grpSpLocks/>
            </p:cNvGrpSpPr>
            <p:nvPr/>
          </p:nvGrpSpPr>
          <p:grpSpPr bwMode="auto">
            <a:xfrm>
              <a:off x="1860" y="5263"/>
              <a:ext cx="8902" cy="6226"/>
              <a:chOff x="2168" y="2293"/>
              <a:chExt cx="8902" cy="6226"/>
            </a:xfrm>
          </p:grpSpPr>
          <p:sp>
            <p:nvSpPr>
              <p:cNvPr id="2052" name="Text Box 4"/>
              <p:cNvSpPr txBox="1">
                <a:spLocks noChangeArrowheads="1"/>
              </p:cNvSpPr>
              <p:nvPr/>
            </p:nvSpPr>
            <p:spPr bwMode="auto">
              <a:xfrm>
                <a:off x="2168" y="4110"/>
                <a:ext cx="179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JISC Advance/SSPS HE Cloud &amp; ESB</a:t>
                </a:r>
                <a:endParaRPr kumimoji="0" lang="en-US" sz="1800" b="0" i="0" u="none" strike="noStrike" cap="none" normalizeH="0" baseline="0" smtClean="0">
                  <a:ln>
                    <a:noFill/>
                  </a:ln>
                  <a:solidFill>
                    <a:schemeClr val="tx1"/>
                  </a:solidFill>
                  <a:effectLst/>
                  <a:latin typeface="Arial" pitchFamily="34" charset="0"/>
                </a:endParaRPr>
              </a:p>
            </p:txBody>
          </p:sp>
          <p:sp>
            <p:nvSpPr>
              <p:cNvPr id="2053" name="Text Box 5"/>
              <p:cNvSpPr txBox="1">
                <a:spLocks noChangeArrowheads="1"/>
              </p:cNvSpPr>
              <p:nvPr/>
            </p:nvSpPr>
            <p:spPr bwMode="auto">
              <a:xfrm>
                <a:off x="2168" y="2446"/>
                <a:ext cx="1790" cy="7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RMAS Procurement Framework</a:t>
                </a:r>
                <a:endParaRPr kumimoji="0" lang="en-US" sz="1800" b="0" i="0" u="none" strike="noStrike" cap="none" normalizeH="0" baseline="0" smtClean="0">
                  <a:ln>
                    <a:noFill/>
                  </a:ln>
                  <a:solidFill>
                    <a:schemeClr val="tx1"/>
                  </a:solidFill>
                  <a:effectLst/>
                  <a:latin typeface="Arial" pitchFamily="34" charset="0"/>
                </a:endParaRPr>
              </a:p>
            </p:txBody>
          </p:sp>
          <p:sp>
            <p:nvSpPr>
              <p:cNvPr id="2054" name="AutoShape 6"/>
              <p:cNvSpPr>
                <a:spLocks noChangeArrowheads="1"/>
              </p:cNvSpPr>
              <p:nvPr/>
            </p:nvSpPr>
            <p:spPr bwMode="auto">
              <a:xfrm>
                <a:off x="3950" y="2293"/>
                <a:ext cx="1587" cy="796"/>
              </a:xfrm>
              <a:prstGeom prst="flowChartMultidocumen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 </a:t>
                </a:r>
                <a:r>
                  <a:rPr kumimoji="0" lang="en-GB" sz="1100" b="1" i="0" u="none" strike="noStrike" cap="none" normalizeH="0" baseline="0" smtClean="0">
                    <a:ln>
                      <a:noFill/>
                    </a:ln>
                    <a:solidFill>
                      <a:schemeClr val="tx1"/>
                    </a:solidFill>
                    <a:effectLst/>
                    <a:latin typeface="Calibri" pitchFamily="34" charset="0"/>
                  </a:rPr>
                  <a:t>Module A</a:t>
                </a:r>
                <a:endParaRPr kumimoji="0" lang="en-US" sz="1800" b="0" i="0" u="none" strike="noStrike" cap="none" normalizeH="0" baseline="0" smtClean="0">
                  <a:ln>
                    <a:noFill/>
                  </a:ln>
                  <a:solidFill>
                    <a:schemeClr val="tx1"/>
                  </a:solidFill>
                  <a:effectLst/>
                  <a:latin typeface="Arial" pitchFamily="34" charset="0"/>
                </a:endParaRPr>
              </a:p>
            </p:txBody>
          </p:sp>
          <p:sp>
            <p:nvSpPr>
              <p:cNvPr id="2055" name="AutoShape 7"/>
              <p:cNvSpPr>
                <a:spLocks noChangeArrowheads="1"/>
              </p:cNvSpPr>
              <p:nvPr/>
            </p:nvSpPr>
            <p:spPr bwMode="auto">
              <a:xfrm>
                <a:off x="6125" y="2293"/>
                <a:ext cx="1587" cy="796"/>
              </a:xfrm>
              <a:prstGeom prst="flowChartMultidocumen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 </a:t>
                </a:r>
                <a:r>
                  <a:rPr kumimoji="0" lang="en-GB" sz="1100" b="1" i="0" u="none" strike="noStrike" cap="none" normalizeH="0" baseline="0" smtClean="0">
                    <a:ln>
                      <a:noFill/>
                    </a:ln>
                    <a:solidFill>
                      <a:schemeClr val="tx1"/>
                    </a:solidFill>
                    <a:effectLst/>
                    <a:latin typeface="Calibri" pitchFamily="34" charset="0"/>
                  </a:rPr>
                  <a:t>Module B</a:t>
                </a:r>
                <a:endParaRPr kumimoji="0" lang="en-US" sz="1800" b="0" i="0" u="none" strike="noStrike" cap="none" normalizeH="0" baseline="0" smtClean="0">
                  <a:ln>
                    <a:noFill/>
                  </a:ln>
                  <a:solidFill>
                    <a:schemeClr val="tx1"/>
                  </a:solidFill>
                  <a:effectLst/>
                  <a:latin typeface="Arial" pitchFamily="34" charset="0"/>
                </a:endParaRPr>
              </a:p>
            </p:txBody>
          </p:sp>
          <p:sp>
            <p:nvSpPr>
              <p:cNvPr id="2056" name="AutoShape 8"/>
              <p:cNvSpPr>
                <a:spLocks noChangeArrowheads="1"/>
              </p:cNvSpPr>
              <p:nvPr/>
            </p:nvSpPr>
            <p:spPr bwMode="auto">
              <a:xfrm>
                <a:off x="8208" y="2293"/>
                <a:ext cx="1587" cy="751"/>
              </a:xfrm>
              <a:prstGeom prst="flowChartMultidocumen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 </a:t>
                </a:r>
                <a:r>
                  <a:rPr kumimoji="0" lang="en-GB" sz="1100" b="1" i="0" u="none" strike="noStrike" cap="none" normalizeH="0" baseline="0" smtClean="0">
                    <a:ln>
                      <a:noFill/>
                    </a:ln>
                    <a:solidFill>
                      <a:schemeClr val="tx1"/>
                    </a:solidFill>
                    <a:effectLst/>
                    <a:latin typeface="Calibri" pitchFamily="34" charset="0"/>
                  </a:rPr>
                  <a:t>Module C</a:t>
                </a:r>
                <a:endParaRPr kumimoji="0" lang="en-US" sz="1800" b="0" i="0" u="none" strike="noStrike" cap="none" normalizeH="0" baseline="0" smtClean="0">
                  <a:ln>
                    <a:noFill/>
                  </a:ln>
                  <a:solidFill>
                    <a:schemeClr val="tx1"/>
                  </a:solidFill>
                  <a:effectLst/>
                  <a:latin typeface="Arial" pitchFamily="34" charset="0"/>
                </a:endParaRPr>
              </a:p>
            </p:txBody>
          </p:sp>
          <p:cxnSp>
            <p:nvCxnSpPr>
              <p:cNvPr id="2057" name="AutoShape 9"/>
              <p:cNvCxnSpPr>
                <a:cxnSpLocks noChangeShapeType="1"/>
              </p:cNvCxnSpPr>
              <p:nvPr/>
            </p:nvCxnSpPr>
            <p:spPr bwMode="auto">
              <a:xfrm>
                <a:off x="2168" y="2759"/>
                <a:ext cx="8902" cy="1"/>
              </a:xfrm>
              <a:prstGeom prst="straightConnector1">
                <a:avLst/>
              </a:prstGeom>
              <a:noFill/>
              <a:ln w="9525">
                <a:solidFill>
                  <a:srgbClr val="000000"/>
                </a:solidFill>
                <a:prstDash val="sysDot"/>
                <a:round/>
                <a:headEnd/>
                <a:tailEnd/>
              </a:ln>
            </p:spPr>
          </p:cxnSp>
          <p:sp>
            <p:nvSpPr>
              <p:cNvPr id="2058" name="Cloud"/>
              <p:cNvSpPr>
                <a:spLocks noChangeAspect="1" noEditPoints="1" noChangeArrowheads="1"/>
              </p:cNvSpPr>
              <p:nvPr/>
            </p:nvSpPr>
            <p:spPr bwMode="auto">
              <a:xfrm>
                <a:off x="4275" y="3584"/>
                <a:ext cx="5070" cy="157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0">
                <a:gsLst>
                  <a:gs pos="0">
                    <a:srgbClr val="FFFFFF"/>
                  </a:gs>
                  <a:gs pos="100000">
                    <a:srgbClr val="B8CCE4"/>
                  </a:gs>
                </a:gsLst>
                <a:lin ang="5400000" scaled="1"/>
              </a:gradFill>
              <a:ln w="12700">
                <a:solidFill>
                  <a:srgbClr val="95B3D7"/>
                </a:solidFill>
                <a:miter lim="800000"/>
                <a:headEnd/>
                <a:tailEnd/>
              </a:ln>
              <a:effectLst>
                <a:outerShdw dist="107763" dir="81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GB"/>
              </a:p>
            </p:txBody>
          </p:sp>
          <p:cxnSp>
            <p:nvCxnSpPr>
              <p:cNvPr id="2059" name="AutoShape 11"/>
              <p:cNvCxnSpPr>
                <a:cxnSpLocks noChangeShapeType="1"/>
              </p:cNvCxnSpPr>
              <p:nvPr/>
            </p:nvCxnSpPr>
            <p:spPr bwMode="auto">
              <a:xfrm flipV="1">
                <a:off x="2168" y="4409"/>
                <a:ext cx="8902" cy="15"/>
              </a:xfrm>
              <a:prstGeom prst="straightConnector1">
                <a:avLst/>
              </a:prstGeom>
              <a:noFill/>
              <a:ln w="9525">
                <a:solidFill>
                  <a:srgbClr val="000000"/>
                </a:solidFill>
                <a:prstDash val="sysDot"/>
                <a:round/>
                <a:headEnd/>
                <a:tailEnd/>
              </a:ln>
            </p:spPr>
          </p:cxnSp>
          <p:sp>
            <p:nvSpPr>
              <p:cNvPr id="2060" name="Text Box 12"/>
              <p:cNvSpPr txBox="1">
                <a:spLocks noChangeArrowheads="1"/>
              </p:cNvSpPr>
              <p:nvPr/>
            </p:nvSpPr>
            <p:spPr bwMode="auto">
              <a:xfrm>
                <a:off x="6034" y="4006"/>
                <a:ext cx="1790" cy="351"/>
              </a:xfrm>
              <a:prstGeom prst="rect">
                <a:avLst/>
              </a:prstGeom>
              <a:solidFill>
                <a:srgbClr val="C6D9F1"/>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HE ESB</a:t>
                </a:r>
                <a:endParaRPr kumimoji="0" lang="en-US" sz="1800" b="0" i="0" u="none" strike="noStrike" cap="none" normalizeH="0" baseline="0" smtClean="0">
                  <a:ln>
                    <a:noFill/>
                  </a:ln>
                  <a:solidFill>
                    <a:schemeClr val="tx1"/>
                  </a:solidFill>
                  <a:effectLst/>
                  <a:latin typeface="Arial" pitchFamily="34" charset="0"/>
                </a:endParaRPr>
              </a:p>
            </p:txBody>
          </p:sp>
          <p:cxnSp>
            <p:nvCxnSpPr>
              <p:cNvPr id="2061" name="AutoShape 13"/>
              <p:cNvCxnSpPr>
                <a:cxnSpLocks noChangeShapeType="1"/>
              </p:cNvCxnSpPr>
              <p:nvPr/>
            </p:nvCxnSpPr>
            <p:spPr bwMode="auto">
              <a:xfrm>
                <a:off x="4695" y="3090"/>
                <a:ext cx="1770" cy="917"/>
              </a:xfrm>
              <a:prstGeom prst="straightConnector1">
                <a:avLst/>
              </a:prstGeom>
              <a:noFill/>
              <a:ln w="9525">
                <a:solidFill>
                  <a:srgbClr val="000000"/>
                </a:solidFill>
                <a:round/>
                <a:headEnd type="triangle" w="med" len="med"/>
                <a:tailEnd type="triangle" w="med" len="med"/>
              </a:ln>
            </p:spPr>
          </p:cxnSp>
          <p:cxnSp>
            <p:nvCxnSpPr>
              <p:cNvPr id="2062" name="AutoShape 14"/>
              <p:cNvCxnSpPr>
                <a:cxnSpLocks noChangeShapeType="1"/>
              </p:cNvCxnSpPr>
              <p:nvPr/>
            </p:nvCxnSpPr>
            <p:spPr bwMode="auto">
              <a:xfrm>
                <a:off x="6876" y="3090"/>
                <a:ext cx="0" cy="917"/>
              </a:xfrm>
              <a:prstGeom prst="straightConnector1">
                <a:avLst/>
              </a:prstGeom>
              <a:noFill/>
              <a:ln w="9525">
                <a:solidFill>
                  <a:srgbClr val="000000"/>
                </a:solidFill>
                <a:round/>
                <a:headEnd type="triangle" w="med" len="med"/>
                <a:tailEnd type="triangle" w="med" len="med"/>
              </a:ln>
            </p:spPr>
          </p:cxnSp>
          <p:cxnSp>
            <p:nvCxnSpPr>
              <p:cNvPr id="2063" name="AutoShape 15"/>
              <p:cNvCxnSpPr>
                <a:cxnSpLocks noChangeShapeType="1"/>
              </p:cNvCxnSpPr>
              <p:nvPr/>
            </p:nvCxnSpPr>
            <p:spPr bwMode="auto">
              <a:xfrm flipH="1">
                <a:off x="7470" y="3090"/>
                <a:ext cx="1533" cy="917"/>
              </a:xfrm>
              <a:prstGeom prst="straightConnector1">
                <a:avLst/>
              </a:prstGeom>
              <a:noFill/>
              <a:ln w="9525">
                <a:solidFill>
                  <a:srgbClr val="000000"/>
                </a:solidFill>
                <a:round/>
                <a:headEnd type="triangle" w="med" len="med"/>
                <a:tailEnd type="triangle" w="med" len="med"/>
              </a:ln>
            </p:spPr>
          </p:cxnSp>
          <p:sp>
            <p:nvSpPr>
              <p:cNvPr id="2064" name="AutoShape 16"/>
              <p:cNvSpPr>
                <a:spLocks noChangeArrowheads="1"/>
              </p:cNvSpPr>
              <p:nvPr/>
            </p:nvSpPr>
            <p:spPr bwMode="auto">
              <a:xfrm>
                <a:off x="2250" y="5579"/>
                <a:ext cx="8820" cy="294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GB"/>
              </a:p>
            </p:txBody>
          </p:sp>
          <p:sp>
            <p:nvSpPr>
              <p:cNvPr id="2065" name="Text Box 17"/>
              <p:cNvSpPr txBox="1">
                <a:spLocks noChangeArrowheads="1"/>
              </p:cNvSpPr>
              <p:nvPr/>
            </p:nvSpPr>
            <p:spPr bwMode="auto">
              <a:xfrm>
                <a:off x="2329" y="5804"/>
                <a:ext cx="1451" cy="43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Pathfinder X</a:t>
                </a:r>
                <a:endParaRPr kumimoji="0" lang="en-US" sz="1800" b="0" i="0" u="none" strike="noStrike" cap="none" normalizeH="0" baseline="0" smtClean="0">
                  <a:ln>
                    <a:noFill/>
                  </a:ln>
                  <a:solidFill>
                    <a:schemeClr val="tx1"/>
                  </a:solidFill>
                  <a:effectLst/>
                  <a:latin typeface="Arial" pitchFamily="34" charset="0"/>
                </a:endParaRPr>
              </a:p>
            </p:txBody>
          </p:sp>
          <p:sp>
            <p:nvSpPr>
              <p:cNvPr id="2066" name="AutoShape 18"/>
              <p:cNvSpPr>
                <a:spLocks noChangeArrowheads="1"/>
              </p:cNvSpPr>
              <p:nvPr/>
            </p:nvSpPr>
            <p:spPr bwMode="auto">
              <a:xfrm>
                <a:off x="2482" y="6547"/>
                <a:ext cx="1621" cy="667"/>
              </a:xfrm>
              <a:prstGeom prst="flowChartAlternateProcess">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Research Module A</a:t>
                </a:r>
                <a:endParaRPr kumimoji="0" lang="en-US" sz="1800" b="0" i="0" u="none" strike="noStrike" cap="none" normalizeH="0" baseline="0" smtClean="0">
                  <a:ln>
                    <a:noFill/>
                  </a:ln>
                  <a:solidFill>
                    <a:schemeClr val="tx1"/>
                  </a:solidFill>
                  <a:effectLst/>
                  <a:latin typeface="Arial" pitchFamily="34" charset="0"/>
                </a:endParaRPr>
              </a:p>
            </p:txBody>
          </p:sp>
          <p:sp>
            <p:nvSpPr>
              <p:cNvPr id="2067" name="AutoShape 19"/>
              <p:cNvSpPr>
                <a:spLocks noChangeArrowheads="1"/>
              </p:cNvSpPr>
              <p:nvPr/>
            </p:nvSpPr>
            <p:spPr bwMode="auto">
              <a:xfrm>
                <a:off x="4844" y="6982"/>
                <a:ext cx="1621" cy="667"/>
              </a:xfrm>
              <a:prstGeom prst="flowChartAlternateProcess">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Research Module B</a:t>
                </a:r>
                <a:endParaRPr kumimoji="0" lang="en-US" sz="1800" b="0" i="0" u="none" strike="noStrike" cap="none" normalizeH="0" baseline="0" smtClean="0">
                  <a:ln>
                    <a:noFill/>
                  </a:ln>
                  <a:solidFill>
                    <a:schemeClr val="tx1"/>
                  </a:solidFill>
                  <a:effectLst/>
                  <a:latin typeface="Arial" pitchFamily="34" charset="0"/>
                </a:endParaRPr>
              </a:p>
            </p:txBody>
          </p:sp>
          <p:sp>
            <p:nvSpPr>
              <p:cNvPr id="2068" name="AutoShape 20"/>
              <p:cNvSpPr>
                <a:spLocks noChangeArrowheads="1"/>
              </p:cNvSpPr>
              <p:nvPr/>
            </p:nvSpPr>
            <p:spPr bwMode="auto">
              <a:xfrm>
                <a:off x="7066" y="6982"/>
                <a:ext cx="1621" cy="667"/>
              </a:xfrm>
              <a:prstGeom prst="flowChartAlternateProcess">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Research Module C</a:t>
                </a:r>
                <a:endParaRPr kumimoji="0" lang="en-US" sz="1800" b="0" i="0" u="none" strike="noStrike" cap="none" normalizeH="0" baseline="0" smtClean="0">
                  <a:ln>
                    <a:noFill/>
                  </a:ln>
                  <a:solidFill>
                    <a:schemeClr val="tx1"/>
                  </a:solidFill>
                  <a:effectLst/>
                  <a:latin typeface="Arial" pitchFamily="34" charset="0"/>
                </a:endParaRPr>
              </a:p>
            </p:txBody>
          </p:sp>
          <p:sp>
            <p:nvSpPr>
              <p:cNvPr id="2069" name="AutoShape 21"/>
              <p:cNvSpPr>
                <a:spLocks noChangeArrowheads="1"/>
              </p:cNvSpPr>
              <p:nvPr/>
            </p:nvSpPr>
            <p:spPr bwMode="auto">
              <a:xfrm>
                <a:off x="9279" y="6562"/>
                <a:ext cx="1621" cy="667"/>
              </a:xfrm>
              <a:prstGeom prst="flowChartAlternateProcess">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Research Module D</a:t>
                </a:r>
                <a:endParaRPr kumimoji="0" lang="en-US" sz="1800" b="0" i="0" u="none" strike="noStrike" cap="none" normalizeH="0" baseline="0" smtClean="0">
                  <a:ln>
                    <a:noFill/>
                  </a:ln>
                  <a:solidFill>
                    <a:schemeClr val="tx1"/>
                  </a:solidFill>
                  <a:effectLst/>
                  <a:latin typeface="Arial" pitchFamily="34" charset="0"/>
                </a:endParaRPr>
              </a:p>
            </p:txBody>
          </p:sp>
          <p:sp>
            <p:nvSpPr>
              <p:cNvPr id="2070" name="AutoShape 22"/>
              <p:cNvSpPr>
                <a:spLocks noChangeArrowheads="1"/>
              </p:cNvSpPr>
              <p:nvPr/>
            </p:nvSpPr>
            <p:spPr bwMode="auto">
              <a:xfrm>
                <a:off x="5537" y="5669"/>
                <a:ext cx="2671" cy="810"/>
              </a:xfrm>
              <a:prstGeom prst="leftRightArrow">
                <a:avLst>
                  <a:gd name="adj1" fmla="val 50000"/>
                  <a:gd name="adj2" fmla="val 65951"/>
                </a:avLst>
              </a:prstGeom>
              <a:solidFill>
                <a:srgbClr val="8064A2"/>
              </a:solidFill>
              <a:ln w="38100">
                <a:solidFill>
                  <a:srgbClr val="F2F2F2"/>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Communications Bus</a:t>
                </a:r>
                <a:endParaRPr kumimoji="0" lang="en-US" sz="1800" b="0" i="0" u="none" strike="noStrike" cap="none" normalizeH="0" baseline="0" smtClean="0">
                  <a:ln>
                    <a:noFill/>
                  </a:ln>
                  <a:solidFill>
                    <a:schemeClr val="tx1"/>
                  </a:solidFill>
                  <a:effectLst/>
                  <a:latin typeface="Arial" pitchFamily="34" charset="0"/>
                </a:endParaRPr>
              </a:p>
            </p:txBody>
          </p:sp>
          <p:sp>
            <p:nvSpPr>
              <p:cNvPr id="2071" name="Oval 23"/>
              <p:cNvSpPr>
                <a:spLocks noChangeArrowheads="1"/>
              </p:cNvSpPr>
              <p:nvPr/>
            </p:nvSpPr>
            <p:spPr bwMode="auto">
              <a:xfrm>
                <a:off x="2828" y="7514"/>
                <a:ext cx="1621" cy="667"/>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HR</a:t>
                </a:r>
                <a:endParaRPr kumimoji="0" lang="en-US" sz="1800" b="0" i="0" u="none" strike="noStrike" cap="none" normalizeH="0" baseline="0" smtClean="0">
                  <a:ln>
                    <a:noFill/>
                  </a:ln>
                  <a:solidFill>
                    <a:schemeClr val="tx1"/>
                  </a:solidFill>
                  <a:effectLst/>
                  <a:latin typeface="Arial" pitchFamily="34" charset="0"/>
                </a:endParaRPr>
              </a:p>
            </p:txBody>
          </p:sp>
          <p:sp>
            <p:nvSpPr>
              <p:cNvPr id="2072" name="Oval 24"/>
              <p:cNvSpPr>
                <a:spLocks noChangeArrowheads="1"/>
              </p:cNvSpPr>
              <p:nvPr/>
            </p:nvSpPr>
            <p:spPr bwMode="auto">
              <a:xfrm>
                <a:off x="5983" y="7777"/>
                <a:ext cx="1621" cy="667"/>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Finance</a:t>
                </a:r>
                <a:endParaRPr kumimoji="0" lang="en-US" sz="1800" b="0" i="0" u="none" strike="noStrike" cap="none" normalizeH="0" baseline="0" smtClean="0">
                  <a:ln>
                    <a:noFill/>
                  </a:ln>
                  <a:solidFill>
                    <a:schemeClr val="tx1"/>
                  </a:solidFill>
                  <a:effectLst/>
                  <a:latin typeface="Arial" pitchFamily="34" charset="0"/>
                </a:endParaRPr>
              </a:p>
            </p:txBody>
          </p:sp>
          <p:sp>
            <p:nvSpPr>
              <p:cNvPr id="2073" name="Oval 25"/>
              <p:cNvSpPr>
                <a:spLocks noChangeArrowheads="1"/>
              </p:cNvSpPr>
              <p:nvPr/>
            </p:nvSpPr>
            <p:spPr bwMode="auto">
              <a:xfrm>
                <a:off x="8923" y="7424"/>
                <a:ext cx="1621" cy="757"/>
              </a:xfrm>
              <a:prstGeom prst="ellipse">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900" b="1" i="0" u="none" strike="noStrike" cap="none" normalizeH="0" baseline="0" smtClean="0">
                    <a:ln>
                      <a:noFill/>
                    </a:ln>
                    <a:solidFill>
                      <a:schemeClr val="tx1"/>
                    </a:solidFill>
                    <a:effectLst/>
                    <a:latin typeface="Calibri" pitchFamily="34" charset="0"/>
                  </a:rPr>
                  <a:t>Student System</a:t>
                </a:r>
                <a:endParaRPr kumimoji="0" lang="en-US" sz="1800" b="0" i="0" u="none" strike="noStrike" cap="none" normalizeH="0" baseline="0" smtClean="0">
                  <a:ln>
                    <a:noFill/>
                  </a:ln>
                  <a:solidFill>
                    <a:schemeClr val="tx1"/>
                  </a:solidFill>
                  <a:effectLst/>
                  <a:latin typeface="Arial" pitchFamily="34" charset="0"/>
                </a:endParaRPr>
              </a:p>
            </p:txBody>
          </p:sp>
          <p:cxnSp>
            <p:nvCxnSpPr>
              <p:cNvPr id="2074" name="AutoShape 26"/>
              <p:cNvCxnSpPr>
                <a:cxnSpLocks noChangeShapeType="1"/>
              </p:cNvCxnSpPr>
              <p:nvPr/>
            </p:nvCxnSpPr>
            <p:spPr bwMode="auto">
              <a:xfrm flipH="1">
                <a:off x="3538" y="6089"/>
                <a:ext cx="1999" cy="458"/>
              </a:xfrm>
              <a:prstGeom prst="straightConnector1">
                <a:avLst/>
              </a:prstGeom>
              <a:noFill/>
              <a:ln w="9525">
                <a:solidFill>
                  <a:srgbClr val="000000"/>
                </a:solidFill>
                <a:round/>
                <a:headEnd type="triangle" w="med" len="med"/>
                <a:tailEnd type="triangle" w="med" len="med"/>
              </a:ln>
            </p:spPr>
          </p:cxnSp>
          <p:cxnSp>
            <p:nvCxnSpPr>
              <p:cNvPr id="2075" name="AutoShape 27"/>
              <p:cNvCxnSpPr>
                <a:cxnSpLocks noChangeShapeType="1"/>
              </p:cNvCxnSpPr>
              <p:nvPr/>
            </p:nvCxnSpPr>
            <p:spPr bwMode="auto">
              <a:xfrm flipH="1">
                <a:off x="5720" y="6335"/>
                <a:ext cx="842" cy="647"/>
              </a:xfrm>
              <a:prstGeom prst="straightConnector1">
                <a:avLst/>
              </a:prstGeom>
              <a:noFill/>
              <a:ln w="9525">
                <a:solidFill>
                  <a:srgbClr val="000000"/>
                </a:solidFill>
                <a:round/>
                <a:headEnd type="triangle" w="med" len="med"/>
                <a:tailEnd type="triangle" w="med" len="med"/>
              </a:ln>
            </p:spPr>
          </p:cxnSp>
          <p:cxnSp>
            <p:nvCxnSpPr>
              <p:cNvPr id="2076" name="AutoShape 28"/>
              <p:cNvCxnSpPr>
                <a:cxnSpLocks noChangeShapeType="1"/>
              </p:cNvCxnSpPr>
              <p:nvPr/>
            </p:nvCxnSpPr>
            <p:spPr bwMode="auto">
              <a:xfrm>
                <a:off x="8208" y="6089"/>
                <a:ext cx="1770" cy="473"/>
              </a:xfrm>
              <a:prstGeom prst="straightConnector1">
                <a:avLst/>
              </a:prstGeom>
              <a:noFill/>
              <a:ln w="9525">
                <a:solidFill>
                  <a:srgbClr val="000000"/>
                </a:solidFill>
                <a:round/>
                <a:headEnd type="triangle" w="med" len="med"/>
                <a:tailEnd type="triangle" w="med" len="med"/>
              </a:ln>
            </p:spPr>
          </p:cxnSp>
          <p:cxnSp>
            <p:nvCxnSpPr>
              <p:cNvPr id="2077" name="AutoShape 29"/>
              <p:cNvCxnSpPr>
                <a:cxnSpLocks noChangeShapeType="1"/>
              </p:cNvCxnSpPr>
              <p:nvPr/>
            </p:nvCxnSpPr>
            <p:spPr bwMode="auto">
              <a:xfrm>
                <a:off x="8085" y="6239"/>
                <a:ext cx="1260" cy="1275"/>
              </a:xfrm>
              <a:prstGeom prst="straightConnector1">
                <a:avLst/>
              </a:prstGeom>
              <a:noFill/>
              <a:ln w="9525">
                <a:solidFill>
                  <a:srgbClr val="000000"/>
                </a:solidFill>
                <a:round/>
                <a:headEnd type="triangle" w="med" len="med"/>
                <a:tailEnd type="triangle" w="med" len="med"/>
              </a:ln>
            </p:spPr>
          </p:cxnSp>
          <p:cxnSp>
            <p:nvCxnSpPr>
              <p:cNvPr id="2078" name="AutoShape 30"/>
              <p:cNvCxnSpPr>
                <a:cxnSpLocks noChangeShapeType="1"/>
              </p:cNvCxnSpPr>
              <p:nvPr/>
            </p:nvCxnSpPr>
            <p:spPr bwMode="auto">
              <a:xfrm flipH="1">
                <a:off x="4020" y="6239"/>
                <a:ext cx="1700" cy="1275"/>
              </a:xfrm>
              <a:prstGeom prst="straightConnector1">
                <a:avLst/>
              </a:prstGeom>
              <a:noFill/>
              <a:ln w="9525">
                <a:solidFill>
                  <a:srgbClr val="000000"/>
                </a:solidFill>
                <a:round/>
                <a:headEnd type="triangle" w="med" len="med"/>
                <a:tailEnd type="triangle" w="med" len="med"/>
              </a:ln>
            </p:spPr>
          </p:cxnSp>
          <p:cxnSp>
            <p:nvCxnSpPr>
              <p:cNvPr id="2079" name="AutoShape 31"/>
              <p:cNvCxnSpPr>
                <a:cxnSpLocks noChangeShapeType="1"/>
              </p:cNvCxnSpPr>
              <p:nvPr/>
            </p:nvCxnSpPr>
            <p:spPr bwMode="auto">
              <a:xfrm>
                <a:off x="7307" y="6335"/>
                <a:ext cx="517" cy="647"/>
              </a:xfrm>
              <a:prstGeom prst="straightConnector1">
                <a:avLst/>
              </a:prstGeom>
              <a:noFill/>
              <a:ln w="9525">
                <a:solidFill>
                  <a:srgbClr val="000000"/>
                </a:solidFill>
                <a:round/>
                <a:headEnd type="triangle" w="med" len="med"/>
                <a:tailEnd type="triangle" w="med" len="med"/>
              </a:ln>
            </p:spPr>
          </p:cxnSp>
          <p:cxnSp>
            <p:nvCxnSpPr>
              <p:cNvPr id="2080" name="AutoShape 32"/>
              <p:cNvCxnSpPr>
                <a:cxnSpLocks noChangeShapeType="1"/>
              </p:cNvCxnSpPr>
              <p:nvPr/>
            </p:nvCxnSpPr>
            <p:spPr bwMode="auto">
              <a:xfrm>
                <a:off x="6876" y="6335"/>
                <a:ext cx="0" cy="1442"/>
              </a:xfrm>
              <a:prstGeom prst="straightConnector1">
                <a:avLst/>
              </a:prstGeom>
              <a:noFill/>
              <a:ln w="9525">
                <a:solidFill>
                  <a:srgbClr val="000000"/>
                </a:solidFill>
                <a:round/>
                <a:headEnd type="triangle" w="med" len="med"/>
                <a:tailEnd type="triangle" w="med" len="med"/>
              </a:ln>
            </p:spPr>
          </p:cxnSp>
        </p:grpSp>
        <p:cxnSp>
          <p:nvCxnSpPr>
            <p:cNvPr id="2082" name="AutoShape 34"/>
            <p:cNvCxnSpPr>
              <a:cxnSpLocks noChangeShapeType="1"/>
            </p:cNvCxnSpPr>
            <p:nvPr/>
          </p:nvCxnSpPr>
          <p:spPr bwMode="auto">
            <a:xfrm>
              <a:off x="6568" y="7340"/>
              <a:ext cx="1" cy="1510"/>
            </a:xfrm>
            <a:prstGeom prst="straightConnector1">
              <a:avLst/>
            </a:prstGeom>
            <a:noFill/>
            <a:ln w="9525">
              <a:solidFill>
                <a:srgbClr val="000000"/>
              </a:solidFill>
              <a:round/>
              <a:headEnd type="triangle" w="med" len="med"/>
              <a:tailEnd type="triangle" w="med" len="med"/>
            </a:ln>
          </p:spPr>
        </p:cxnSp>
      </p:grpSp>
      <p:sp>
        <p:nvSpPr>
          <p:cNvPr id="42" name="Title 1"/>
          <p:cNvSpPr txBox="1">
            <a:spLocks/>
          </p:cNvSpPr>
          <p:nvPr/>
        </p:nvSpPr>
        <p:spPr>
          <a:xfrm>
            <a:off x="457200" y="-84786"/>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accent1"/>
                </a:solidFill>
                <a:effectLst/>
                <a:uLnTx/>
                <a:uFillTx/>
                <a:latin typeface="+mj-lt"/>
                <a:ea typeface="+mj-ea"/>
                <a:cs typeface="+mj-cs"/>
              </a:rPr>
              <a:t>RMAS architecture framework</a:t>
            </a:r>
            <a:endParaRPr kumimoji="0" lang="en-GB" sz="4400" b="0" i="0" u="none" strike="noStrike" kern="1200" cap="none" spc="0" normalizeH="0" baseline="0" noProof="0" dirty="0">
              <a:ln>
                <a:noFill/>
              </a:ln>
              <a:solidFill>
                <a:schemeClr val="accent1"/>
              </a:solidFill>
              <a:effectLst/>
              <a:uLnTx/>
              <a:uFillTx/>
              <a:latin typeface="+mj-lt"/>
              <a:ea typeface="+mj-ea"/>
              <a:cs typeface="+mj-cs"/>
            </a:endParaRPr>
          </a:p>
        </p:txBody>
      </p:sp>
      <p:sp>
        <p:nvSpPr>
          <p:cNvPr id="41"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extLst>
      <p:ext uri="{BB962C8B-B14F-4D97-AF65-F5344CB8AC3E}">
        <p14:creationId xmlns:p14="http://schemas.microsoft.com/office/powerpoint/2010/main" xmlns="" val="2755632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4" name="Title 1"/>
          <p:cNvSpPr txBox="1">
            <a:spLocks/>
          </p:cNvSpPr>
          <p:nvPr/>
        </p:nvSpPr>
        <p:spPr bwMode="auto">
          <a:xfrm>
            <a:off x="685800" y="946150"/>
            <a:ext cx="7772400" cy="1470025"/>
          </a:xfrm>
          <a:prstGeom prst="rect">
            <a:avLst/>
          </a:prstGeom>
          <a:noFill/>
          <a:ln w="9525">
            <a:noFill/>
            <a:miter lim="800000"/>
            <a:headEnd/>
            <a:tailEnd/>
          </a:ln>
        </p:spPr>
        <p:txBody>
          <a:bodyPr anchor="ctr"/>
          <a:lstStyle/>
          <a:p>
            <a:pPr algn="ctr">
              <a:defRPr/>
            </a:pPr>
            <a:r>
              <a:rPr lang="en-GB" sz="4400" dirty="0">
                <a:solidFill>
                  <a:schemeClr val="accent1"/>
                </a:solidFill>
                <a:latin typeface="+mj-lt"/>
                <a:ea typeface="+mj-ea"/>
                <a:cs typeface="+mj-cs"/>
              </a:rPr>
              <a:t>RMAS </a:t>
            </a:r>
            <a:r>
              <a:rPr lang="en-GB" sz="4400" dirty="0" smtClean="0">
                <a:solidFill>
                  <a:schemeClr val="accent1"/>
                </a:solidFill>
                <a:latin typeface="+mj-lt"/>
                <a:ea typeface="+mj-ea"/>
                <a:cs typeface="+mj-cs"/>
              </a:rPr>
              <a:t>– Procurement framework </a:t>
            </a:r>
            <a:endParaRPr lang="en-GB" sz="4400" dirty="0">
              <a:solidFill>
                <a:schemeClr val="accent1"/>
              </a:solidFill>
              <a:latin typeface="+mj-lt"/>
              <a:ea typeface="+mj-ea"/>
              <a:cs typeface="+mj-cs"/>
            </a:endParaRPr>
          </a:p>
        </p:txBody>
      </p:sp>
      <p:sp>
        <p:nvSpPr>
          <p:cNvPr id="5"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6" name="TextBox 5"/>
          <p:cNvSpPr txBox="1"/>
          <p:nvPr/>
        </p:nvSpPr>
        <p:spPr>
          <a:xfrm>
            <a:off x="1119674" y="2416175"/>
            <a:ext cx="7072604" cy="2862322"/>
          </a:xfrm>
          <a:prstGeom prst="rect">
            <a:avLst/>
          </a:prstGeom>
          <a:noFill/>
        </p:spPr>
        <p:txBody>
          <a:bodyPr wrap="square" rtlCol="0">
            <a:spAutoFit/>
          </a:bodyPr>
          <a:lstStyle/>
          <a:p>
            <a:pPr>
              <a:buFont typeface="Arial" pitchFamily="34" charset="0"/>
              <a:buChar char="•"/>
            </a:pPr>
            <a:r>
              <a:rPr lang="en-GB" sz="3200" dirty="0" smtClean="0"/>
              <a:t>Easy route to market</a:t>
            </a:r>
          </a:p>
          <a:p>
            <a:endParaRPr lang="en-GB" sz="3200" dirty="0" smtClean="0"/>
          </a:p>
          <a:p>
            <a:pPr>
              <a:buFont typeface="Arial" pitchFamily="34" charset="0"/>
              <a:buChar char="•"/>
            </a:pPr>
            <a:r>
              <a:rPr lang="en-GB" sz="3200" dirty="0" smtClean="0"/>
              <a:t>Opportunity to help shape the market</a:t>
            </a:r>
          </a:p>
          <a:p>
            <a:pPr lvl="2">
              <a:buFont typeface="Arial" pitchFamily="34" charset="0"/>
              <a:buChar char="•"/>
            </a:pPr>
            <a:r>
              <a:rPr lang="en-GB" sz="2800" dirty="0" smtClean="0"/>
              <a:t>CERIF compliance</a:t>
            </a:r>
          </a:p>
          <a:p>
            <a:pPr lvl="2">
              <a:buFont typeface="Arial" pitchFamily="34" charset="0"/>
              <a:buChar char="•"/>
            </a:pPr>
            <a:r>
              <a:rPr lang="en-GB" sz="2800" dirty="0" smtClean="0"/>
              <a:t>Cloud enabled</a:t>
            </a:r>
          </a:p>
          <a:p>
            <a:pPr lvl="2">
              <a:buFont typeface="Arial" pitchFamily="34" charset="0"/>
              <a:buChar char="•"/>
            </a:pPr>
            <a:r>
              <a:rPr lang="en-GB" sz="2800" dirty="0" smtClean="0"/>
              <a:t>RMAS schema and vocabulary</a:t>
            </a:r>
            <a:endParaRPr lang="en-GB" sz="2800" dirty="0"/>
          </a:p>
        </p:txBody>
      </p:sp>
      <p:sp>
        <p:nvSpPr>
          <p:cNvPr id="7"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RMAS Background</a:t>
            </a:r>
            <a:endParaRPr lang="en-GB" dirty="0"/>
          </a:p>
        </p:txBody>
      </p:sp>
      <p:sp>
        <p:nvSpPr>
          <p:cNvPr id="3" name="Content Placeholder 2"/>
          <p:cNvSpPr>
            <a:spLocks noGrp="1"/>
          </p:cNvSpPr>
          <p:nvPr>
            <p:ph idx="1"/>
          </p:nvPr>
        </p:nvSpPr>
        <p:spPr/>
        <p:txBody>
          <a:bodyPr>
            <a:normAutofit lnSpcReduction="10000"/>
          </a:bodyPr>
          <a:lstStyle/>
          <a:p>
            <a:r>
              <a:rPr lang="en-GB" dirty="0" smtClean="0"/>
              <a:t>Research Management and Administration</a:t>
            </a:r>
          </a:p>
          <a:p>
            <a:r>
              <a:rPr lang="en-GB" dirty="0" smtClean="0"/>
              <a:t>Electronic Research Administration</a:t>
            </a:r>
          </a:p>
          <a:p>
            <a:r>
              <a:rPr lang="en-GB" dirty="0" smtClean="0"/>
              <a:t>RMAS</a:t>
            </a:r>
          </a:p>
          <a:p>
            <a:pPr lvl="1"/>
            <a:r>
              <a:rPr lang="en-GB" dirty="0" smtClean="0"/>
              <a:t>Background</a:t>
            </a:r>
          </a:p>
          <a:p>
            <a:pPr lvl="1"/>
            <a:r>
              <a:rPr lang="en-GB" dirty="0" smtClean="0"/>
              <a:t>Drivers</a:t>
            </a:r>
          </a:p>
          <a:p>
            <a:pPr lvl="1"/>
            <a:r>
              <a:rPr lang="en-GB" dirty="0" smtClean="0"/>
              <a:t>Processes</a:t>
            </a:r>
          </a:p>
          <a:p>
            <a:pPr lvl="1"/>
            <a:r>
              <a:rPr lang="en-GB" dirty="0" smtClean="0"/>
              <a:t>Constraints</a:t>
            </a:r>
          </a:p>
          <a:p>
            <a:pPr lvl="1"/>
            <a:r>
              <a:rPr lang="en-GB" dirty="0" smtClean="0"/>
              <a:t>Architecture Framework</a:t>
            </a:r>
          </a:p>
          <a:p>
            <a:pPr lvl="1"/>
            <a:r>
              <a:rPr lang="en-GB" dirty="0" smtClean="0"/>
              <a:t>Governance</a:t>
            </a:r>
            <a:endParaRPr lang="en-GB" dirty="0"/>
          </a:p>
        </p:txBody>
      </p:sp>
      <p:pic>
        <p:nvPicPr>
          <p:cNvPr id="4" name="Picture 3" descr="rmas Page 2.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Footer Placeholder 5"/>
          <p:cNvSpPr>
            <a:spLocks noGrp="1"/>
          </p:cNvSpPr>
          <p:nvPr>
            <p:ph type="ftr" sz="quarter" idx="11"/>
          </p:nvPr>
        </p:nvSpPr>
        <p:spPr/>
        <p:txBody>
          <a:bodyPr/>
          <a:lstStyle/>
          <a:p>
            <a:r>
              <a:rPr lang="en-US" sz="1600" dirty="0" smtClean="0">
                <a:solidFill>
                  <a:schemeClr val="tx1"/>
                </a:solidFill>
              </a:rPr>
              <a:t>RMAS Update Simon Foster</a:t>
            </a:r>
            <a:endParaRPr lang="en-US" sz="1600" dirty="0">
              <a:solidFill>
                <a:schemeClr val="tx1"/>
              </a:solidFill>
            </a:endParaRPr>
          </a:p>
        </p:txBody>
      </p:sp>
      <p:grpSp>
        <p:nvGrpSpPr>
          <p:cNvPr id="9" name="Group 8"/>
          <p:cNvGrpSpPr/>
          <p:nvPr/>
        </p:nvGrpSpPr>
        <p:grpSpPr>
          <a:xfrm>
            <a:off x="1330741" y="1182111"/>
            <a:ext cx="6289347" cy="4390676"/>
            <a:chOff x="726888" y="3227376"/>
            <a:chExt cx="3816424" cy="2664296"/>
          </a:xfrm>
        </p:grpSpPr>
        <p:sp>
          <p:nvSpPr>
            <p:cNvPr id="12" name="Rounded Rectangle 11"/>
            <p:cNvSpPr/>
            <p:nvPr/>
          </p:nvSpPr>
          <p:spPr>
            <a:xfrm>
              <a:off x="726888" y="3227376"/>
              <a:ext cx="360040" cy="266429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GB" sz="2000" dirty="0" smtClean="0"/>
                <a:t>CRM</a:t>
              </a:r>
              <a:endParaRPr lang="en-GB" sz="1400" dirty="0"/>
            </a:p>
          </p:txBody>
        </p:sp>
        <p:sp>
          <p:nvSpPr>
            <p:cNvPr id="13" name="Rounded Rectangle 12"/>
            <p:cNvSpPr/>
            <p:nvPr/>
          </p:nvSpPr>
          <p:spPr>
            <a:xfrm>
              <a:off x="1230944" y="3227376"/>
              <a:ext cx="360040" cy="266429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GB" sz="2000" dirty="0" smtClean="0"/>
                <a:t>Workflow</a:t>
              </a:r>
              <a:endParaRPr lang="en-GB" sz="1000" dirty="0"/>
            </a:p>
          </p:txBody>
        </p:sp>
        <p:sp>
          <p:nvSpPr>
            <p:cNvPr id="14" name="Rounded Rectangle 13"/>
            <p:cNvSpPr/>
            <p:nvPr/>
          </p:nvSpPr>
          <p:spPr>
            <a:xfrm>
              <a:off x="4183272" y="3227376"/>
              <a:ext cx="360040" cy="2664296"/>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n-GB" sz="2000" dirty="0" smtClean="0"/>
                <a:t>Electronic Document Management</a:t>
              </a:r>
              <a:endParaRPr lang="en-GB" sz="2000" dirty="0"/>
            </a:p>
          </p:txBody>
        </p:sp>
        <p:sp>
          <p:nvSpPr>
            <p:cNvPr id="15" name="Rounded Rectangle 14"/>
            <p:cNvSpPr/>
            <p:nvPr/>
          </p:nvSpPr>
          <p:spPr>
            <a:xfrm>
              <a:off x="1735000" y="3227376"/>
              <a:ext cx="2304256" cy="2880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Academic Expertise</a:t>
              </a:r>
              <a:endParaRPr lang="en-GB" sz="2000" dirty="0"/>
            </a:p>
          </p:txBody>
        </p:sp>
        <p:sp>
          <p:nvSpPr>
            <p:cNvPr id="16" name="Rounded Rectangle 15"/>
            <p:cNvSpPr/>
            <p:nvPr/>
          </p:nvSpPr>
          <p:spPr>
            <a:xfrm>
              <a:off x="1735000" y="3702628"/>
              <a:ext cx="2304256"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Funding Sourcing Tool</a:t>
              </a:r>
              <a:endParaRPr lang="en-GB" sz="2000" dirty="0"/>
            </a:p>
          </p:txBody>
        </p:sp>
        <p:sp>
          <p:nvSpPr>
            <p:cNvPr id="17" name="Rounded Rectangle 16"/>
            <p:cNvSpPr/>
            <p:nvPr/>
          </p:nvSpPr>
          <p:spPr>
            <a:xfrm>
              <a:off x="1735000" y="4177881"/>
              <a:ext cx="2304256" cy="2880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Proposal Management</a:t>
              </a:r>
              <a:endParaRPr lang="en-GB" sz="2000" dirty="0"/>
            </a:p>
          </p:txBody>
        </p:sp>
        <p:sp>
          <p:nvSpPr>
            <p:cNvPr id="18" name="Rounded Rectangle 17"/>
            <p:cNvSpPr/>
            <p:nvPr/>
          </p:nvSpPr>
          <p:spPr>
            <a:xfrm>
              <a:off x="1735000" y="4653133"/>
              <a:ext cx="2304256" cy="2880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Costing &amp; Pricing Management</a:t>
              </a:r>
              <a:endParaRPr lang="en-GB" sz="2000" dirty="0"/>
            </a:p>
          </p:txBody>
        </p:sp>
        <p:sp>
          <p:nvSpPr>
            <p:cNvPr id="19" name="Rounded Rectangle 18"/>
            <p:cNvSpPr/>
            <p:nvPr/>
          </p:nvSpPr>
          <p:spPr>
            <a:xfrm>
              <a:off x="1735000" y="5128385"/>
              <a:ext cx="2304256"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Post Award Management</a:t>
              </a:r>
              <a:endParaRPr lang="en-GB" sz="2000" dirty="0"/>
            </a:p>
          </p:txBody>
        </p:sp>
        <p:sp>
          <p:nvSpPr>
            <p:cNvPr id="20" name="Rounded Rectangle 19"/>
            <p:cNvSpPr/>
            <p:nvPr/>
          </p:nvSpPr>
          <p:spPr>
            <a:xfrm>
              <a:off x="1735000" y="5603640"/>
              <a:ext cx="2304256"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Outputs &amp; Outcomes</a:t>
              </a:r>
              <a:endParaRPr lang="en-GB" sz="2000" dirty="0"/>
            </a:p>
          </p:txBody>
        </p:sp>
      </p:grpSp>
      <p:sp>
        <p:nvSpPr>
          <p:cNvPr id="21" name="Title 1"/>
          <p:cNvSpPr txBox="1">
            <a:spLocks/>
          </p:cNvSpPr>
          <p:nvPr/>
        </p:nvSpPr>
        <p:spPr>
          <a:xfrm>
            <a:off x="481013" y="39111"/>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accent1"/>
                </a:solidFill>
                <a:effectLst/>
                <a:uLnTx/>
                <a:uFillTx/>
                <a:latin typeface="+mj-lt"/>
                <a:ea typeface="+mj-ea"/>
                <a:cs typeface="+mj-cs"/>
              </a:rPr>
              <a:t>RMAS modules</a:t>
            </a:r>
            <a:endParaRPr kumimoji="0" lang="en-GB" sz="4400" b="0" i="0" u="none" strike="noStrike" kern="1200" cap="none" spc="0" normalizeH="0" baseline="0" noProof="0" dirty="0">
              <a:ln>
                <a:noFill/>
              </a:ln>
              <a:solidFill>
                <a:schemeClr val="accent1"/>
              </a:solidFill>
              <a:effectLst/>
              <a:uLnTx/>
              <a:uFillTx/>
              <a:latin typeface="+mj-lt"/>
              <a:ea typeface="+mj-ea"/>
              <a:cs typeface="+mj-cs"/>
            </a:endParaRPr>
          </a:p>
        </p:txBody>
      </p:sp>
      <p:sp>
        <p:nvSpPr>
          <p:cNvPr id="23" name="Date Placeholder 2"/>
          <p:cNvSpPr>
            <a:spLocks noGrp="1"/>
          </p:cNvSpPr>
          <p:nvPr>
            <p:ph type="dt" sz="half" idx="10"/>
          </p:nvPr>
        </p:nvSpPr>
        <p:spPr>
          <a:xfrm>
            <a:off x="481012" y="6143224"/>
            <a:ext cx="2919009"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extLst>
      <p:ext uri="{BB962C8B-B14F-4D97-AF65-F5344CB8AC3E}">
        <p14:creationId xmlns:p14="http://schemas.microsoft.com/office/powerpoint/2010/main" xmlns="" val="2755632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8195" name="Title 1"/>
          <p:cNvSpPr>
            <a:spLocks noGrp="1"/>
          </p:cNvSpPr>
          <p:nvPr>
            <p:ph type="title"/>
          </p:nvPr>
        </p:nvSpPr>
        <p:spPr/>
        <p:txBody>
          <a:bodyPr/>
          <a:lstStyle/>
          <a:p>
            <a:pPr eaLnBrk="1" hangingPunct="1"/>
            <a:r>
              <a:rPr lang="en-GB" dirty="0" smtClean="0">
                <a:solidFill>
                  <a:schemeClr val="accent1"/>
                </a:solidFill>
              </a:rPr>
              <a:t>Pathfinder Development Work</a:t>
            </a:r>
          </a:p>
        </p:txBody>
      </p:sp>
      <p:sp>
        <p:nvSpPr>
          <p:cNvPr id="5" name="Content Placeholder 4"/>
          <p:cNvSpPr>
            <a:spLocks noGrp="1"/>
          </p:cNvSpPr>
          <p:nvPr>
            <p:ph idx="1"/>
          </p:nvPr>
        </p:nvSpPr>
        <p:spPr/>
        <p:txBody>
          <a:bodyPr/>
          <a:lstStyle/>
          <a:p>
            <a:endParaRPr lang="en-GB" dirty="0" smtClean="0"/>
          </a:p>
          <a:p>
            <a:endParaRPr lang="en-GB" dirty="0" smtClean="0"/>
          </a:p>
          <a:p>
            <a:pPr algn="ctr">
              <a:buNone/>
            </a:pPr>
            <a:r>
              <a:rPr lang="en-GB" dirty="0" smtClean="0"/>
              <a:t>University of Kent</a:t>
            </a:r>
          </a:p>
          <a:p>
            <a:pPr algn="ctr">
              <a:buNone/>
            </a:pPr>
            <a:r>
              <a:rPr lang="en-GB" dirty="0" smtClean="0"/>
              <a:t>University of Sunderland</a:t>
            </a:r>
          </a:p>
          <a:p>
            <a:pPr algn="ctr">
              <a:buNone/>
            </a:pPr>
            <a:r>
              <a:rPr lang="en-GB" dirty="0" smtClean="0"/>
              <a:t>University of Exeter</a:t>
            </a:r>
          </a:p>
          <a:p>
            <a:endParaRPr lang="en-GB" dirty="0" smtClean="0"/>
          </a:p>
        </p:txBody>
      </p:sp>
      <p:sp>
        <p:nvSpPr>
          <p:cNvPr id="7"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8" name="Date Placeholder 2"/>
          <p:cNvSpPr>
            <a:spLocks noGrp="1"/>
          </p:cNvSpPr>
          <p:nvPr>
            <p:ph type="dt" sz="half" idx="10"/>
          </p:nvPr>
        </p:nvSpPr>
        <p:spPr>
          <a:xfrm>
            <a:off x="457200" y="6143224"/>
            <a:ext cx="2942822"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8195" name="Title 1"/>
          <p:cNvSpPr>
            <a:spLocks noGrp="1"/>
          </p:cNvSpPr>
          <p:nvPr>
            <p:ph type="title"/>
          </p:nvPr>
        </p:nvSpPr>
        <p:spPr/>
        <p:txBody>
          <a:bodyPr/>
          <a:lstStyle/>
          <a:p>
            <a:pPr eaLnBrk="1" hangingPunct="1"/>
            <a:r>
              <a:rPr lang="en-GB" dirty="0" smtClean="0">
                <a:solidFill>
                  <a:schemeClr val="accent1"/>
                </a:solidFill>
              </a:rPr>
              <a:t>Pathfinder Development Work</a:t>
            </a:r>
          </a:p>
        </p:txBody>
      </p:sp>
      <p:sp>
        <p:nvSpPr>
          <p:cNvPr id="5" name="Content Placeholder 4"/>
          <p:cNvSpPr>
            <a:spLocks noGrp="1"/>
          </p:cNvSpPr>
          <p:nvPr>
            <p:ph idx="1"/>
          </p:nvPr>
        </p:nvSpPr>
        <p:spPr>
          <a:xfrm>
            <a:off x="223935" y="1175658"/>
            <a:ext cx="8462865" cy="4950506"/>
          </a:xfrm>
        </p:spPr>
        <p:txBody>
          <a:bodyPr>
            <a:noAutofit/>
          </a:bodyPr>
          <a:lstStyle/>
          <a:p>
            <a:endParaRPr lang="en-GB" sz="2800" dirty="0" smtClean="0"/>
          </a:p>
          <a:p>
            <a:r>
              <a:rPr lang="en-GB" sz="2800" dirty="0" smtClean="0"/>
              <a:t>CERIF alone is unsuitable for RMAS data as we require a concrete data dictionary which is simple for suppliers to incorporate into their tools.</a:t>
            </a:r>
          </a:p>
          <a:p>
            <a:pPr>
              <a:buNone/>
            </a:pPr>
            <a:endParaRPr lang="en-GB" sz="2800" dirty="0" smtClean="0"/>
          </a:p>
          <a:p>
            <a:r>
              <a:rPr lang="en-GB" sz="2800" dirty="0" smtClean="0"/>
              <a:t>RMAS requires that each RMAS-compliant tool agrees on an identical taxonomy for research entities </a:t>
            </a:r>
          </a:p>
          <a:p>
            <a:endParaRPr lang="en-GB" sz="2800" dirty="0" smtClean="0"/>
          </a:p>
          <a:p>
            <a:r>
              <a:rPr lang="en-GB" sz="2800" dirty="0" smtClean="0"/>
              <a:t>List of requirements to work with </a:t>
            </a:r>
            <a:r>
              <a:rPr lang="en-GB" sz="2800" dirty="0" err="1" smtClean="0"/>
              <a:t>EuroCRIS</a:t>
            </a:r>
            <a:r>
              <a:rPr lang="en-GB" sz="2800" dirty="0" smtClean="0"/>
              <a:t> to deliver</a:t>
            </a:r>
          </a:p>
          <a:p>
            <a:endParaRPr lang="en-GB" sz="2800" dirty="0"/>
          </a:p>
        </p:txBody>
      </p:sp>
      <p:sp>
        <p:nvSpPr>
          <p:cNvPr id="7"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8" name="Date Placeholder 2"/>
          <p:cNvSpPr>
            <a:spLocks noGrp="1"/>
          </p:cNvSpPr>
          <p:nvPr>
            <p:ph type="dt" sz="half" idx="10"/>
          </p:nvPr>
        </p:nvSpPr>
        <p:spPr>
          <a:xfrm>
            <a:off x="481012" y="6143224"/>
            <a:ext cx="2919009"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8195" name="Title 1"/>
          <p:cNvSpPr>
            <a:spLocks noGrp="1"/>
          </p:cNvSpPr>
          <p:nvPr>
            <p:ph type="title"/>
          </p:nvPr>
        </p:nvSpPr>
        <p:spPr/>
        <p:txBody>
          <a:bodyPr>
            <a:normAutofit fontScale="90000"/>
          </a:bodyPr>
          <a:lstStyle/>
          <a:p>
            <a:pPr eaLnBrk="1" hangingPunct="1"/>
            <a:r>
              <a:rPr lang="en-GB" dirty="0" err="1" smtClean="0">
                <a:solidFill>
                  <a:schemeClr val="accent1"/>
                </a:solidFill>
              </a:rPr>
              <a:t>EuroCRIS</a:t>
            </a:r>
            <a:r>
              <a:rPr lang="en-GB" dirty="0" smtClean="0">
                <a:solidFill>
                  <a:schemeClr val="accent1"/>
                </a:solidFill>
              </a:rPr>
              <a:t>/CERIF Development Work</a:t>
            </a:r>
          </a:p>
        </p:txBody>
      </p:sp>
      <p:sp>
        <p:nvSpPr>
          <p:cNvPr id="5" name="Content Placeholder 4"/>
          <p:cNvSpPr>
            <a:spLocks noGrp="1"/>
          </p:cNvSpPr>
          <p:nvPr>
            <p:ph idx="1"/>
          </p:nvPr>
        </p:nvSpPr>
        <p:spPr>
          <a:xfrm>
            <a:off x="223935" y="1175658"/>
            <a:ext cx="8462865" cy="4950506"/>
          </a:xfrm>
        </p:spPr>
        <p:txBody>
          <a:bodyPr>
            <a:noAutofit/>
          </a:bodyPr>
          <a:lstStyle/>
          <a:p>
            <a:r>
              <a:rPr lang="en-GB" sz="2800" dirty="0" smtClean="0"/>
              <a:t>Develop a CERIF-backed, CASRAI-informed standard for the interchange of research information.</a:t>
            </a:r>
          </a:p>
          <a:p>
            <a:r>
              <a:rPr lang="en-GB" sz="2800" dirty="0" smtClean="0"/>
              <a:t>In consultation with the pathfinders, incorporate RMAS-specific requirements into the above CERIF standard:</a:t>
            </a:r>
          </a:p>
          <a:p>
            <a:r>
              <a:rPr lang="en-GB" sz="2800" dirty="0" smtClean="0"/>
              <a:t>Incorporate a means of attaching a message ID (which is different to the entity ID).</a:t>
            </a:r>
          </a:p>
          <a:p>
            <a:r>
              <a:rPr lang="en-GB" sz="2800" dirty="0" smtClean="0"/>
              <a:t>A web-accessible method to look up classifications and get their associated UUIDs.</a:t>
            </a:r>
          </a:p>
          <a:p>
            <a:r>
              <a:rPr lang="en-GB" sz="2800" dirty="0" smtClean="0"/>
              <a:t>All of the above provided via a web-accessible schema</a:t>
            </a:r>
            <a:endParaRPr lang="en-GB" sz="2800" dirty="0"/>
          </a:p>
        </p:txBody>
      </p:sp>
      <p:sp>
        <p:nvSpPr>
          <p:cNvPr id="7"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8" name="Date Placeholder 2"/>
          <p:cNvSpPr>
            <a:spLocks noGrp="1"/>
          </p:cNvSpPr>
          <p:nvPr>
            <p:ph type="dt" sz="half" idx="10"/>
          </p:nvPr>
        </p:nvSpPr>
        <p:spPr>
          <a:xfrm>
            <a:off x="481012" y="6143224"/>
            <a:ext cx="2919009"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rmas Page 2.jpg"/>
          <p:cNvPicPr>
            <a:picLocks noChangeAspect="1"/>
          </p:cNvPicPr>
          <p:nvPr/>
        </p:nvPicPr>
        <p:blipFill>
          <a:blip r:embed="rId3"/>
          <a:srcRect/>
          <a:stretch>
            <a:fillRect/>
          </a:stretch>
        </p:blipFill>
        <p:spPr bwMode="auto">
          <a:xfrm>
            <a:off x="0" y="9525"/>
            <a:ext cx="9144000" cy="6858000"/>
          </a:xfrm>
          <a:prstGeom prst="rect">
            <a:avLst/>
          </a:prstGeom>
          <a:noFill/>
          <a:ln w="9525">
            <a:noFill/>
            <a:miter lim="800000"/>
            <a:headEnd/>
            <a:tailEnd/>
          </a:ln>
        </p:spPr>
      </p:pic>
      <p:sp>
        <p:nvSpPr>
          <p:cNvPr id="8195" name="Title 1"/>
          <p:cNvSpPr>
            <a:spLocks noGrp="1"/>
          </p:cNvSpPr>
          <p:nvPr>
            <p:ph type="title"/>
          </p:nvPr>
        </p:nvSpPr>
        <p:spPr/>
        <p:txBody>
          <a:bodyPr>
            <a:normAutofit fontScale="90000"/>
          </a:bodyPr>
          <a:lstStyle/>
          <a:p>
            <a:pPr eaLnBrk="1" hangingPunct="1"/>
            <a:r>
              <a:rPr lang="en-GB" dirty="0" err="1" smtClean="0">
                <a:solidFill>
                  <a:schemeClr val="accent1"/>
                </a:solidFill>
              </a:rPr>
              <a:t>EuroCRIS</a:t>
            </a:r>
            <a:r>
              <a:rPr lang="en-GB" dirty="0" smtClean="0">
                <a:solidFill>
                  <a:schemeClr val="accent1"/>
                </a:solidFill>
              </a:rPr>
              <a:t>/CERIF Development Example</a:t>
            </a:r>
          </a:p>
        </p:txBody>
      </p:sp>
      <p:sp>
        <p:nvSpPr>
          <p:cNvPr id="5" name="Content Placeholder 4"/>
          <p:cNvSpPr>
            <a:spLocks noGrp="1"/>
          </p:cNvSpPr>
          <p:nvPr>
            <p:ph idx="1"/>
          </p:nvPr>
        </p:nvSpPr>
        <p:spPr>
          <a:xfrm>
            <a:off x="223935" y="1175658"/>
            <a:ext cx="8462865" cy="4950506"/>
          </a:xfrm>
        </p:spPr>
        <p:txBody>
          <a:bodyPr>
            <a:noAutofit/>
          </a:bodyPr>
          <a:lstStyle/>
          <a:p>
            <a:pPr>
              <a:buNone/>
            </a:pPr>
            <a:r>
              <a:rPr lang="en-GB" sz="2800" b="1" dirty="0" smtClean="0"/>
              <a:t>Use case</a:t>
            </a:r>
          </a:p>
          <a:p>
            <a:pPr>
              <a:buNone/>
            </a:pPr>
            <a:r>
              <a:rPr lang="en-GB" sz="2400" b="1" dirty="0" smtClean="0"/>
              <a:t>Supplier tool creates a new proposal (research activity)</a:t>
            </a:r>
          </a:p>
          <a:p>
            <a:r>
              <a:rPr lang="en-GB" sz="2400" dirty="0" smtClean="0"/>
              <a:t>New CERIF message is created with a unique message ID</a:t>
            </a:r>
          </a:p>
          <a:p>
            <a:r>
              <a:rPr lang="en-GB" sz="2400" dirty="0" smtClean="0"/>
              <a:t>The message type is declared as ‘proposal created’</a:t>
            </a:r>
          </a:p>
          <a:p>
            <a:r>
              <a:rPr lang="en-GB" sz="2400" i="1" dirty="0" smtClean="0"/>
              <a:t>Research Activity entity is declared inside this message</a:t>
            </a:r>
          </a:p>
          <a:p>
            <a:r>
              <a:rPr lang="en-GB" sz="2400" dirty="0" smtClean="0"/>
              <a:t>Based on the message type (‘proposal created’), all mandatory </a:t>
            </a:r>
            <a:r>
              <a:rPr lang="en-GB" sz="2400" i="1" dirty="0" smtClean="0"/>
              <a:t>Research Activity </a:t>
            </a:r>
            <a:r>
              <a:rPr lang="en-GB" sz="2400" dirty="0" smtClean="0"/>
              <a:t>fields must be declared in the message, and their contents must conform to the CASRAI definitions (this must be syntactically verifiable via schema).</a:t>
            </a:r>
          </a:p>
        </p:txBody>
      </p:sp>
      <p:sp>
        <p:nvSpPr>
          <p:cNvPr id="7" name="Footer Placeholder 5"/>
          <p:cNvSpPr>
            <a:spLocks noGrp="1"/>
          </p:cNvSpPr>
          <p:nvPr>
            <p:ph type="ftr" sz="quarter" idx="11"/>
          </p:nvPr>
        </p:nvSpPr>
        <p:spPr>
          <a:xfrm>
            <a:off x="3124200" y="6356350"/>
            <a:ext cx="2895600" cy="365125"/>
          </a:xfrm>
        </p:spPr>
        <p:txBody>
          <a:bodyPr/>
          <a:lstStyle/>
          <a:p>
            <a:r>
              <a:rPr lang="en-US" sz="1600" dirty="0" smtClean="0">
                <a:solidFill>
                  <a:schemeClr val="tx1"/>
                </a:solidFill>
              </a:rPr>
              <a:t>RMAS Update Simon Foster</a:t>
            </a:r>
            <a:endParaRPr lang="en-US" sz="1600" dirty="0">
              <a:solidFill>
                <a:schemeClr val="tx1"/>
              </a:solidFill>
            </a:endParaRPr>
          </a:p>
        </p:txBody>
      </p:sp>
      <p:sp>
        <p:nvSpPr>
          <p:cNvPr id="8" name="Date Placeholder 2"/>
          <p:cNvSpPr>
            <a:spLocks noGrp="1"/>
          </p:cNvSpPr>
          <p:nvPr>
            <p:ph type="dt" sz="half" idx="10"/>
          </p:nvPr>
        </p:nvSpPr>
        <p:spPr>
          <a:xfrm>
            <a:off x="481012" y="6143224"/>
            <a:ext cx="2919009" cy="578252"/>
          </a:xfrm>
        </p:spPr>
        <p:txBody>
          <a:bodyPr/>
          <a:lstStyle/>
          <a:p>
            <a:r>
              <a:rPr lang="en-US" sz="1600" dirty="0" smtClean="0">
                <a:solidFill>
                  <a:schemeClr val="tx1"/>
                </a:solidFill>
              </a:rPr>
              <a:t>CERIF event, Bath, 12</a:t>
            </a:r>
            <a:r>
              <a:rPr lang="en-US" sz="1600" baseline="30000" dirty="0" smtClean="0">
                <a:solidFill>
                  <a:schemeClr val="tx1"/>
                </a:solidFill>
              </a:rPr>
              <a:t>th</a:t>
            </a:r>
            <a:r>
              <a:rPr lang="en-US" sz="1600" dirty="0" smtClean="0">
                <a:solidFill>
                  <a:schemeClr val="tx1"/>
                </a:solidFill>
              </a:rPr>
              <a:t> February, 2012</a:t>
            </a:r>
            <a:endParaRPr lang="en-US" sz="1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3647</TotalTime>
  <Words>801</Words>
  <Application>Microsoft Office PowerPoint</Application>
  <PresentationFormat>On-screen Show (4:3)</PresentationFormat>
  <Paragraphs>216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RMAS Background</vt:lpstr>
      <vt:lpstr>Slide 4</vt:lpstr>
      <vt:lpstr>RMAS Background</vt:lpstr>
      <vt:lpstr>Pathfinder Development Work</vt:lpstr>
      <vt:lpstr>Pathfinder Development Work</vt:lpstr>
      <vt:lpstr>EuroCRIS/CERIF Development Work</vt:lpstr>
      <vt:lpstr>EuroCRIS/CERIF Development Example</vt:lpstr>
      <vt:lpstr>Slide 10</vt:lpstr>
      <vt:lpstr>Slide 11</vt:lpstr>
      <vt:lpstr>Slide 12</vt:lpstr>
      <vt:lpstr>Slide 13</vt:lpstr>
      <vt:lpstr>Connector Definition</vt:lpstr>
      <vt:lpstr>RMAS Background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sf288</cp:lastModifiedBy>
  <cp:revision>308</cp:revision>
  <dcterms:created xsi:type="dcterms:W3CDTF">2011-08-25T15:54:44Z</dcterms:created>
  <dcterms:modified xsi:type="dcterms:W3CDTF">2012-02-13T12:02:04Z</dcterms:modified>
</cp:coreProperties>
</file>