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7"/>
  </p:notesMasterIdLst>
  <p:sldIdLst>
    <p:sldId id="256" r:id="rId2"/>
    <p:sldId id="305" r:id="rId3"/>
    <p:sldId id="273" r:id="rId4"/>
    <p:sldId id="307" r:id="rId5"/>
    <p:sldId id="269" r:id="rId6"/>
    <p:sldId id="326" r:id="rId7"/>
    <p:sldId id="327" r:id="rId8"/>
    <p:sldId id="325" r:id="rId9"/>
    <p:sldId id="328" r:id="rId10"/>
    <p:sldId id="323" r:id="rId11"/>
    <p:sldId id="324" r:id="rId12"/>
    <p:sldId id="319" r:id="rId13"/>
    <p:sldId id="322" r:id="rId14"/>
    <p:sldId id="321" r:id="rId15"/>
    <p:sldId id="274" r:id="rId16"/>
  </p:sldIdLst>
  <p:sldSz cx="9144000" cy="6858000" type="screen4x3"/>
  <p:notesSz cx="6772275" cy="990282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66611" autoAdjust="0"/>
  </p:normalViewPr>
  <p:slideViewPr>
    <p:cSldViewPr snapToGrid="0" snapToObjects="1">
      <p:cViewPr varScale="1">
        <p:scale>
          <a:sx n="72" d="100"/>
          <a:sy n="72" d="100"/>
        </p:scale>
        <p:origin x="-1104" y="-90"/>
      </p:cViewPr>
      <p:guideLst>
        <p:guide orient="horz" pos="2160"/>
        <p:guide pos="2880"/>
      </p:guideLst>
    </p:cSldViewPr>
  </p:slideViewPr>
  <p:outlineViewPr>
    <p:cViewPr>
      <p:scale>
        <a:sx n="33" d="100"/>
        <a:sy n="33" d="100"/>
      </p:scale>
      <p:origin x="0" y="14544"/>
    </p:cViewPr>
  </p:outlineViewPr>
  <p:notesTextViewPr>
    <p:cViewPr>
      <p:scale>
        <a:sx n="100" d="100"/>
        <a:sy n="100" d="100"/>
      </p:scale>
      <p:origin x="0" y="0"/>
    </p:cViewPr>
  </p:notesTextViewPr>
  <p:sorterViewPr>
    <p:cViewPr>
      <p:scale>
        <a:sx n="66" d="100"/>
        <a:sy n="66" d="100"/>
      </p:scale>
      <p:origin x="0" y="0"/>
    </p:cViewPr>
  </p:sorterViewPr>
  <p:notesViewPr>
    <p:cSldViewPr snapToGrid="0" snapToObjects="1">
      <p:cViewPr varScale="1">
        <p:scale>
          <a:sx n="55" d="100"/>
          <a:sy n="55" d="100"/>
        </p:scale>
        <p:origin x="-2616" y="-90"/>
      </p:cViewPr>
      <p:guideLst>
        <p:guide orient="horz" pos="3119"/>
        <p:guide pos="2133"/>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34653" cy="495141"/>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36055" y="0"/>
            <a:ext cx="2934653" cy="495141"/>
          </a:xfrm>
          <a:prstGeom prst="rect">
            <a:avLst/>
          </a:prstGeom>
        </p:spPr>
        <p:txBody>
          <a:bodyPr vert="horz" lIns="91440" tIns="45720" rIns="91440" bIns="45720" rtlCol="0"/>
          <a:lstStyle>
            <a:lvl1pPr algn="r">
              <a:defRPr sz="1200"/>
            </a:lvl1pPr>
          </a:lstStyle>
          <a:p>
            <a:fld id="{3AC8C0E2-72BF-457B-8602-B37D3CF6BDA4}" type="datetimeFigureOut">
              <a:rPr lang="en-GB" smtClean="0"/>
              <a:pPr/>
              <a:t>13/02/2012</a:t>
            </a:fld>
            <a:endParaRPr lang="en-GB"/>
          </a:p>
        </p:txBody>
      </p:sp>
      <p:sp>
        <p:nvSpPr>
          <p:cNvPr id="4" name="Slide Image Placeholder 3"/>
          <p:cNvSpPr>
            <a:spLocks noGrp="1" noRot="1" noChangeAspect="1"/>
          </p:cNvSpPr>
          <p:nvPr>
            <p:ph type="sldImg" idx="2"/>
          </p:nvPr>
        </p:nvSpPr>
        <p:spPr>
          <a:xfrm>
            <a:off x="911225" y="742950"/>
            <a:ext cx="4949825" cy="3713163"/>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7228" y="4703842"/>
            <a:ext cx="5417820" cy="4456271"/>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9405965"/>
            <a:ext cx="2934653" cy="495141"/>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36055" y="9405965"/>
            <a:ext cx="2934653" cy="495141"/>
          </a:xfrm>
          <a:prstGeom prst="rect">
            <a:avLst/>
          </a:prstGeom>
        </p:spPr>
        <p:txBody>
          <a:bodyPr vert="horz" lIns="91440" tIns="45720" rIns="91440" bIns="45720" rtlCol="0" anchor="b"/>
          <a:lstStyle>
            <a:lvl1pPr algn="r">
              <a:defRPr sz="1200"/>
            </a:lvl1pPr>
          </a:lstStyle>
          <a:p>
            <a:fld id="{25418227-95BE-4E7A-9FF9-9159CDDEF399}" type="slidenum">
              <a:rPr lang="en-GB" smtClean="0"/>
              <a:pPr/>
              <a:t>‹#›</a:t>
            </a:fld>
            <a:endParaRPr lang="en-GB"/>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25418227-95BE-4E7A-9FF9-9159CDDEF399}" type="slidenum">
              <a:rPr lang="en-GB" smtClean="0"/>
              <a:pPr/>
              <a:t>1</a:t>
            </a:fld>
            <a:endParaRPr lang="en-GB"/>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25418227-95BE-4E7A-9FF9-9159CDDEF399}" type="slidenum">
              <a:rPr lang="en-GB" smtClean="0"/>
              <a:pPr/>
              <a:t>10</a:t>
            </a:fld>
            <a:endParaRPr lang="en-GB"/>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25418227-95BE-4E7A-9FF9-9159CDDEF399}" type="slidenum">
              <a:rPr lang="en-GB" smtClean="0"/>
              <a:pPr/>
              <a:t>11</a:t>
            </a:fld>
            <a:endParaRPr lang="en-GB"/>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25418227-95BE-4E7A-9FF9-9159CDDEF399}" type="slidenum">
              <a:rPr lang="en-GB" smtClean="0"/>
              <a:pPr/>
              <a:t>12</a:t>
            </a:fld>
            <a:endParaRPr lang="en-GB"/>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25418227-95BE-4E7A-9FF9-9159CDDEF399}" type="slidenum">
              <a:rPr lang="en-GB" smtClean="0"/>
              <a:pPr/>
              <a:t>13</a:t>
            </a:fld>
            <a:endParaRPr lang="en-GB"/>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a:bodyPr>
          <a:lstStyle/>
          <a:p>
            <a:endParaRPr lang="en-GB" dirty="0"/>
          </a:p>
        </p:txBody>
      </p:sp>
      <p:sp>
        <p:nvSpPr>
          <p:cNvPr id="4" name="Slide Number Placeholder 3"/>
          <p:cNvSpPr>
            <a:spLocks noGrp="1"/>
          </p:cNvSpPr>
          <p:nvPr>
            <p:ph type="sldNum" sz="quarter" idx="10"/>
          </p:nvPr>
        </p:nvSpPr>
        <p:spPr/>
        <p:txBody>
          <a:bodyPr/>
          <a:lstStyle/>
          <a:p>
            <a:fld id="{25418227-95BE-4E7A-9FF9-9159CDDEF399}" type="slidenum">
              <a:rPr lang="en-GB" smtClean="0"/>
              <a:pPr/>
              <a:t>14</a:t>
            </a:fld>
            <a:endParaRPr lang="en-GB"/>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25418227-95BE-4E7A-9FF9-9159CDDEF399}" type="slidenum">
              <a:rPr lang="en-GB" smtClean="0"/>
              <a:pPr/>
              <a:t>15</a:t>
            </a:fld>
            <a:endParaRPr lang="en-GB"/>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25418227-95BE-4E7A-9FF9-9159CDDEF399}" type="slidenum">
              <a:rPr lang="en-GB" smtClean="0"/>
              <a:pPr/>
              <a:t>2</a:t>
            </a:fld>
            <a:endParaRPr lang="en-GB"/>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25418227-95BE-4E7A-9FF9-9159CDDEF399}" type="slidenum">
              <a:rPr lang="en-GB" smtClean="0"/>
              <a:pPr/>
              <a:t>3</a:t>
            </a:fld>
            <a:endParaRPr lang="en-GB"/>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25418227-95BE-4E7A-9FF9-9159CDDEF399}" type="slidenum">
              <a:rPr lang="en-GB" smtClean="0"/>
              <a:pPr/>
              <a:t>4</a:t>
            </a:fld>
            <a:endParaRPr lang="en-GB"/>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25418227-95BE-4E7A-9FF9-9159CDDEF399}" type="slidenum">
              <a:rPr lang="en-GB" smtClean="0"/>
              <a:pPr/>
              <a:t>5</a:t>
            </a:fld>
            <a:endParaRPr lang="en-GB"/>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a:bodyPr>
          <a:lstStyle/>
          <a:p>
            <a:endParaRPr lang="en-GB" dirty="0"/>
          </a:p>
        </p:txBody>
      </p:sp>
      <p:sp>
        <p:nvSpPr>
          <p:cNvPr id="4" name="Slide Number Placeholder 3"/>
          <p:cNvSpPr>
            <a:spLocks noGrp="1"/>
          </p:cNvSpPr>
          <p:nvPr>
            <p:ph type="sldNum" sz="quarter" idx="10"/>
          </p:nvPr>
        </p:nvSpPr>
        <p:spPr/>
        <p:txBody>
          <a:bodyPr/>
          <a:lstStyle/>
          <a:p>
            <a:fld id="{25418227-95BE-4E7A-9FF9-9159CDDEF399}" type="slidenum">
              <a:rPr lang="en-GB" smtClean="0"/>
              <a:pPr/>
              <a:t>6</a:t>
            </a:fld>
            <a:endParaRPr lang="en-GB"/>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a:bodyPr>
          <a:lstStyle/>
          <a:p>
            <a:endParaRPr lang="en-GB" dirty="0"/>
          </a:p>
        </p:txBody>
      </p:sp>
      <p:sp>
        <p:nvSpPr>
          <p:cNvPr id="4" name="Slide Number Placeholder 3"/>
          <p:cNvSpPr>
            <a:spLocks noGrp="1"/>
          </p:cNvSpPr>
          <p:nvPr>
            <p:ph type="sldNum" sz="quarter" idx="10"/>
          </p:nvPr>
        </p:nvSpPr>
        <p:spPr/>
        <p:txBody>
          <a:bodyPr/>
          <a:lstStyle/>
          <a:p>
            <a:fld id="{25418227-95BE-4E7A-9FF9-9159CDDEF399}" type="slidenum">
              <a:rPr lang="en-GB" smtClean="0"/>
              <a:pPr/>
              <a:t>7</a:t>
            </a:fld>
            <a:endParaRPr lang="en-GB"/>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a:bodyPr>
          <a:lstStyle/>
          <a:p>
            <a:endParaRPr lang="en-GB" dirty="0"/>
          </a:p>
        </p:txBody>
      </p:sp>
      <p:sp>
        <p:nvSpPr>
          <p:cNvPr id="4" name="Slide Number Placeholder 3"/>
          <p:cNvSpPr>
            <a:spLocks noGrp="1"/>
          </p:cNvSpPr>
          <p:nvPr>
            <p:ph type="sldNum" sz="quarter" idx="10"/>
          </p:nvPr>
        </p:nvSpPr>
        <p:spPr/>
        <p:txBody>
          <a:bodyPr/>
          <a:lstStyle/>
          <a:p>
            <a:fld id="{25418227-95BE-4E7A-9FF9-9159CDDEF399}" type="slidenum">
              <a:rPr lang="en-GB" smtClean="0"/>
              <a:pPr/>
              <a:t>8</a:t>
            </a:fld>
            <a:endParaRPr lang="en-GB"/>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a:bodyPr>
          <a:lstStyle/>
          <a:p>
            <a:endParaRPr lang="en-GB" dirty="0"/>
          </a:p>
        </p:txBody>
      </p:sp>
      <p:sp>
        <p:nvSpPr>
          <p:cNvPr id="4" name="Slide Number Placeholder 3"/>
          <p:cNvSpPr>
            <a:spLocks noGrp="1"/>
          </p:cNvSpPr>
          <p:nvPr>
            <p:ph type="sldNum" sz="quarter" idx="10"/>
          </p:nvPr>
        </p:nvSpPr>
        <p:spPr/>
        <p:txBody>
          <a:bodyPr/>
          <a:lstStyle/>
          <a:p>
            <a:fld id="{25418227-95BE-4E7A-9FF9-9159CDDEF399}" type="slidenum">
              <a:rPr lang="en-GB" smtClean="0"/>
              <a:pPr/>
              <a:t>9</a:t>
            </a:fld>
            <a:endParaRPr lang="en-GB"/>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GB"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smtClean="0"/>
              <a:t>Click to edit Master subtitle style</a:t>
            </a:r>
            <a:endParaRPr lang="en-US"/>
          </a:p>
        </p:txBody>
      </p:sp>
      <p:sp>
        <p:nvSpPr>
          <p:cNvPr id="4" name="Date Placeholder 3"/>
          <p:cNvSpPr>
            <a:spLocks noGrp="1"/>
          </p:cNvSpPr>
          <p:nvPr>
            <p:ph type="dt" sz="half" idx="10"/>
          </p:nvPr>
        </p:nvSpPr>
        <p:spPr/>
        <p:txBody>
          <a:bodyPr/>
          <a:lstStyle/>
          <a:p>
            <a:r>
              <a:rPr lang="en-US" smtClean="0"/>
              <a:t>3rd November 2011, Aston University</a:t>
            </a:r>
            <a:endParaRPr lang="en-US"/>
          </a:p>
        </p:txBody>
      </p:sp>
      <p:sp>
        <p:nvSpPr>
          <p:cNvPr id="5" name="Footer Placeholder 4"/>
          <p:cNvSpPr>
            <a:spLocks noGrp="1"/>
          </p:cNvSpPr>
          <p:nvPr>
            <p:ph type="ftr" sz="quarter" idx="11"/>
          </p:nvPr>
        </p:nvSpPr>
        <p:spPr/>
        <p:txBody>
          <a:bodyPr/>
          <a:lstStyle/>
          <a:p>
            <a:r>
              <a:rPr lang="en-US" smtClean="0"/>
              <a:t>RMAS Overview Simon Foster</a:t>
            </a:r>
            <a:endParaRPr lang="en-US"/>
          </a:p>
        </p:txBody>
      </p:sp>
      <p:sp>
        <p:nvSpPr>
          <p:cNvPr id="6" name="Slide Number Placeholder 5"/>
          <p:cNvSpPr>
            <a:spLocks noGrp="1"/>
          </p:cNvSpPr>
          <p:nvPr>
            <p:ph type="sldNum" sz="quarter" idx="12"/>
          </p:nvPr>
        </p:nvSpPr>
        <p:spPr/>
        <p:txBody>
          <a:bodyPr/>
          <a:lstStyle/>
          <a:p>
            <a:fld id="{F572883A-93E9-1345-8B40-307177E65E1F}" type="slidenum">
              <a:rPr lang="en-US" smtClean="0"/>
              <a:pPr/>
              <a:t>‹#›</a:t>
            </a:fld>
            <a:endParaRPr lang="en-US"/>
          </a:p>
        </p:txBody>
      </p:sp>
    </p:spTree>
    <p:extLst>
      <p:ext uri="{BB962C8B-B14F-4D97-AF65-F5344CB8AC3E}">
        <p14:creationId xmlns="" xmlns:p14="http://schemas.microsoft.com/office/powerpoint/2010/main" val="23285274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10"/>
          </p:nvPr>
        </p:nvSpPr>
        <p:spPr/>
        <p:txBody>
          <a:bodyPr/>
          <a:lstStyle/>
          <a:p>
            <a:r>
              <a:rPr lang="en-US" smtClean="0"/>
              <a:t>3rd November 2011, Aston University</a:t>
            </a:r>
            <a:endParaRPr lang="en-US"/>
          </a:p>
        </p:txBody>
      </p:sp>
      <p:sp>
        <p:nvSpPr>
          <p:cNvPr id="5" name="Footer Placeholder 4"/>
          <p:cNvSpPr>
            <a:spLocks noGrp="1"/>
          </p:cNvSpPr>
          <p:nvPr>
            <p:ph type="ftr" sz="quarter" idx="11"/>
          </p:nvPr>
        </p:nvSpPr>
        <p:spPr/>
        <p:txBody>
          <a:bodyPr/>
          <a:lstStyle/>
          <a:p>
            <a:r>
              <a:rPr lang="en-US" smtClean="0"/>
              <a:t>RMAS Overview Simon Foster</a:t>
            </a:r>
            <a:endParaRPr lang="en-US"/>
          </a:p>
        </p:txBody>
      </p:sp>
      <p:sp>
        <p:nvSpPr>
          <p:cNvPr id="6" name="Slide Number Placeholder 5"/>
          <p:cNvSpPr>
            <a:spLocks noGrp="1"/>
          </p:cNvSpPr>
          <p:nvPr>
            <p:ph type="sldNum" sz="quarter" idx="12"/>
          </p:nvPr>
        </p:nvSpPr>
        <p:spPr/>
        <p:txBody>
          <a:bodyPr/>
          <a:lstStyle/>
          <a:p>
            <a:fld id="{F572883A-93E9-1345-8B40-307177E65E1F}" type="slidenum">
              <a:rPr lang="en-US" smtClean="0"/>
              <a:pPr/>
              <a:t>‹#›</a:t>
            </a:fld>
            <a:endParaRPr lang="en-US"/>
          </a:p>
        </p:txBody>
      </p:sp>
    </p:spTree>
    <p:extLst>
      <p:ext uri="{BB962C8B-B14F-4D97-AF65-F5344CB8AC3E}">
        <p14:creationId xmlns="" xmlns:p14="http://schemas.microsoft.com/office/powerpoint/2010/main" val="415798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GB"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10"/>
          </p:nvPr>
        </p:nvSpPr>
        <p:spPr/>
        <p:txBody>
          <a:bodyPr/>
          <a:lstStyle/>
          <a:p>
            <a:r>
              <a:rPr lang="en-US" smtClean="0"/>
              <a:t>3rd November 2011, Aston University</a:t>
            </a:r>
            <a:endParaRPr lang="en-US"/>
          </a:p>
        </p:txBody>
      </p:sp>
      <p:sp>
        <p:nvSpPr>
          <p:cNvPr id="5" name="Footer Placeholder 4"/>
          <p:cNvSpPr>
            <a:spLocks noGrp="1"/>
          </p:cNvSpPr>
          <p:nvPr>
            <p:ph type="ftr" sz="quarter" idx="11"/>
          </p:nvPr>
        </p:nvSpPr>
        <p:spPr/>
        <p:txBody>
          <a:bodyPr/>
          <a:lstStyle/>
          <a:p>
            <a:r>
              <a:rPr lang="en-US" smtClean="0"/>
              <a:t>RMAS Overview Simon Foster</a:t>
            </a:r>
            <a:endParaRPr lang="en-US"/>
          </a:p>
        </p:txBody>
      </p:sp>
      <p:sp>
        <p:nvSpPr>
          <p:cNvPr id="6" name="Slide Number Placeholder 5"/>
          <p:cNvSpPr>
            <a:spLocks noGrp="1"/>
          </p:cNvSpPr>
          <p:nvPr>
            <p:ph type="sldNum" sz="quarter" idx="12"/>
          </p:nvPr>
        </p:nvSpPr>
        <p:spPr/>
        <p:txBody>
          <a:bodyPr/>
          <a:lstStyle/>
          <a:p>
            <a:fld id="{F572883A-93E9-1345-8B40-307177E65E1F}" type="slidenum">
              <a:rPr lang="en-US" smtClean="0"/>
              <a:pPr/>
              <a:t>‹#›</a:t>
            </a:fld>
            <a:endParaRPr lang="en-US"/>
          </a:p>
        </p:txBody>
      </p:sp>
    </p:spTree>
    <p:extLst>
      <p:ext uri="{BB962C8B-B14F-4D97-AF65-F5344CB8AC3E}">
        <p14:creationId xmlns="" xmlns:p14="http://schemas.microsoft.com/office/powerpoint/2010/main" val="40294789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Content Placeholder 2"/>
          <p:cNvSpPr>
            <a:spLocks noGrp="1"/>
          </p:cNvSpPr>
          <p:nvPr>
            <p:ph idx="1"/>
          </p:nvPr>
        </p:nvSpPr>
        <p:spPr/>
        <p:txBody>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10"/>
          </p:nvPr>
        </p:nvSpPr>
        <p:spPr/>
        <p:txBody>
          <a:bodyPr/>
          <a:lstStyle/>
          <a:p>
            <a:r>
              <a:rPr lang="en-US" smtClean="0"/>
              <a:t>3rd November 2011, Aston University</a:t>
            </a:r>
            <a:endParaRPr lang="en-US"/>
          </a:p>
        </p:txBody>
      </p:sp>
      <p:sp>
        <p:nvSpPr>
          <p:cNvPr id="5" name="Footer Placeholder 4"/>
          <p:cNvSpPr>
            <a:spLocks noGrp="1"/>
          </p:cNvSpPr>
          <p:nvPr>
            <p:ph type="ftr" sz="quarter" idx="11"/>
          </p:nvPr>
        </p:nvSpPr>
        <p:spPr/>
        <p:txBody>
          <a:bodyPr/>
          <a:lstStyle/>
          <a:p>
            <a:r>
              <a:rPr lang="en-US" smtClean="0"/>
              <a:t>RMAS Overview Simon Foster</a:t>
            </a:r>
            <a:endParaRPr lang="en-US"/>
          </a:p>
        </p:txBody>
      </p:sp>
      <p:sp>
        <p:nvSpPr>
          <p:cNvPr id="6" name="Slide Number Placeholder 5"/>
          <p:cNvSpPr>
            <a:spLocks noGrp="1"/>
          </p:cNvSpPr>
          <p:nvPr>
            <p:ph type="sldNum" sz="quarter" idx="12"/>
          </p:nvPr>
        </p:nvSpPr>
        <p:spPr/>
        <p:txBody>
          <a:bodyPr/>
          <a:lstStyle/>
          <a:p>
            <a:fld id="{F572883A-93E9-1345-8B40-307177E65E1F}" type="slidenum">
              <a:rPr lang="en-US" smtClean="0"/>
              <a:pPr/>
              <a:t>‹#›</a:t>
            </a:fld>
            <a:endParaRPr lang="en-US"/>
          </a:p>
        </p:txBody>
      </p:sp>
    </p:spTree>
    <p:extLst>
      <p:ext uri="{BB962C8B-B14F-4D97-AF65-F5344CB8AC3E}">
        <p14:creationId xmlns="" xmlns:p14="http://schemas.microsoft.com/office/powerpoint/2010/main" val="11505419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GB"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smtClean="0"/>
              <a:t>Click to edit Master text styles</a:t>
            </a:r>
          </a:p>
        </p:txBody>
      </p:sp>
      <p:sp>
        <p:nvSpPr>
          <p:cNvPr id="4" name="Date Placeholder 3"/>
          <p:cNvSpPr>
            <a:spLocks noGrp="1"/>
          </p:cNvSpPr>
          <p:nvPr>
            <p:ph type="dt" sz="half" idx="10"/>
          </p:nvPr>
        </p:nvSpPr>
        <p:spPr/>
        <p:txBody>
          <a:bodyPr/>
          <a:lstStyle/>
          <a:p>
            <a:r>
              <a:rPr lang="en-US" smtClean="0"/>
              <a:t>3rd November 2011, Aston University</a:t>
            </a:r>
            <a:endParaRPr lang="en-US"/>
          </a:p>
        </p:txBody>
      </p:sp>
      <p:sp>
        <p:nvSpPr>
          <p:cNvPr id="5" name="Footer Placeholder 4"/>
          <p:cNvSpPr>
            <a:spLocks noGrp="1"/>
          </p:cNvSpPr>
          <p:nvPr>
            <p:ph type="ftr" sz="quarter" idx="11"/>
          </p:nvPr>
        </p:nvSpPr>
        <p:spPr/>
        <p:txBody>
          <a:bodyPr/>
          <a:lstStyle/>
          <a:p>
            <a:r>
              <a:rPr lang="en-US" smtClean="0"/>
              <a:t>RMAS Overview Simon Foster</a:t>
            </a:r>
            <a:endParaRPr lang="en-US"/>
          </a:p>
        </p:txBody>
      </p:sp>
      <p:sp>
        <p:nvSpPr>
          <p:cNvPr id="6" name="Slide Number Placeholder 5"/>
          <p:cNvSpPr>
            <a:spLocks noGrp="1"/>
          </p:cNvSpPr>
          <p:nvPr>
            <p:ph type="sldNum" sz="quarter" idx="12"/>
          </p:nvPr>
        </p:nvSpPr>
        <p:spPr/>
        <p:txBody>
          <a:bodyPr/>
          <a:lstStyle/>
          <a:p>
            <a:fld id="{F572883A-93E9-1345-8B40-307177E65E1F}" type="slidenum">
              <a:rPr lang="en-US" smtClean="0"/>
              <a:pPr/>
              <a:t>‹#›</a:t>
            </a:fld>
            <a:endParaRPr lang="en-US"/>
          </a:p>
        </p:txBody>
      </p:sp>
    </p:spTree>
    <p:extLst>
      <p:ext uri="{BB962C8B-B14F-4D97-AF65-F5344CB8AC3E}">
        <p14:creationId xmlns="" xmlns:p14="http://schemas.microsoft.com/office/powerpoint/2010/main" val="38244125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5" name="Date Placeholder 4"/>
          <p:cNvSpPr>
            <a:spLocks noGrp="1"/>
          </p:cNvSpPr>
          <p:nvPr>
            <p:ph type="dt" sz="half" idx="10"/>
          </p:nvPr>
        </p:nvSpPr>
        <p:spPr/>
        <p:txBody>
          <a:bodyPr/>
          <a:lstStyle/>
          <a:p>
            <a:r>
              <a:rPr lang="en-US" smtClean="0"/>
              <a:t>3rd November 2011, Aston University</a:t>
            </a:r>
            <a:endParaRPr lang="en-US"/>
          </a:p>
        </p:txBody>
      </p:sp>
      <p:sp>
        <p:nvSpPr>
          <p:cNvPr id="6" name="Footer Placeholder 5"/>
          <p:cNvSpPr>
            <a:spLocks noGrp="1"/>
          </p:cNvSpPr>
          <p:nvPr>
            <p:ph type="ftr" sz="quarter" idx="11"/>
          </p:nvPr>
        </p:nvSpPr>
        <p:spPr/>
        <p:txBody>
          <a:bodyPr/>
          <a:lstStyle/>
          <a:p>
            <a:r>
              <a:rPr lang="en-US" smtClean="0"/>
              <a:t>RMAS Overview Simon Foster</a:t>
            </a:r>
            <a:endParaRPr lang="en-US"/>
          </a:p>
        </p:txBody>
      </p:sp>
      <p:sp>
        <p:nvSpPr>
          <p:cNvPr id="7" name="Slide Number Placeholder 6"/>
          <p:cNvSpPr>
            <a:spLocks noGrp="1"/>
          </p:cNvSpPr>
          <p:nvPr>
            <p:ph type="sldNum" sz="quarter" idx="12"/>
          </p:nvPr>
        </p:nvSpPr>
        <p:spPr/>
        <p:txBody>
          <a:bodyPr/>
          <a:lstStyle/>
          <a:p>
            <a:fld id="{F572883A-93E9-1345-8B40-307177E65E1F}" type="slidenum">
              <a:rPr lang="en-US" smtClean="0"/>
              <a:pPr/>
              <a:t>‹#›</a:t>
            </a:fld>
            <a:endParaRPr lang="en-US"/>
          </a:p>
        </p:txBody>
      </p:sp>
    </p:spTree>
    <p:extLst>
      <p:ext uri="{BB962C8B-B14F-4D97-AF65-F5344CB8AC3E}">
        <p14:creationId xmlns="" xmlns:p14="http://schemas.microsoft.com/office/powerpoint/2010/main" val="7979687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GB"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7" name="Date Placeholder 6"/>
          <p:cNvSpPr>
            <a:spLocks noGrp="1"/>
          </p:cNvSpPr>
          <p:nvPr>
            <p:ph type="dt" sz="half" idx="10"/>
          </p:nvPr>
        </p:nvSpPr>
        <p:spPr/>
        <p:txBody>
          <a:bodyPr/>
          <a:lstStyle/>
          <a:p>
            <a:r>
              <a:rPr lang="en-US" smtClean="0"/>
              <a:t>3rd November 2011, Aston University</a:t>
            </a:r>
            <a:endParaRPr lang="en-US"/>
          </a:p>
        </p:txBody>
      </p:sp>
      <p:sp>
        <p:nvSpPr>
          <p:cNvPr id="8" name="Footer Placeholder 7"/>
          <p:cNvSpPr>
            <a:spLocks noGrp="1"/>
          </p:cNvSpPr>
          <p:nvPr>
            <p:ph type="ftr" sz="quarter" idx="11"/>
          </p:nvPr>
        </p:nvSpPr>
        <p:spPr/>
        <p:txBody>
          <a:bodyPr/>
          <a:lstStyle/>
          <a:p>
            <a:r>
              <a:rPr lang="en-US" smtClean="0"/>
              <a:t>RMAS Overview Simon Foster</a:t>
            </a:r>
            <a:endParaRPr lang="en-US"/>
          </a:p>
        </p:txBody>
      </p:sp>
      <p:sp>
        <p:nvSpPr>
          <p:cNvPr id="9" name="Slide Number Placeholder 8"/>
          <p:cNvSpPr>
            <a:spLocks noGrp="1"/>
          </p:cNvSpPr>
          <p:nvPr>
            <p:ph type="sldNum" sz="quarter" idx="12"/>
          </p:nvPr>
        </p:nvSpPr>
        <p:spPr/>
        <p:txBody>
          <a:bodyPr/>
          <a:lstStyle/>
          <a:p>
            <a:fld id="{F572883A-93E9-1345-8B40-307177E65E1F}" type="slidenum">
              <a:rPr lang="en-US" smtClean="0"/>
              <a:pPr/>
              <a:t>‹#›</a:t>
            </a:fld>
            <a:endParaRPr lang="en-US"/>
          </a:p>
        </p:txBody>
      </p:sp>
    </p:spTree>
    <p:extLst>
      <p:ext uri="{BB962C8B-B14F-4D97-AF65-F5344CB8AC3E}">
        <p14:creationId xmlns="" xmlns:p14="http://schemas.microsoft.com/office/powerpoint/2010/main" val="2999178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Date Placeholder 2"/>
          <p:cNvSpPr>
            <a:spLocks noGrp="1"/>
          </p:cNvSpPr>
          <p:nvPr>
            <p:ph type="dt" sz="half" idx="10"/>
          </p:nvPr>
        </p:nvSpPr>
        <p:spPr/>
        <p:txBody>
          <a:bodyPr/>
          <a:lstStyle/>
          <a:p>
            <a:r>
              <a:rPr lang="en-US" smtClean="0"/>
              <a:t>3rd November 2011, Aston University</a:t>
            </a:r>
            <a:endParaRPr lang="en-US"/>
          </a:p>
        </p:txBody>
      </p:sp>
      <p:sp>
        <p:nvSpPr>
          <p:cNvPr id="4" name="Footer Placeholder 3"/>
          <p:cNvSpPr>
            <a:spLocks noGrp="1"/>
          </p:cNvSpPr>
          <p:nvPr>
            <p:ph type="ftr" sz="quarter" idx="11"/>
          </p:nvPr>
        </p:nvSpPr>
        <p:spPr/>
        <p:txBody>
          <a:bodyPr/>
          <a:lstStyle/>
          <a:p>
            <a:r>
              <a:rPr lang="en-US" smtClean="0"/>
              <a:t>RMAS Overview Simon Foster</a:t>
            </a:r>
            <a:endParaRPr lang="en-US"/>
          </a:p>
        </p:txBody>
      </p:sp>
      <p:sp>
        <p:nvSpPr>
          <p:cNvPr id="5" name="Slide Number Placeholder 4"/>
          <p:cNvSpPr>
            <a:spLocks noGrp="1"/>
          </p:cNvSpPr>
          <p:nvPr>
            <p:ph type="sldNum" sz="quarter" idx="12"/>
          </p:nvPr>
        </p:nvSpPr>
        <p:spPr/>
        <p:txBody>
          <a:bodyPr/>
          <a:lstStyle/>
          <a:p>
            <a:fld id="{F572883A-93E9-1345-8B40-307177E65E1F}" type="slidenum">
              <a:rPr lang="en-US" smtClean="0"/>
              <a:pPr/>
              <a:t>‹#›</a:t>
            </a:fld>
            <a:endParaRPr lang="en-US"/>
          </a:p>
        </p:txBody>
      </p:sp>
    </p:spTree>
    <p:extLst>
      <p:ext uri="{BB962C8B-B14F-4D97-AF65-F5344CB8AC3E}">
        <p14:creationId xmlns="" xmlns:p14="http://schemas.microsoft.com/office/powerpoint/2010/main" val="24573808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smtClean="0"/>
              <a:t>3rd November 2011, Aston University</a:t>
            </a:r>
            <a:endParaRPr lang="en-US"/>
          </a:p>
        </p:txBody>
      </p:sp>
      <p:sp>
        <p:nvSpPr>
          <p:cNvPr id="3" name="Footer Placeholder 2"/>
          <p:cNvSpPr>
            <a:spLocks noGrp="1"/>
          </p:cNvSpPr>
          <p:nvPr>
            <p:ph type="ftr" sz="quarter" idx="11"/>
          </p:nvPr>
        </p:nvSpPr>
        <p:spPr/>
        <p:txBody>
          <a:bodyPr/>
          <a:lstStyle/>
          <a:p>
            <a:r>
              <a:rPr lang="en-US" smtClean="0"/>
              <a:t>RMAS Overview Simon Foster</a:t>
            </a:r>
            <a:endParaRPr lang="en-US"/>
          </a:p>
        </p:txBody>
      </p:sp>
      <p:sp>
        <p:nvSpPr>
          <p:cNvPr id="4" name="Slide Number Placeholder 3"/>
          <p:cNvSpPr>
            <a:spLocks noGrp="1"/>
          </p:cNvSpPr>
          <p:nvPr>
            <p:ph type="sldNum" sz="quarter" idx="12"/>
          </p:nvPr>
        </p:nvSpPr>
        <p:spPr/>
        <p:txBody>
          <a:bodyPr/>
          <a:lstStyle/>
          <a:p>
            <a:fld id="{F572883A-93E9-1345-8B40-307177E65E1F}" type="slidenum">
              <a:rPr lang="en-US" smtClean="0"/>
              <a:pPr/>
              <a:t>‹#›</a:t>
            </a:fld>
            <a:endParaRPr lang="en-US"/>
          </a:p>
        </p:txBody>
      </p:sp>
    </p:spTree>
    <p:extLst>
      <p:ext uri="{BB962C8B-B14F-4D97-AF65-F5344CB8AC3E}">
        <p14:creationId xmlns="" xmlns:p14="http://schemas.microsoft.com/office/powerpoint/2010/main" val="25137961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GB"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Date Placeholder 4"/>
          <p:cNvSpPr>
            <a:spLocks noGrp="1"/>
          </p:cNvSpPr>
          <p:nvPr>
            <p:ph type="dt" sz="half" idx="10"/>
          </p:nvPr>
        </p:nvSpPr>
        <p:spPr/>
        <p:txBody>
          <a:bodyPr/>
          <a:lstStyle/>
          <a:p>
            <a:r>
              <a:rPr lang="en-US" smtClean="0"/>
              <a:t>3rd November 2011, Aston University</a:t>
            </a:r>
            <a:endParaRPr lang="en-US"/>
          </a:p>
        </p:txBody>
      </p:sp>
      <p:sp>
        <p:nvSpPr>
          <p:cNvPr id="6" name="Footer Placeholder 5"/>
          <p:cNvSpPr>
            <a:spLocks noGrp="1"/>
          </p:cNvSpPr>
          <p:nvPr>
            <p:ph type="ftr" sz="quarter" idx="11"/>
          </p:nvPr>
        </p:nvSpPr>
        <p:spPr/>
        <p:txBody>
          <a:bodyPr/>
          <a:lstStyle/>
          <a:p>
            <a:r>
              <a:rPr lang="en-US" smtClean="0"/>
              <a:t>RMAS Overview Simon Foster</a:t>
            </a:r>
            <a:endParaRPr lang="en-US"/>
          </a:p>
        </p:txBody>
      </p:sp>
      <p:sp>
        <p:nvSpPr>
          <p:cNvPr id="7" name="Slide Number Placeholder 6"/>
          <p:cNvSpPr>
            <a:spLocks noGrp="1"/>
          </p:cNvSpPr>
          <p:nvPr>
            <p:ph type="sldNum" sz="quarter" idx="12"/>
          </p:nvPr>
        </p:nvSpPr>
        <p:spPr/>
        <p:txBody>
          <a:bodyPr/>
          <a:lstStyle/>
          <a:p>
            <a:fld id="{F572883A-93E9-1345-8B40-307177E65E1F}" type="slidenum">
              <a:rPr lang="en-US" smtClean="0"/>
              <a:pPr/>
              <a:t>‹#›</a:t>
            </a:fld>
            <a:endParaRPr lang="en-US"/>
          </a:p>
        </p:txBody>
      </p:sp>
    </p:spTree>
    <p:extLst>
      <p:ext uri="{BB962C8B-B14F-4D97-AF65-F5344CB8AC3E}">
        <p14:creationId xmlns="" xmlns:p14="http://schemas.microsoft.com/office/powerpoint/2010/main" val="24883832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GB"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Date Placeholder 4"/>
          <p:cNvSpPr>
            <a:spLocks noGrp="1"/>
          </p:cNvSpPr>
          <p:nvPr>
            <p:ph type="dt" sz="half" idx="10"/>
          </p:nvPr>
        </p:nvSpPr>
        <p:spPr/>
        <p:txBody>
          <a:bodyPr/>
          <a:lstStyle/>
          <a:p>
            <a:r>
              <a:rPr lang="en-US" smtClean="0"/>
              <a:t>3rd November 2011, Aston University</a:t>
            </a:r>
            <a:endParaRPr lang="en-US"/>
          </a:p>
        </p:txBody>
      </p:sp>
      <p:sp>
        <p:nvSpPr>
          <p:cNvPr id="6" name="Footer Placeholder 5"/>
          <p:cNvSpPr>
            <a:spLocks noGrp="1"/>
          </p:cNvSpPr>
          <p:nvPr>
            <p:ph type="ftr" sz="quarter" idx="11"/>
          </p:nvPr>
        </p:nvSpPr>
        <p:spPr/>
        <p:txBody>
          <a:bodyPr/>
          <a:lstStyle/>
          <a:p>
            <a:r>
              <a:rPr lang="en-US" smtClean="0"/>
              <a:t>RMAS Overview Simon Foster</a:t>
            </a:r>
            <a:endParaRPr lang="en-US"/>
          </a:p>
        </p:txBody>
      </p:sp>
      <p:sp>
        <p:nvSpPr>
          <p:cNvPr id="7" name="Slide Number Placeholder 6"/>
          <p:cNvSpPr>
            <a:spLocks noGrp="1"/>
          </p:cNvSpPr>
          <p:nvPr>
            <p:ph type="sldNum" sz="quarter" idx="12"/>
          </p:nvPr>
        </p:nvSpPr>
        <p:spPr/>
        <p:txBody>
          <a:bodyPr/>
          <a:lstStyle/>
          <a:p>
            <a:fld id="{F572883A-93E9-1345-8B40-307177E65E1F}" type="slidenum">
              <a:rPr lang="en-US" smtClean="0"/>
              <a:pPr/>
              <a:t>‹#›</a:t>
            </a:fld>
            <a:endParaRPr lang="en-US"/>
          </a:p>
        </p:txBody>
      </p:sp>
    </p:spTree>
    <p:extLst>
      <p:ext uri="{BB962C8B-B14F-4D97-AF65-F5344CB8AC3E}">
        <p14:creationId xmlns="" xmlns:p14="http://schemas.microsoft.com/office/powerpoint/2010/main" val="40434222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GB"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smtClean="0"/>
              <a:t>3rd November 2011, Aston University</a:t>
            </a:r>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RMAS Overview Simon Foster</a:t>
            </a: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572883A-93E9-1345-8B40-307177E65E1F}" type="slidenum">
              <a:rPr lang="en-US" smtClean="0"/>
              <a:pPr/>
              <a:t>‹#›</a:t>
            </a:fld>
            <a:endParaRPr lang="en-US"/>
          </a:p>
        </p:txBody>
      </p:sp>
    </p:spTree>
    <p:extLst>
      <p:ext uri="{BB962C8B-B14F-4D97-AF65-F5344CB8AC3E}">
        <p14:creationId xmlns="" xmlns:p14="http://schemas.microsoft.com/office/powerpoint/2010/main" val="143761994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5.xml"/><Relationship Id="rId1" Type="http://schemas.openxmlformats.org/officeDocument/2006/relationships/slideLayout" Target="../slideLayouts/slideLayout2.xml"/><Relationship Id="rId5" Type="http://schemas.openxmlformats.org/officeDocument/2006/relationships/image" Target="../media/image5.jpeg"/><Relationship Id="rId4" Type="http://schemas.openxmlformats.org/officeDocument/2006/relationships/hyperlink" Target="mailto:S.foster@exeter.ac.uk"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rmas Page 1.jpg"/>
          <p:cNvPicPr>
            <a:picLocks noChangeAspect="1"/>
          </p:cNvPicPr>
          <p:nvPr/>
        </p:nvPicPr>
        <p:blipFill>
          <a:blip r:embed="rId3">
            <a:extLst>
              <a:ext uri="{28A0092B-C50C-407E-A947-70E740481C1C}">
                <a14:useLocalDpi xmlns="" xmlns:a14="http://schemas.microsoft.com/office/drawing/2010/main" val="0"/>
              </a:ext>
            </a:extLst>
          </a:blip>
          <a:stretch>
            <a:fillRect/>
          </a:stretch>
        </p:blipFill>
        <p:spPr>
          <a:xfrm>
            <a:off x="0" y="0"/>
            <a:ext cx="9144000" cy="6858000"/>
          </a:xfrm>
          <a:prstGeom prst="rect">
            <a:avLst/>
          </a:prstGeom>
        </p:spPr>
      </p:pic>
      <p:sp>
        <p:nvSpPr>
          <p:cNvPr id="3" name="Date Placeholder 2"/>
          <p:cNvSpPr>
            <a:spLocks noGrp="1"/>
          </p:cNvSpPr>
          <p:nvPr>
            <p:ph type="dt" sz="half" idx="10"/>
          </p:nvPr>
        </p:nvSpPr>
        <p:spPr/>
        <p:txBody>
          <a:bodyPr/>
          <a:lstStyle/>
          <a:p>
            <a:r>
              <a:rPr lang="en-US" dirty="0" smtClean="0"/>
              <a:t>RIM Meeting, Edinburgh, 11</a:t>
            </a:r>
            <a:r>
              <a:rPr lang="en-US" baseline="30000" dirty="0" smtClean="0"/>
              <a:t>th</a:t>
            </a:r>
            <a:r>
              <a:rPr lang="en-US" dirty="0" smtClean="0"/>
              <a:t> January, 2012</a:t>
            </a:r>
            <a:endParaRPr lang="en-US" dirty="0"/>
          </a:p>
        </p:txBody>
      </p:sp>
      <p:sp>
        <p:nvSpPr>
          <p:cNvPr id="5" name="Footer Placeholder 4"/>
          <p:cNvSpPr>
            <a:spLocks noGrp="1"/>
          </p:cNvSpPr>
          <p:nvPr>
            <p:ph type="ftr" sz="quarter" idx="11"/>
          </p:nvPr>
        </p:nvSpPr>
        <p:spPr/>
        <p:txBody>
          <a:bodyPr/>
          <a:lstStyle/>
          <a:p>
            <a:r>
              <a:rPr lang="en-US" dirty="0" smtClean="0"/>
              <a:t>RMAS Update Simon Foster</a:t>
            </a:r>
            <a:endParaRPr lang="en-US" dirty="0"/>
          </a:p>
        </p:txBody>
      </p:sp>
      <p:sp>
        <p:nvSpPr>
          <p:cNvPr id="6" name="Rectangle 5"/>
          <p:cNvSpPr/>
          <p:nvPr/>
        </p:nvSpPr>
        <p:spPr>
          <a:xfrm>
            <a:off x="469006" y="4391696"/>
            <a:ext cx="5550794" cy="954107"/>
          </a:xfrm>
          <a:prstGeom prst="rect">
            <a:avLst/>
          </a:prstGeom>
        </p:spPr>
        <p:txBody>
          <a:bodyPr wrap="square">
            <a:spAutoFit/>
          </a:bodyPr>
          <a:lstStyle/>
          <a:p>
            <a:pPr algn="ctr"/>
            <a:r>
              <a:rPr lang="en-GB" sz="2800" dirty="0" smtClean="0">
                <a:latin typeface="Arial" pitchFamily="34" charset="0"/>
                <a:cs typeface="Arial" pitchFamily="34" charset="0"/>
              </a:rPr>
              <a:t>Simon Foster</a:t>
            </a:r>
          </a:p>
          <a:p>
            <a:pPr algn="ctr"/>
            <a:r>
              <a:rPr lang="en-GB" sz="2800" dirty="0" smtClean="0">
                <a:latin typeface="Arial" pitchFamily="34" charset="0"/>
                <a:cs typeface="Arial" pitchFamily="34" charset="0"/>
              </a:rPr>
              <a:t>RMAS Project Manager</a:t>
            </a:r>
            <a:endParaRPr lang="en-GB" sz="2800" dirty="0">
              <a:latin typeface="Arial" pitchFamily="34" charset="0"/>
              <a:cs typeface="Arial" pitchFamily="34" charset="0"/>
            </a:endParaRPr>
          </a:p>
        </p:txBody>
      </p:sp>
    </p:spTree>
    <p:extLst>
      <p:ext uri="{BB962C8B-B14F-4D97-AF65-F5344CB8AC3E}">
        <p14:creationId xmlns="" xmlns:p14="http://schemas.microsoft.com/office/powerpoint/2010/main" val="36487561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 name="Picture 3" descr="rmas Page 2.jpg"/>
          <p:cNvPicPr>
            <a:picLocks noChangeAspect="1"/>
          </p:cNvPicPr>
          <p:nvPr/>
        </p:nvPicPr>
        <p:blipFill>
          <a:blip r:embed="rId3"/>
          <a:srcRect/>
          <a:stretch>
            <a:fillRect/>
          </a:stretch>
        </p:blipFill>
        <p:spPr bwMode="auto">
          <a:xfrm>
            <a:off x="0" y="9525"/>
            <a:ext cx="9144000" cy="6858000"/>
          </a:xfrm>
          <a:prstGeom prst="rect">
            <a:avLst/>
          </a:prstGeom>
          <a:noFill/>
          <a:ln w="9525">
            <a:noFill/>
            <a:miter lim="800000"/>
            <a:headEnd/>
            <a:tailEnd/>
          </a:ln>
        </p:spPr>
      </p:pic>
      <p:sp>
        <p:nvSpPr>
          <p:cNvPr id="4" name="Can 3"/>
          <p:cNvSpPr/>
          <p:nvPr/>
        </p:nvSpPr>
        <p:spPr>
          <a:xfrm>
            <a:off x="827584" y="1844824"/>
            <a:ext cx="1512168" cy="1512168"/>
          </a:xfrm>
          <a:prstGeom prst="ca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Symplectic</a:t>
            </a:r>
            <a:endParaRPr lang="en-GB" dirty="0"/>
          </a:p>
        </p:txBody>
      </p:sp>
      <p:sp>
        <p:nvSpPr>
          <p:cNvPr id="5" name="Can 4"/>
          <p:cNvSpPr/>
          <p:nvPr/>
        </p:nvSpPr>
        <p:spPr>
          <a:xfrm>
            <a:off x="6840252" y="1988840"/>
            <a:ext cx="1512168" cy="1512168"/>
          </a:xfrm>
          <a:prstGeom prst="ca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ROMe</a:t>
            </a:r>
            <a:endParaRPr lang="en-GB" dirty="0"/>
          </a:p>
        </p:txBody>
      </p:sp>
      <p:sp>
        <p:nvSpPr>
          <p:cNvPr id="6" name="TextBox 5"/>
          <p:cNvSpPr txBox="1"/>
          <p:nvPr/>
        </p:nvSpPr>
        <p:spPr>
          <a:xfrm>
            <a:off x="3563888" y="908720"/>
            <a:ext cx="1152128" cy="646331"/>
          </a:xfrm>
          <a:prstGeom prst="rect">
            <a:avLst/>
          </a:prstGeom>
          <a:noFill/>
        </p:spPr>
        <p:txBody>
          <a:bodyPr wrap="square" rtlCol="0">
            <a:spAutoFit/>
          </a:bodyPr>
          <a:lstStyle/>
          <a:p>
            <a:r>
              <a:rPr lang="en-GB" dirty="0" smtClean="0"/>
              <a:t>Linked Server</a:t>
            </a:r>
            <a:endParaRPr lang="en-GB" dirty="0"/>
          </a:p>
        </p:txBody>
      </p:sp>
      <p:sp>
        <p:nvSpPr>
          <p:cNvPr id="7" name="Rectangle 6"/>
          <p:cNvSpPr/>
          <p:nvPr/>
        </p:nvSpPr>
        <p:spPr>
          <a:xfrm>
            <a:off x="6804248" y="3645024"/>
            <a:ext cx="1584176" cy="504056"/>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en-GB" sz="1400" dirty="0" smtClean="0"/>
              <a:t>Publication data</a:t>
            </a:r>
            <a:endParaRPr lang="en-GB" sz="1400" dirty="0"/>
          </a:p>
        </p:txBody>
      </p:sp>
      <p:sp>
        <p:nvSpPr>
          <p:cNvPr id="11" name="Rounded Rectangle 10"/>
          <p:cNvSpPr/>
          <p:nvPr/>
        </p:nvSpPr>
        <p:spPr>
          <a:xfrm>
            <a:off x="899592" y="3789040"/>
            <a:ext cx="1368152" cy="576064"/>
          </a:xfrm>
          <a:prstGeom prst="roundRect">
            <a:avLst/>
          </a:prstGeom>
        </p:spPr>
        <p:style>
          <a:lnRef idx="2">
            <a:schemeClr val="accent5"/>
          </a:lnRef>
          <a:fillRef idx="1">
            <a:schemeClr val="lt1"/>
          </a:fillRef>
          <a:effectRef idx="0">
            <a:schemeClr val="accent5"/>
          </a:effectRef>
          <a:fontRef idx="minor">
            <a:schemeClr val="dk1"/>
          </a:fontRef>
        </p:style>
        <p:txBody>
          <a:bodyPr rtlCol="0" anchor="ctr"/>
          <a:lstStyle/>
          <a:p>
            <a:pPr algn="ctr"/>
            <a:r>
              <a:rPr lang="en-GB" dirty="0" smtClean="0"/>
              <a:t>Widget</a:t>
            </a:r>
            <a:endParaRPr lang="en-GB" dirty="0"/>
          </a:p>
        </p:txBody>
      </p:sp>
      <p:sp>
        <p:nvSpPr>
          <p:cNvPr id="12" name="Rectangle 11"/>
          <p:cNvSpPr/>
          <p:nvPr/>
        </p:nvSpPr>
        <p:spPr>
          <a:xfrm>
            <a:off x="3563888" y="4365104"/>
            <a:ext cx="720080" cy="864096"/>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GB" sz="1600" dirty="0" smtClean="0"/>
              <a:t>CERIF XML</a:t>
            </a:r>
            <a:endParaRPr lang="en-GB" sz="1600" dirty="0"/>
          </a:p>
        </p:txBody>
      </p:sp>
      <p:sp>
        <p:nvSpPr>
          <p:cNvPr id="13" name="Rectangle 12"/>
          <p:cNvSpPr/>
          <p:nvPr/>
        </p:nvSpPr>
        <p:spPr>
          <a:xfrm>
            <a:off x="3716288" y="4517504"/>
            <a:ext cx="720080" cy="864096"/>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GB" sz="1600" dirty="0" smtClean="0"/>
              <a:t>CERIF XML</a:t>
            </a:r>
            <a:endParaRPr lang="en-GB" sz="1600" dirty="0"/>
          </a:p>
        </p:txBody>
      </p:sp>
      <p:sp>
        <p:nvSpPr>
          <p:cNvPr id="14" name="Rectangle 13"/>
          <p:cNvSpPr/>
          <p:nvPr/>
        </p:nvSpPr>
        <p:spPr>
          <a:xfrm>
            <a:off x="3868688" y="4669904"/>
            <a:ext cx="720080" cy="864096"/>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GB" sz="1600" dirty="0" smtClean="0"/>
              <a:t>CERIF XML</a:t>
            </a:r>
            <a:endParaRPr lang="en-GB" sz="1600" dirty="0"/>
          </a:p>
        </p:txBody>
      </p:sp>
      <p:sp>
        <p:nvSpPr>
          <p:cNvPr id="15" name="TextBox 14"/>
          <p:cNvSpPr txBox="1"/>
          <p:nvPr/>
        </p:nvSpPr>
        <p:spPr>
          <a:xfrm>
            <a:off x="5976156" y="2276872"/>
            <a:ext cx="648072" cy="1815882"/>
          </a:xfrm>
          <a:prstGeom prst="rect">
            <a:avLst/>
          </a:prstGeom>
          <a:noFill/>
        </p:spPr>
        <p:txBody>
          <a:bodyPr wrap="square" rtlCol="0">
            <a:spAutoFit/>
          </a:bodyPr>
          <a:lstStyle/>
          <a:p>
            <a:r>
              <a:rPr lang="en-GB" sz="2800" dirty="0" smtClean="0"/>
              <a:t>S</a:t>
            </a:r>
          </a:p>
          <a:p>
            <a:r>
              <a:rPr lang="en-GB" sz="2800" dirty="0" smtClean="0"/>
              <a:t>S</a:t>
            </a:r>
          </a:p>
          <a:p>
            <a:r>
              <a:rPr lang="en-GB" sz="2800" dirty="0" smtClean="0"/>
              <a:t>I</a:t>
            </a:r>
          </a:p>
          <a:p>
            <a:r>
              <a:rPr lang="en-GB" sz="2800" dirty="0" smtClean="0"/>
              <a:t>S</a:t>
            </a:r>
            <a:endParaRPr lang="en-GB" sz="2800" dirty="0"/>
          </a:p>
        </p:txBody>
      </p:sp>
      <p:sp>
        <p:nvSpPr>
          <p:cNvPr id="16" name="Right Arrow 15"/>
          <p:cNvSpPr/>
          <p:nvPr/>
        </p:nvSpPr>
        <p:spPr>
          <a:xfrm>
            <a:off x="6372200" y="2708920"/>
            <a:ext cx="288032" cy="720080"/>
          </a:xfrm>
          <a:prstGeom prst="rightArrow">
            <a:avLst/>
          </a:prstGeom>
        </p:spPr>
        <p:style>
          <a:lnRef idx="2">
            <a:schemeClr val="accent2"/>
          </a:lnRef>
          <a:fillRef idx="1">
            <a:schemeClr val="lt1"/>
          </a:fillRef>
          <a:effectRef idx="0">
            <a:schemeClr val="accent2"/>
          </a:effectRef>
          <a:fontRef idx="minor">
            <a:schemeClr val="dk1"/>
          </a:fontRef>
        </p:style>
        <p:txBody>
          <a:bodyPr rtlCol="0" anchor="ctr"/>
          <a:lstStyle/>
          <a:p>
            <a:pPr algn="ctr"/>
            <a:endParaRPr lang="en-GB"/>
          </a:p>
        </p:txBody>
      </p:sp>
      <p:cxnSp>
        <p:nvCxnSpPr>
          <p:cNvPr id="19" name="Straight Connector 18"/>
          <p:cNvCxnSpPr>
            <a:stCxn id="4" idx="3"/>
            <a:endCxn id="11" idx="0"/>
          </p:cNvCxnSpPr>
          <p:nvPr/>
        </p:nvCxnSpPr>
        <p:spPr>
          <a:xfrm>
            <a:off x="1583668" y="3356992"/>
            <a:ext cx="0" cy="432048"/>
          </a:xfrm>
          <a:prstGeom prst="line">
            <a:avLst/>
          </a:prstGeom>
        </p:spPr>
        <p:style>
          <a:lnRef idx="2">
            <a:schemeClr val="accent3"/>
          </a:lnRef>
          <a:fillRef idx="0">
            <a:schemeClr val="accent3"/>
          </a:fillRef>
          <a:effectRef idx="1">
            <a:schemeClr val="accent3"/>
          </a:effectRef>
          <a:fontRef idx="minor">
            <a:schemeClr val="tx1"/>
          </a:fontRef>
        </p:style>
      </p:cxnSp>
      <p:cxnSp>
        <p:nvCxnSpPr>
          <p:cNvPr id="21" name="Shape 20"/>
          <p:cNvCxnSpPr>
            <a:stCxn id="11" idx="2"/>
            <a:endCxn id="12" idx="1"/>
          </p:cNvCxnSpPr>
          <p:nvPr/>
        </p:nvCxnSpPr>
        <p:spPr>
          <a:xfrm rot="16200000" flipH="1">
            <a:off x="2357754" y="3591018"/>
            <a:ext cx="432048" cy="1980220"/>
          </a:xfrm>
          <a:prstGeom prst="bentConnector2">
            <a:avLst/>
          </a:prstGeom>
          <a:ln>
            <a:tailEnd type="arrow"/>
          </a:ln>
        </p:spPr>
        <p:style>
          <a:lnRef idx="2">
            <a:schemeClr val="accent3"/>
          </a:lnRef>
          <a:fillRef idx="0">
            <a:schemeClr val="accent3"/>
          </a:fillRef>
          <a:effectRef idx="1">
            <a:schemeClr val="accent3"/>
          </a:effectRef>
          <a:fontRef idx="minor">
            <a:schemeClr val="tx1"/>
          </a:fontRef>
        </p:style>
      </p:cxnSp>
      <p:cxnSp>
        <p:nvCxnSpPr>
          <p:cNvPr id="23" name="Shape 22"/>
          <p:cNvCxnSpPr>
            <a:stCxn id="4" idx="1"/>
            <a:endCxn id="6" idx="1"/>
          </p:cNvCxnSpPr>
          <p:nvPr/>
        </p:nvCxnSpPr>
        <p:spPr>
          <a:xfrm rot="5400000" flipH="1" flipV="1">
            <a:off x="2267309" y="548245"/>
            <a:ext cx="612938" cy="1980220"/>
          </a:xfrm>
          <a:prstGeom prst="bentConnector2">
            <a:avLst/>
          </a:prstGeom>
          <a:ln>
            <a:tailEnd type="arrow"/>
          </a:ln>
        </p:spPr>
        <p:style>
          <a:lnRef idx="2">
            <a:schemeClr val="accent1"/>
          </a:lnRef>
          <a:fillRef idx="0">
            <a:schemeClr val="accent1"/>
          </a:fillRef>
          <a:effectRef idx="1">
            <a:schemeClr val="accent1"/>
          </a:effectRef>
          <a:fontRef idx="minor">
            <a:schemeClr val="tx1"/>
          </a:fontRef>
        </p:style>
      </p:cxnSp>
      <p:cxnSp>
        <p:nvCxnSpPr>
          <p:cNvPr id="25" name="Shape 24"/>
          <p:cNvCxnSpPr>
            <a:stCxn id="6" idx="3"/>
            <a:endCxn id="15" idx="0"/>
          </p:cNvCxnSpPr>
          <p:nvPr/>
        </p:nvCxnSpPr>
        <p:spPr>
          <a:xfrm>
            <a:off x="4716016" y="1231886"/>
            <a:ext cx="1584176" cy="1044986"/>
          </a:xfrm>
          <a:prstGeom prst="bentConnector2">
            <a:avLst/>
          </a:prstGeom>
          <a:ln>
            <a:tailEnd type="arrow"/>
          </a:ln>
        </p:spPr>
        <p:style>
          <a:lnRef idx="2">
            <a:schemeClr val="accent1"/>
          </a:lnRef>
          <a:fillRef idx="0">
            <a:schemeClr val="accent1"/>
          </a:fillRef>
          <a:effectRef idx="1">
            <a:schemeClr val="accent1"/>
          </a:effectRef>
          <a:fontRef idx="minor">
            <a:schemeClr val="tx1"/>
          </a:fontRef>
        </p:style>
      </p:cxnSp>
      <p:cxnSp>
        <p:nvCxnSpPr>
          <p:cNvPr id="27" name="Shape 26"/>
          <p:cNvCxnSpPr>
            <a:stCxn id="14" idx="3"/>
            <a:endCxn id="15" idx="2"/>
          </p:cNvCxnSpPr>
          <p:nvPr/>
        </p:nvCxnSpPr>
        <p:spPr>
          <a:xfrm flipV="1">
            <a:off x="4588768" y="4092754"/>
            <a:ext cx="1711424" cy="1009198"/>
          </a:xfrm>
          <a:prstGeom prst="bentConnector2">
            <a:avLst/>
          </a:prstGeom>
          <a:ln>
            <a:tailEnd type="arrow"/>
          </a:ln>
        </p:spPr>
        <p:style>
          <a:lnRef idx="2">
            <a:schemeClr val="accent3"/>
          </a:lnRef>
          <a:fillRef idx="0">
            <a:schemeClr val="accent3"/>
          </a:fillRef>
          <a:effectRef idx="1">
            <a:schemeClr val="accent3"/>
          </a:effectRef>
          <a:fontRef idx="minor">
            <a:schemeClr val="tx1"/>
          </a:fontRef>
        </p:style>
      </p:cxnSp>
      <p:sp>
        <p:nvSpPr>
          <p:cNvPr id="32" name="TextBox 31"/>
          <p:cNvSpPr txBox="1"/>
          <p:nvPr/>
        </p:nvSpPr>
        <p:spPr>
          <a:xfrm>
            <a:off x="323528" y="116632"/>
            <a:ext cx="4392488" cy="646331"/>
          </a:xfrm>
          <a:prstGeom prst="rect">
            <a:avLst/>
          </a:prstGeom>
          <a:noFill/>
        </p:spPr>
        <p:txBody>
          <a:bodyPr wrap="square" rtlCol="0">
            <a:spAutoFit/>
          </a:bodyPr>
          <a:lstStyle/>
          <a:p>
            <a:r>
              <a:rPr lang="en-GB" u="sng" dirty="0" smtClean="0"/>
              <a:t>Research Output Monitoring tool (</a:t>
            </a:r>
            <a:r>
              <a:rPr lang="en-GB" u="sng" dirty="0" err="1" smtClean="0"/>
              <a:t>ROMe</a:t>
            </a:r>
            <a:r>
              <a:rPr lang="en-GB" u="sng" dirty="0" smtClean="0"/>
              <a:t>)   Overview</a:t>
            </a:r>
            <a:endParaRPr lang="en-GB" u="sng" dirty="0"/>
          </a:p>
        </p:txBody>
      </p:sp>
      <p:sp>
        <p:nvSpPr>
          <p:cNvPr id="22" name="Footer Placeholder 5"/>
          <p:cNvSpPr>
            <a:spLocks noGrp="1"/>
          </p:cNvSpPr>
          <p:nvPr>
            <p:ph type="ftr" sz="quarter" idx="11"/>
          </p:nvPr>
        </p:nvSpPr>
        <p:spPr>
          <a:xfrm>
            <a:off x="3124200" y="6356350"/>
            <a:ext cx="2895600" cy="365125"/>
          </a:xfrm>
        </p:spPr>
        <p:txBody>
          <a:bodyPr/>
          <a:lstStyle/>
          <a:p>
            <a:r>
              <a:rPr lang="en-US" sz="1600" dirty="0" smtClean="0">
                <a:solidFill>
                  <a:schemeClr val="tx1"/>
                </a:solidFill>
              </a:rPr>
              <a:t>RMAS Update Simon Foster</a:t>
            </a:r>
            <a:endParaRPr lang="en-US" sz="1600" dirty="0">
              <a:solidFill>
                <a:schemeClr val="tx1"/>
              </a:solidFill>
            </a:endParaRPr>
          </a:p>
        </p:txBody>
      </p:sp>
      <p:sp>
        <p:nvSpPr>
          <p:cNvPr id="24" name="Date Placeholder 2"/>
          <p:cNvSpPr>
            <a:spLocks noGrp="1"/>
          </p:cNvSpPr>
          <p:nvPr>
            <p:ph type="dt" sz="half" idx="10"/>
          </p:nvPr>
        </p:nvSpPr>
        <p:spPr>
          <a:xfrm>
            <a:off x="457200" y="6143224"/>
            <a:ext cx="2942822" cy="578252"/>
          </a:xfrm>
        </p:spPr>
        <p:txBody>
          <a:bodyPr/>
          <a:lstStyle/>
          <a:p>
            <a:r>
              <a:rPr lang="en-US" sz="1600" dirty="0" smtClean="0">
                <a:solidFill>
                  <a:schemeClr val="tx1"/>
                </a:solidFill>
              </a:rPr>
              <a:t>CERIF event, Bath, 12</a:t>
            </a:r>
            <a:r>
              <a:rPr lang="en-US" sz="1600" baseline="30000" dirty="0" smtClean="0">
                <a:solidFill>
                  <a:schemeClr val="tx1"/>
                </a:solidFill>
              </a:rPr>
              <a:t>th</a:t>
            </a:r>
            <a:r>
              <a:rPr lang="en-US" sz="1600" dirty="0" smtClean="0">
                <a:solidFill>
                  <a:schemeClr val="tx1"/>
                </a:solidFill>
              </a:rPr>
              <a:t> February, 2012</a:t>
            </a:r>
            <a:endParaRPr lang="en-US" sz="1600" dirty="0">
              <a:solidFill>
                <a:schemeClr val="tx1"/>
              </a:solidFill>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4" name="Picture 3" descr="rmas Page 2.jpg"/>
          <p:cNvPicPr>
            <a:picLocks noChangeAspect="1"/>
          </p:cNvPicPr>
          <p:nvPr/>
        </p:nvPicPr>
        <p:blipFill>
          <a:blip r:embed="rId3"/>
          <a:srcRect/>
          <a:stretch>
            <a:fillRect/>
          </a:stretch>
        </p:blipFill>
        <p:spPr bwMode="auto">
          <a:xfrm>
            <a:off x="16768" y="0"/>
            <a:ext cx="9144000" cy="6858000"/>
          </a:xfrm>
          <a:prstGeom prst="rect">
            <a:avLst/>
          </a:prstGeom>
          <a:noFill/>
          <a:ln w="9525">
            <a:noFill/>
            <a:miter lim="800000"/>
            <a:headEnd/>
            <a:tailEnd/>
          </a:ln>
        </p:spPr>
      </p:pic>
      <p:sp>
        <p:nvSpPr>
          <p:cNvPr id="4" name="Can 3"/>
          <p:cNvSpPr/>
          <p:nvPr/>
        </p:nvSpPr>
        <p:spPr>
          <a:xfrm>
            <a:off x="827584" y="1844824"/>
            <a:ext cx="1512168" cy="1512168"/>
          </a:xfrm>
          <a:prstGeom prst="ca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Symplectic</a:t>
            </a:r>
            <a:endParaRPr lang="en-GB" dirty="0"/>
          </a:p>
        </p:txBody>
      </p:sp>
      <p:sp>
        <p:nvSpPr>
          <p:cNvPr id="5" name="Can 4"/>
          <p:cNvSpPr/>
          <p:nvPr/>
        </p:nvSpPr>
        <p:spPr>
          <a:xfrm>
            <a:off x="6840252" y="1988840"/>
            <a:ext cx="1512168" cy="1512168"/>
          </a:xfrm>
          <a:prstGeom prst="ca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ROMe</a:t>
            </a:r>
            <a:endParaRPr lang="en-GB" dirty="0"/>
          </a:p>
        </p:txBody>
      </p:sp>
      <p:sp>
        <p:nvSpPr>
          <p:cNvPr id="6" name="TextBox 5"/>
          <p:cNvSpPr txBox="1"/>
          <p:nvPr/>
        </p:nvSpPr>
        <p:spPr>
          <a:xfrm>
            <a:off x="3563888" y="908720"/>
            <a:ext cx="1152128" cy="646331"/>
          </a:xfrm>
          <a:prstGeom prst="rect">
            <a:avLst/>
          </a:prstGeom>
          <a:noFill/>
        </p:spPr>
        <p:txBody>
          <a:bodyPr wrap="square" rtlCol="0">
            <a:spAutoFit/>
          </a:bodyPr>
          <a:lstStyle/>
          <a:p>
            <a:r>
              <a:rPr lang="en-GB" dirty="0" smtClean="0"/>
              <a:t>Linked Server</a:t>
            </a:r>
            <a:endParaRPr lang="en-GB" dirty="0"/>
          </a:p>
        </p:txBody>
      </p:sp>
      <p:sp>
        <p:nvSpPr>
          <p:cNvPr id="7" name="Rectangle 6"/>
          <p:cNvSpPr/>
          <p:nvPr/>
        </p:nvSpPr>
        <p:spPr>
          <a:xfrm>
            <a:off x="6804248" y="3645024"/>
            <a:ext cx="1584176" cy="504056"/>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en-GB" sz="1400" dirty="0" smtClean="0"/>
              <a:t>Publication data</a:t>
            </a:r>
            <a:endParaRPr lang="en-GB" sz="1400" dirty="0"/>
          </a:p>
        </p:txBody>
      </p:sp>
      <p:sp>
        <p:nvSpPr>
          <p:cNvPr id="11" name="Rounded Rectangle 10"/>
          <p:cNvSpPr/>
          <p:nvPr/>
        </p:nvSpPr>
        <p:spPr>
          <a:xfrm>
            <a:off x="899592" y="3789040"/>
            <a:ext cx="1368152" cy="576064"/>
          </a:xfrm>
          <a:prstGeom prst="roundRect">
            <a:avLst/>
          </a:prstGeom>
        </p:spPr>
        <p:style>
          <a:lnRef idx="2">
            <a:schemeClr val="accent5"/>
          </a:lnRef>
          <a:fillRef idx="1">
            <a:schemeClr val="lt1"/>
          </a:fillRef>
          <a:effectRef idx="0">
            <a:schemeClr val="accent5"/>
          </a:effectRef>
          <a:fontRef idx="minor">
            <a:schemeClr val="dk1"/>
          </a:fontRef>
        </p:style>
        <p:txBody>
          <a:bodyPr rtlCol="0" anchor="ctr"/>
          <a:lstStyle/>
          <a:p>
            <a:pPr algn="ctr"/>
            <a:r>
              <a:rPr lang="en-GB" dirty="0" smtClean="0"/>
              <a:t>Widget</a:t>
            </a:r>
            <a:endParaRPr lang="en-GB" dirty="0"/>
          </a:p>
        </p:txBody>
      </p:sp>
      <p:sp>
        <p:nvSpPr>
          <p:cNvPr id="12" name="Rectangle 11"/>
          <p:cNvSpPr/>
          <p:nvPr/>
        </p:nvSpPr>
        <p:spPr>
          <a:xfrm>
            <a:off x="3563888" y="4365104"/>
            <a:ext cx="720080" cy="864096"/>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GB" sz="1600" dirty="0" smtClean="0"/>
              <a:t>CERIF XML</a:t>
            </a:r>
            <a:endParaRPr lang="en-GB" sz="1600" dirty="0"/>
          </a:p>
        </p:txBody>
      </p:sp>
      <p:sp>
        <p:nvSpPr>
          <p:cNvPr id="13" name="Rectangle 12"/>
          <p:cNvSpPr/>
          <p:nvPr/>
        </p:nvSpPr>
        <p:spPr>
          <a:xfrm>
            <a:off x="3716288" y="4517504"/>
            <a:ext cx="720080" cy="864096"/>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GB" sz="1600" dirty="0" smtClean="0"/>
              <a:t>CERIF XML</a:t>
            </a:r>
            <a:endParaRPr lang="en-GB" sz="1600" dirty="0"/>
          </a:p>
        </p:txBody>
      </p:sp>
      <p:sp>
        <p:nvSpPr>
          <p:cNvPr id="14" name="Rectangle 13"/>
          <p:cNvSpPr/>
          <p:nvPr/>
        </p:nvSpPr>
        <p:spPr>
          <a:xfrm>
            <a:off x="3868688" y="4669904"/>
            <a:ext cx="720080" cy="864096"/>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GB" sz="1600" dirty="0" smtClean="0"/>
              <a:t>CERIF XML</a:t>
            </a:r>
            <a:endParaRPr lang="en-GB" sz="1600" dirty="0"/>
          </a:p>
        </p:txBody>
      </p:sp>
      <p:sp>
        <p:nvSpPr>
          <p:cNvPr id="15" name="TextBox 14"/>
          <p:cNvSpPr txBox="1"/>
          <p:nvPr/>
        </p:nvSpPr>
        <p:spPr>
          <a:xfrm>
            <a:off x="5976156" y="2276872"/>
            <a:ext cx="648072" cy="1815882"/>
          </a:xfrm>
          <a:prstGeom prst="rect">
            <a:avLst/>
          </a:prstGeom>
          <a:noFill/>
        </p:spPr>
        <p:txBody>
          <a:bodyPr wrap="square" rtlCol="0">
            <a:spAutoFit/>
          </a:bodyPr>
          <a:lstStyle/>
          <a:p>
            <a:r>
              <a:rPr lang="en-GB" sz="2800" dirty="0" smtClean="0"/>
              <a:t>S</a:t>
            </a:r>
          </a:p>
          <a:p>
            <a:r>
              <a:rPr lang="en-GB" sz="2800" dirty="0" smtClean="0"/>
              <a:t>S</a:t>
            </a:r>
          </a:p>
          <a:p>
            <a:r>
              <a:rPr lang="en-GB" sz="2800" dirty="0" smtClean="0"/>
              <a:t>I</a:t>
            </a:r>
          </a:p>
          <a:p>
            <a:r>
              <a:rPr lang="en-GB" sz="2800" dirty="0" smtClean="0"/>
              <a:t>S</a:t>
            </a:r>
            <a:endParaRPr lang="en-GB" sz="2800" dirty="0"/>
          </a:p>
        </p:txBody>
      </p:sp>
      <p:sp>
        <p:nvSpPr>
          <p:cNvPr id="16" name="Right Arrow 15"/>
          <p:cNvSpPr/>
          <p:nvPr/>
        </p:nvSpPr>
        <p:spPr>
          <a:xfrm>
            <a:off x="6372200" y="2708920"/>
            <a:ext cx="288032" cy="720080"/>
          </a:xfrm>
          <a:prstGeom prst="rightArrow">
            <a:avLst/>
          </a:prstGeom>
        </p:spPr>
        <p:style>
          <a:lnRef idx="2">
            <a:schemeClr val="accent2"/>
          </a:lnRef>
          <a:fillRef idx="1">
            <a:schemeClr val="lt1"/>
          </a:fillRef>
          <a:effectRef idx="0">
            <a:schemeClr val="accent2"/>
          </a:effectRef>
          <a:fontRef idx="minor">
            <a:schemeClr val="dk1"/>
          </a:fontRef>
        </p:style>
        <p:txBody>
          <a:bodyPr rtlCol="0" anchor="ctr"/>
          <a:lstStyle/>
          <a:p>
            <a:pPr algn="ctr"/>
            <a:endParaRPr lang="en-GB"/>
          </a:p>
        </p:txBody>
      </p:sp>
      <p:cxnSp>
        <p:nvCxnSpPr>
          <p:cNvPr id="19" name="Straight Connector 18"/>
          <p:cNvCxnSpPr>
            <a:stCxn id="4" idx="3"/>
            <a:endCxn id="11" idx="0"/>
          </p:cNvCxnSpPr>
          <p:nvPr/>
        </p:nvCxnSpPr>
        <p:spPr>
          <a:xfrm>
            <a:off x="1583668" y="3356992"/>
            <a:ext cx="0" cy="432048"/>
          </a:xfrm>
          <a:prstGeom prst="line">
            <a:avLst/>
          </a:prstGeom>
        </p:spPr>
        <p:style>
          <a:lnRef idx="2">
            <a:schemeClr val="accent3"/>
          </a:lnRef>
          <a:fillRef idx="0">
            <a:schemeClr val="accent3"/>
          </a:fillRef>
          <a:effectRef idx="1">
            <a:schemeClr val="accent3"/>
          </a:effectRef>
          <a:fontRef idx="minor">
            <a:schemeClr val="tx1"/>
          </a:fontRef>
        </p:style>
      </p:cxnSp>
      <p:cxnSp>
        <p:nvCxnSpPr>
          <p:cNvPr id="21" name="Shape 20"/>
          <p:cNvCxnSpPr>
            <a:stCxn id="11" idx="2"/>
            <a:endCxn id="12" idx="1"/>
          </p:cNvCxnSpPr>
          <p:nvPr/>
        </p:nvCxnSpPr>
        <p:spPr>
          <a:xfrm rot="16200000" flipH="1">
            <a:off x="2357754" y="3591018"/>
            <a:ext cx="432048" cy="1980220"/>
          </a:xfrm>
          <a:prstGeom prst="bentConnector2">
            <a:avLst/>
          </a:prstGeom>
          <a:ln>
            <a:tailEnd type="arrow"/>
          </a:ln>
        </p:spPr>
        <p:style>
          <a:lnRef idx="2">
            <a:schemeClr val="accent3"/>
          </a:lnRef>
          <a:fillRef idx="0">
            <a:schemeClr val="accent3"/>
          </a:fillRef>
          <a:effectRef idx="1">
            <a:schemeClr val="accent3"/>
          </a:effectRef>
          <a:fontRef idx="minor">
            <a:schemeClr val="tx1"/>
          </a:fontRef>
        </p:style>
      </p:cxnSp>
      <p:cxnSp>
        <p:nvCxnSpPr>
          <p:cNvPr id="23" name="Shape 22"/>
          <p:cNvCxnSpPr>
            <a:stCxn id="4" idx="1"/>
            <a:endCxn id="6" idx="1"/>
          </p:cNvCxnSpPr>
          <p:nvPr/>
        </p:nvCxnSpPr>
        <p:spPr>
          <a:xfrm rot="5400000" flipH="1" flipV="1">
            <a:off x="2267309" y="548245"/>
            <a:ext cx="612938" cy="1980220"/>
          </a:xfrm>
          <a:prstGeom prst="bentConnector2">
            <a:avLst/>
          </a:prstGeom>
          <a:ln>
            <a:tailEnd type="arrow"/>
          </a:ln>
        </p:spPr>
        <p:style>
          <a:lnRef idx="2">
            <a:schemeClr val="accent1"/>
          </a:lnRef>
          <a:fillRef idx="0">
            <a:schemeClr val="accent1"/>
          </a:fillRef>
          <a:effectRef idx="1">
            <a:schemeClr val="accent1"/>
          </a:effectRef>
          <a:fontRef idx="minor">
            <a:schemeClr val="tx1"/>
          </a:fontRef>
        </p:style>
      </p:cxnSp>
      <p:cxnSp>
        <p:nvCxnSpPr>
          <p:cNvPr id="25" name="Shape 24"/>
          <p:cNvCxnSpPr>
            <a:stCxn id="6" idx="3"/>
            <a:endCxn id="15" idx="0"/>
          </p:cNvCxnSpPr>
          <p:nvPr/>
        </p:nvCxnSpPr>
        <p:spPr>
          <a:xfrm>
            <a:off x="4716016" y="1231886"/>
            <a:ext cx="1584176" cy="1044986"/>
          </a:xfrm>
          <a:prstGeom prst="bentConnector2">
            <a:avLst/>
          </a:prstGeom>
          <a:ln>
            <a:tailEnd type="arrow"/>
          </a:ln>
        </p:spPr>
        <p:style>
          <a:lnRef idx="2">
            <a:schemeClr val="accent1"/>
          </a:lnRef>
          <a:fillRef idx="0">
            <a:schemeClr val="accent1"/>
          </a:fillRef>
          <a:effectRef idx="1">
            <a:schemeClr val="accent1"/>
          </a:effectRef>
          <a:fontRef idx="minor">
            <a:schemeClr val="tx1"/>
          </a:fontRef>
        </p:style>
      </p:cxnSp>
      <p:cxnSp>
        <p:nvCxnSpPr>
          <p:cNvPr id="27" name="Shape 26"/>
          <p:cNvCxnSpPr>
            <a:stCxn id="14" idx="3"/>
            <a:endCxn id="15" idx="2"/>
          </p:cNvCxnSpPr>
          <p:nvPr/>
        </p:nvCxnSpPr>
        <p:spPr>
          <a:xfrm flipV="1">
            <a:off x="4588768" y="4092754"/>
            <a:ext cx="1711424" cy="1009198"/>
          </a:xfrm>
          <a:prstGeom prst="bentConnector2">
            <a:avLst/>
          </a:prstGeom>
          <a:ln>
            <a:tailEnd type="arrow"/>
          </a:ln>
        </p:spPr>
        <p:style>
          <a:lnRef idx="2">
            <a:schemeClr val="accent3"/>
          </a:lnRef>
          <a:fillRef idx="0">
            <a:schemeClr val="accent3"/>
          </a:fillRef>
          <a:effectRef idx="1">
            <a:schemeClr val="accent3"/>
          </a:effectRef>
          <a:fontRef idx="minor">
            <a:schemeClr val="tx1"/>
          </a:fontRef>
        </p:style>
      </p:cxnSp>
      <p:sp>
        <p:nvSpPr>
          <p:cNvPr id="17" name="TextBox 16"/>
          <p:cNvSpPr txBox="1"/>
          <p:nvPr/>
        </p:nvSpPr>
        <p:spPr>
          <a:xfrm>
            <a:off x="827584" y="5445224"/>
            <a:ext cx="2664296" cy="584775"/>
          </a:xfrm>
          <a:prstGeom prst="rect">
            <a:avLst/>
          </a:prstGeom>
          <a:noFill/>
        </p:spPr>
        <p:txBody>
          <a:bodyPr wrap="square" rtlCol="0">
            <a:spAutoFit/>
          </a:bodyPr>
          <a:lstStyle/>
          <a:p>
            <a:r>
              <a:rPr lang="en-GB" sz="1600" dirty="0" smtClean="0"/>
              <a:t>1) Widget schedules extract into CERIF XML files.</a:t>
            </a:r>
            <a:endParaRPr lang="en-GB" sz="1600" dirty="0"/>
          </a:p>
        </p:txBody>
      </p:sp>
      <p:sp>
        <p:nvSpPr>
          <p:cNvPr id="18" name="TextBox 17"/>
          <p:cNvSpPr txBox="1"/>
          <p:nvPr/>
        </p:nvSpPr>
        <p:spPr>
          <a:xfrm>
            <a:off x="3995936" y="188640"/>
            <a:ext cx="1944216" cy="584775"/>
          </a:xfrm>
          <a:prstGeom prst="rect">
            <a:avLst/>
          </a:prstGeom>
          <a:noFill/>
        </p:spPr>
        <p:txBody>
          <a:bodyPr wrap="square" rtlCol="0">
            <a:spAutoFit/>
          </a:bodyPr>
          <a:lstStyle/>
          <a:p>
            <a:r>
              <a:rPr lang="en-GB" sz="1600" dirty="0" smtClean="0"/>
              <a:t>2) Un-</a:t>
            </a:r>
            <a:r>
              <a:rPr lang="en-GB" sz="1600" dirty="0" err="1" smtClean="0"/>
              <a:t>mapable</a:t>
            </a:r>
            <a:r>
              <a:rPr lang="en-GB" sz="1600" dirty="0" smtClean="0"/>
              <a:t> CERIF data is extracted.</a:t>
            </a:r>
            <a:endParaRPr lang="en-GB" sz="1600" dirty="0"/>
          </a:p>
        </p:txBody>
      </p:sp>
      <p:sp>
        <p:nvSpPr>
          <p:cNvPr id="20" name="TextBox 19"/>
          <p:cNvSpPr txBox="1"/>
          <p:nvPr/>
        </p:nvSpPr>
        <p:spPr>
          <a:xfrm>
            <a:off x="3419872" y="2564904"/>
            <a:ext cx="2520280" cy="1077218"/>
          </a:xfrm>
          <a:prstGeom prst="rect">
            <a:avLst/>
          </a:prstGeom>
          <a:noFill/>
        </p:spPr>
        <p:txBody>
          <a:bodyPr wrap="square" rtlCol="0">
            <a:spAutoFit/>
          </a:bodyPr>
          <a:lstStyle/>
          <a:p>
            <a:r>
              <a:rPr lang="en-GB" sz="1600" dirty="0" smtClean="0"/>
              <a:t>3) SSIS imports XML and merges data to produce data set needed for ROMe interface.</a:t>
            </a:r>
            <a:endParaRPr lang="en-GB" sz="1600" dirty="0"/>
          </a:p>
        </p:txBody>
      </p:sp>
      <p:sp>
        <p:nvSpPr>
          <p:cNvPr id="22" name="TextBox 21"/>
          <p:cNvSpPr txBox="1"/>
          <p:nvPr/>
        </p:nvSpPr>
        <p:spPr>
          <a:xfrm>
            <a:off x="323528" y="116632"/>
            <a:ext cx="1872208" cy="369332"/>
          </a:xfrm>
          <a:prstGeom prst="rect">
            <a:avLst/>
          </a:prstGeom>
          <a:noFill/>
        </p:spPr>
        <p:txBody>
          <a:bodyPr wrap="square" rtlCol="0">
            <a:spAutoFit/>
          </a:bodyPr>
          <a:lstStyle/>
          <a:p>
            <a:r>
              <a:rPr lang="en-GB" u="sng" dirty="0" smtClean="0"/>
              <a:t>Steps</a:t>
            </a:r>
            <a:endParaRPr lang="en-GB" u="sng" dirty="0"/>
          </a:p>
        </p:txBody>
      </p:sp>
      <p:sp>
        <p:nvSpPr>
          <p:cNvPr id="26" name="Date Placeholder 2"/>
          <p:cNvSpPr>
            <a:spLocks noGrp="1"/>
          </p:cNvSpPr>
          <p:nvPr>
            <p:ph type="dt" sz="half" idx="10"/>
          </p:nvPr>
        </p:nvSpPr>
        <p:spPr>
          <a:xfrm>
            <a:off x="457200" y="6143224"/>
            <a:ext cx="2942822" cy="578252"/>
          </a:xfrm>
        </p:spPr>
        <p:txBody>
          <a:bodyPr/>
          <a:lstStyle/>
          <a:p>
            <a:r>
              <a:rPr lang="en-US" sz="1600" dirty="0" smtClean="0">
                <a:solidFill>
                  <a:schemeClr val="tx1"/>
                </a:solidFill>
              </a:rPr>
              <a:t>CERIF event, Bath, 12</a:t>
            </a:r>
            <a:r>
              <a:rPr lang="en-US" sz="1600" baseline="30000" dirty="0" smtClean="0">
                <a:solidFill>
                  <a:schemeClr val="tx1"/>
                </a:solidFill>
              </a:rPr>
              <a:t>th</a:t>
            </a:r>
            <a:r>
              <a:rPr lang="en-US" sz="1600" dirty="0" smtClean="0">
                <a:solidFill>
                  <a:schemeClr val="tx1"/>
                </a:solidFill>
              </a:rPr>
              <a:t> February, 2012</a:t>
            </a:r>
            <a:endParaRPr lang="en-US" sz="1600" dirty="0">
              <a:solidFill>
                <a:schemeClr val="tx1"/>
              </a:solidFill>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1037439" y="4293096"/>
            <a:ext cx="872569" cy="432048"/>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GB" sz="1050" dirty="0" smtClean="0"/>
              <a:t>Publications</a:t>
            </a:r>
          </a:p>
          <a:p>
            <a:pPr algn="ctr"/>
            <a:r>
              <a:rPr lang="en-GB" sz="1050" dirty="0" smtClean="0"/>
              <a:t>Tool</a:t>
            </a:r>
            <a:endParaRPr lang="en-GB" sz="1050" dirty="0"/>
          </a:p>
        </p:txBody>
      </p:sp>
      <p:grpSp>
        <p:nvGrpSpPr>
          <p:cNvPr id="2" name="Group 21"/>
          <p:cNvGrpSpPr/>
          <p:nvPr/>
        </p:nvGrpSpPr>
        <p:grpSpPr>
          <a:xfrm>
            <a:off x="6984460" y="620688"/>
            <a:ext cx="1296144" cy="3456384"/>
            <a:chOff x="6228184" y="1844824"/>
            <a:chExt cx="1296144" cy="3456384"/>
          </a:xfrm>
        </p:grpSpPr>
        <p:sp>
          <p:nvSpPr>
            <p:cNvPr id="10" name="Rectangle 9"/>
            <p:cNvSpPr/>
            <p:nvPr/>
          </p:nvSpPr>
          <p:spPr>
            <a:xfrm>
              <a:off x="6228184" y="1844824"/>
              <a:ext cx="1296144" cy="3456384"/>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en-GB" sz="1050"/>
            </a:p>
          </p:txBody>
        </p:sp>
        <p:grpSp>
          <p:nvGrpSpPr>
            <p:cNvPr id="3" name="Group 18"/>
            <p:cNvGrpSpPr/>
            <p:nvPr/>
          </p:nvGrpSpPr>
          <p:grpSpPr>
            <a:xfrm>
              <a:off x="6372200" y="2276872"/>
              <a:ext cx="432048" cy="2880320"/>
              <a:chOff x="5436096" y="2204864"/>
              <a:chExt cx="432048" cy="2880320"/>
            </a:xfrm>
          </p:grpSpPr>
          <p:sp>
            <p:nvSpPr>
              <p:cNvPr id="11" name="Rectangle 10"/>
              <p:cNvSpPr/>
              <p:nvPr/>
            </p:nvSpPr>
            <p:spPr>
              <a:xfrm>
                <a:off x="5436096" y="2204864"/>
                <a:ext cx="432048" cy="2880320"/>
              </a:xfrm>
              <a:prstGeom prst="rect">
                <a:avLst/>
              </a:prstGeom>
            </p:spPr>
            <p:style>
              <a:lnRef idx="2">
                <a:schemeClr val="dk1"/>
              </a:lnRef>
              <a:fillRef idx="1">
                <a:schemeClr val="lt1"/>
              </a:fillRef>
              <a:effectRef idx="0">
                <a:schemeClr val="dk1"/>
              </a:effectRef>
              <a:fontRef idx="minor">
                <a:schemeClr val="dk1"/>
              </a:fontRef>
            </p:style>
            <p:txBody>
              <a:bodyPr rtlCol="0" anchor="ctr">
                <a:scene3d>
                  <a:camera prst="orthographicFront">
                    <a:rot lat="0" lon="0" rev="5400000"/>
                  </a:camera>
                  <a:lightRig rig="threePt" dir="t"/>
                </a:scene3d>
              </a:bodyPr>
              <a:lstStyle/>
              <a:p>
                <a:pPr algn="ctr"/>
                <a:endParaRPr lang="en-GB" sz="1050" dirty="0"/>
              </a:p>
            </p:txBody>
          </p:sp>
          <p:sp>
            <p:nvSpPr>
              <p:cNvPr id="12" name="TextBox 11"/>
              <p:cNvSpPr txBox="1"/>
              <p:nvPr/>
            </p:nvSpPr>
            <p:spPr>
              <a:xfrm rot="16200000">
                <a:off x="4680246" y="3752802"/>
                <a:ext cx="1909632" cy="253916"/>
              </a:xfrm>
              <a:prstGeom prst="rect">
                <a:avLst/>
              </a:prstGeom>
              <a:noFill/>
            </p:spPr>
            <p:txBody>
              <a:bodyPr wrap="square" rtlCol="0">
                <a:spAutoFit/>
              </a:bodyPr>
              <a:lstStyle/>
              <a:p>
                <a:r>
                  <a:rPr lang="en-GB" sz="1050" dirty="0" smtClean="0"/>
                  <a:t>Message Queue</a:t>
                </a:r>
                <a:endParaRPr lang="en-GB" sz="1050" dirty="0"/>
              </a:p>
            </p:txBody>
          </p:sp>
        </p:grpSp>
        <p:grpSp>
          <p:nvGrpSpPr>
            <p:cNvPr id="4" name="Group 16"/>
            <p:cNvGrpSpPr/>
            <p:nvPr/>
          </p:nvGrpSpPr>
          <p:grpSpPr>
            <a:xfrm>
              <a:off x="6948264" y="2233738"/>
              <a:ext cx="432048" cy="1483294"/>
              <a:chOff x="6012160" y="1873698"/>
              <a:chExt cx="432048" cy="1483294"/>
            </a:xfrm>
          </p:grpSpPr>
          <p:sp>
            <p:nvSpPr>
              <p:cNvPr id="13" name="Rectangle 12"/>
              <p:cNvSpPr/>
              <p:nvPr/>
            </p:nvSpPr>
            <p:spPr>
              <a:xfrm>
                <a:off x="6012160" y="1916832"/>
                <a:ext cx="432048" cy="1440160"/>
              </a:xfrm>
              <a:prstGeom prst="rect">
                <a:avLst/>
              </a:prstGeom>
            </p:spPr>
            <p:style>
              <a:lnRef idx="2">
                <a:schemeClr val="dk1"/>
              </a:lnRef>
              <a:fillRef idx="1">
                <a:schemeClr val="lt1"/>
              </a:fillRef>
              <a:effectRef idx="0">
                <a:schemeClr val="dk1"/>
              </a:effectRef>
              <a:fontRef idx="minor">
                <a:schemeClr val="dk1"/>
              </a:fontRef>
            </p:style>
            <p:txBody>
              <a:bodyPr rtlCol="0" anchor="ctr">
                <a:scene3d>
                  <a:camera prst="orthographicFront">
                    <a:rot lat="0" lon="0" rev="5400000"/>
                  </a:camera>
                  <a:lightRig rig="threePt" dir="t"/>
                </a:scene3d>
              </a:bodyPr>
              <a:lstStyle/>
              <a:p>
                <a:pPr algn="ctr"/>
                <a:endParaRPr lang="en-GB" sz="1050" dirty="0"/>
              </a:p>
            </p:txBody>
          </p:sp>
          <p:sp>
            <p:nvSpPr>
              <p:cNvPr id="14" name="TextBox 13"/>
              <p:cNvSpPr txBox="1"/>
              <p:nvPr/>
            </p:nvSpPr>
            <p:spPr>
              <a:xfrm rot="16200000">
                <a:off x="5547130" y="2458862"/>
                <a:ext cx="1424243" cy="253916"/>
              </a:xfrm>
              <a:prstGeom prst="rect">
                <a:avLst/>
              </a:prstGeom>
              <a:noFill/>
            </p:spPr>
            <p:txBody>
              <a:bodyPr wrap="square" rtlCol="0">
                <a:spAutoFit/>
              </a:bodyPr>
              <a:lstStyle/>
              <a:p>
                <a:r>
                  <a:rPr lang="en-GB" sz="1050" dirty="0" smtClean="0"/>
                  <a:t>Message Flow Control</a:t>
                </a:r>
                <a:endParaRPr lang="en-GB" sz="1050" dirty="0"/>
              </a:p>
            </p:txBody>
          </p:sp>
        </p:grpSp>
        <p:grpSp>
          <p:nvGrpSpPr>
            <p:cNvPr id="5" name="Group 17"/>
            <p:cNvGrpSpPr/>
            <p:nvPr/>
          </p:nvGrpSpPr>
          <p:grpSpPr>
            <a:xfrm>
              <a:off x="6962522" y="3356991"/>
              <a:ext cx="432048" cy="1800201"/>
              <a:chOff x="6026418" y="3284983"/>
              <a:chExt cx="432048" cy="1800201"/>
            </a:xfrm>
          </p:grpSpPr>
          <p:sp>
            <p:nvSpPr>
              <p:cNvPr id="15" name="Rectangle 14"/>
              <p:cNvSpPr/>
              <p:nvPr/>
            </p:nvSpPr>
            <p:spPr>
              <a:xfrm>
                <a:off x="6026418" y="3789040"/>
                <a:ext cx="432048" cy="1296144"/>
              </a:xfrm>
              <a:prstGeom prst="rect">
                <a:avLst/>
              </a:prstGeom>
            </p:spPr>
            <p:style>
              <a:lnRef idx="2">
                <a:schemeClr val="dk1"/>
              </a:lnRef>
              <a:fillRef idx="1">
                <a:schemeClr val="lt1"/>
              </a:fillRef>
              <a:effectRef idx="0">
                <a:schemeClr val="dk1"/>
              </a:effectRef>
              <a:fontRef idx="minor">
                <a:schemeClr val="dk1"/>
              </a:fontRef>
            </p:style>
            <p:txBody>
              <a:bodyPr rtlCol="0" anchor="ctr">
                <a:scene3d>
                  <a:camera prst="orthographicFront">
                    <a:rot lat="0" lon="0" rev="5400000"/>
                  </a:camera>
                  <a:lightRig rig="threePt" dir="t"/>
                </a:scene3d>
              </a:bodyPr>
              <a:lstStyle/>
              <a:p>
                <a:pPr algn="ctr"/>
                <a:endParaRPr lang="en-GB" sz="1050" dirty="0"/>
              </a:p>
            </p:txBody>
          </p:sp>
          <p:sp>
            <p:nvSpPr>
              <p:cNvPr id="16" name="TextBox 15"/>
              <p:cNvSpPr txBox="1"/>
              <p:nvPr/>
            </p:nvSpPr>
            <p:spPr>
              <a:xfrm rot="16200000">
                <a:off x="5397308" y="4014163"/>
                <a:ext cx="1712275" cy="253916"/>
              </a:xfrm>
              <a:prstGeom prst="rect">
                <a:avLst/>
              </a:prstGeom>
              <a:noFill/>
            </p:spPr>
            <p:txBody>
              <a:bodyPr wrap="square" rtlCol="0">
                <a:spAutoFit/>
              </a:bodyPr>
              <a:lstStyle/>
              <a:p>
                <a:r>
                  <a:rPr lang="en-GB" sz="1050" dirty="0" smtClean="0"/>
                  <a:t>Identifier Registry</a:t>
                </a:r>
                <a:endParaRPr lang="en-GB" sz="1050" dirty="0"/>
              </a:p>
            </p:txBody>
          </p:sp>
        </p:grpSp>
        <p:sp>
          <p:nvSpPr>
            <p:cNvPr id="20" name="TextBox 19"/>
            <p:cNvSpPr txBox="1"/>
            <p:nvPr/>
          </p:nvSpPr>
          <p:spPr>
            <a:xfrm>
              <a:off x="6660232" y="1916832"/>
              <a:ext cx="720080" cy="253916"/>
            </a:xfrm>
            <a:prstGeom prst="rect">
              <a:avLst/>
            </a:prstGeom>
            <a:noFill/>
          </p:spPr>
          <p:txBody>
            <a:bodyPr wrap="square" rtlCol="0">
              <a:spAutoFit/>
            </a:bodyPr>
            <a:lstStyle/>
            <a:p>
              <a:r>
                <a:rPr lang="en-GB" sz="1050" dirty="0" smtClean="0"/>
                <a:t>ESB</a:t>
              </a:r>
              <a:endParaRPr lang="en-GB" sz="1050" dirty="0"/>
            </a:p>
          </p:txBody>
        </p:sp>
      </p:grpSp>
      <p:grpSp>
        <p:nvGrpSpPr>
          <p:cNvPr id="6" name="Group 26"/>
          <p:cNvGrpSpPr/>
          <p:nvPr/>
        </p:nvGrpSpPr>
        <p:grpSpPr>
          <a:xfrm>
            <a:off x="3024020" y="2348880"/>
            <a:ext cx="936104" cy="1152128"/>
            <a:chOff x="3187080" y="1828056"/>
            <a:chExt cx="1024880" cy="1384920"/>
          </a:xfrm>
        </p:grpSpPr>
        <p:sp>
          <p:nvSpPr>
            <p:cNvPr id="24" name="Rectangle 23"/>
            <p:cNvSpPr/>
            <p:nvPr/>
          </p:nvSpPr>
          <p:spPr>
            <a:xfrm>
              <a:off x="3187080" y="1828056"/>
              <a:ext cx="720080" cy="1080120"/>
            </a:xfrm>
            <a:prstGeom prst="rect">
              <a:avLst/>
            </a:prstGeom>
          </p:spPr>
          <p:style>
            <a:lnRef idx="1">
              <a:schemeClr val="accent1"/>
            </a:lnRef>
            <a:fillRef idx="2">
              <a:schemeClr val="accent1"/>
            </a:fillRef>
            <a:effectRef idx="1">
              <a:schemeClr val="accent1"/>
            </a:effectRef>
            <a:fontRef idx="minor">
              <a:schemeClr val="dk1"/>
            </a:fontRef>
          </p:style>
          <p:txBody>
            <a:bodyPr rtlCol="0" anchor="t" anchorCtr="0"/>
            <a:lstStyle/>
            <a:p>
              <a:pPr algn="ctr"/>
              <a:endParaRPr lang="en-GB" sz="900" dirty="0"/>
            </a:p>
          </p:txBody>
        </p:sp>
        <p:sp>
          <p:nvSpPr>
            <p:cNvPr id="25" name="Rectangle 24"/>
            <p:cNvSpPr/>
            <p:nvPr/>
          </p:nvSpPr>
          <p:spPr>
            <a:xfrm>
              <a:off x="3339480" y="1980456"/>
              <a:ext cx="720080" cy="1080120"/>
            </a:xfrm>
            <a:prstGeom prst="rect">
              <a:avLst/>
            </a:prstGeom>
          </p:spPr>
          <p:style>
            <a:lnRef idx="1">
              <a:schemeClr val="accent1"/>
            </a:lnRef>
            <a:fillRef idx="2">
              <a:schemeClr val="accent1"/>
            </a:fillRef>
            <a:effectRef idx="1">
              <a:schemeClr val="accent1"/>
            </a:effectRef>
            <a:fontRef idx="minor">
              <a:schemeClr val="dk1"/>
            </a:fontRef>
          </p:style>
          <p:txBody>
            <a:bodyPr rtlCol="0" anchor="t" anchorCtr="0"/>
            <a:lstStyle/>
            <a:p>
              <a:pPr algn="ctr"/>
              <a:endParaRPr lang="en-GB" sz="900" dirty="0"/>
            </a:p>
          </p:txBody>
        </p:sp>
        <p:sp>
          <p:nvSpPr>
            <p:cNvPr id="26" name="Rectangle 25"/>
            <p:cNvSpPr/>
            <p:nvPr/>
          </p:nvSpPr>
          <p:spPr>
            <a:xfrm>
              <a:off x="3491880" y="2132856"/>
              <a:ext cx="720080" cy="1080120"/>
            </a:xfrm>
            <a:prstGeom prst="rect">
              <a:avLst/>
            </a:prstGeom>
          </p:spPr>
          <p:style>
            <a:lnRef idx="1">
              <a:schemeClr val="accent1"/>
            </a:lnRef>
            <a:fillRef idx="2">
              <a:schemeClr val="accent1"/>
            </a:fillRef>
            <a:effectRef idx="1">
              <a:schemeClr val="accent1"/>
            </a:effectRef>
            <a:fontRef idx="minor">
              <a:schemeClr val="dk1"/>
            </a:fontRef>
          </p:style>
          <p:txBody>
            <a:bodyPr rtlCol="0" anchor="t" anchorCtr="0"/>
            <a:lstStyle/>
            <a:p>
              <a:pPr algn="ctr"/>
              <a:r>
                <a:rPr lang="en-GB" sz="900" dirty="0" smtClean="0"/>
                <a:t>Template</a:t>
              </a:r>
              <a:endParaRPr lang="en-GB" sz="900" dirty="0"/>
            </a:p>
          </p:txBody>
        </p:sp>
      </p:grpSp>
      <p:sp>
        <p:nvSpPr>
          <p:cNvPr id="32" name="Rectangle 31"/>
          <p:cNvSpPr/>
          <p:nvPr/>
        </p:nvSpPr>
        <p:spPr>
          <a:xfrm>
            <a:off x="1919633" y="4398612"/>
            <a:ext cx="350415" cy="187149"/>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GB" sz="900" dirty="0" smtClean="0"/>
              <a:t>A5</a:t>
            </a:r>
            <a:endParaRPr lang="en-GB" sz="900" dirty="0"/>
          </a:p>
        </p:txBody>
      </p:sp>
      <p:sp>
        <p:nvSpPr>
          <p:cNvPr id="33" name="Left Bracket 32"/>
          <p:cNvSpPr/>
          <p:nvPr/>
        </p:nvSpPr>
        <p:spPr>
          <a:xfrm>
            <a:off x="4536188" y="-171400"/>
            <a:ext cx="107820" cy="3960440"/>
          </a:xfrm>
          <a:prstGeom prst="leftBracket">
            <a:avLst/>
          </a:prstGeom>
          <a:scene3d>
            <a:camera prst="orthographicFront">
              <a:rot lat="0" lon="0" rev="16200000"/>
            </a:camera>
            <a:lightRig rig="threePt" dir="t"/>
          </a:scene3d>
        </p:spPr>
        <p:style>
          <a:lnRef idx="1">
            <a:schemeClr val="accent1"/>
          </a:lnRef>
          <a:fillRef idx="0">
            <a:schemeClr val="accent1"/>
          </a:fillRef>
          <a:effectRef idx="0">
            <a:schemeClr val="accent1"/>
          </a:effectRef>
          <a:fontRef idx="minor">
            <a:schemeClr val="tx1"/>
          </a:fontRef>
        </p:style>
        <p:txBody>
          <a:bodyPr vert="vert270" rtlCol="0" anchor="ctr"/>
          <a:lstStyle/>
          <a:p>
            <a:pPr algn="ctr"/>
            <a:r>
              <a:rPr lang="en-GB" sz="1100" dirty="0" smtClean="0"/>
              <a:t>Adapter</a:t>
            </a:r>
            <a:endParaRPr lang="en-GB" sz="1100" dirty="0"/>
          </a:p>
        </p:txBody>
      </p:sp>
      <p:sp>
        <p:nvSpPr>
          <p:cNvPr id="36" name="TextBox 35"/>
          <p:cNvSpPr txBox="1"/>
          <p:nvPr/>
        </p:nvSpPr>
        <p:spPr>
          <a:xfrm>
            <a:off x="2880004" y="3573016"/>
            <a:ext cx="1440160" cy="253916"/>
          </a:xfrm>
          <a:prstGeom prst="rect">
            <a:avLst/>
          </a:prstGeom>
          <a:noFill/>
        </p:spPr>
        <p:txBody>
          <a:bodyPr wrap="square" rtlCol="0">
            <a:spAutoFit/>
          </a:bodyPr>
          <a:lstStyle/>
          <a:p>
            <a:r>
              <a:rPr lang="en-GB" sz="1050" dirty="0" smtClean="0"/>
              <a:t>Converter to CERIF  2</a:t>
            </a:r>
            <a:endParaRPr lang="en-GB" sz="1050" dirty="0"/>
          </a:p>
        </p:txBody>
      </p:sp>
      <p:sp>
        <p:nvSpPr>
          <p:cNvPr id="37" name="TextBox 36"/>
          <p:cNvSpPr txBox="1"/>
          <p:nvPr/>
        </p:nvSpPr>
        <p:spPr>
          <a:xfrm rot="20541089">
            <a:off x="4752212" y="2420888"/>
            <a:ext cx="936104" cy="261610"/>
          </a:xfrm>
          <a:prstGeom prst="rect">
            <a:avLst/>
          </a:prstGeom>
          <a:noFill/>
        </p:spPr>
        <p:txBody>
          <a:bodyPr wrap="square" rtlCol="0">
            <a:spAutoFit/>
          </a:bodyPr>
          <a:lstStyle/>
          <a:p>
            <a:r>
              <a:rPr lang="en-GB" sz="1100" dirty="0" smtClean="0"/>
              <a:t>ACTION</a:t>
            </a:r>
            <a:endParaRPr lang="en-GB" sz="1100" dirty="0"/>
          </a:p>
        </p:txBody>
      </p:sp>
      <p:sp>
        <p:nvSpPr>
          <p:cNvPr id="39" name="Right Arrow 38"/>
          <p:cNvSpPr/>
          <p:nvPr/>
        </p:nvSpPr>
        <p:spPr>
          <a:xfrm rot="20544768">
            <a:off x="4458110" y="2594045"/>
            <a:ext cx="1656184" cy="21602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100" dirty="0"/>
          </a:p>
        </p:txBody>
      </p:sp>
      <p:sp>
        <p:nvSpPr>
          <p:cNvPr id="40" name="TextBox 39"/>
          <p:cNvSpPr txBox="1"/>
          <p:nvPr/>
        </p:nvSpPr>
        <p:spPr>
          <a:xfrm rot="922316">
            <a:off x="4674251" y="4344140"/>
            <a:ext cx="936104" cy="261610"/>
          </a:xfrm>
          <a:prstGeom prst="rect">
            <a:avLst/>
          </a:prstGeom>
          <a:noFill/>
        </p:spPr>
        <p:txBody>
          <a:bodyPr wrap="square" rtlCol="0">
            <a:spAutoFit/>
          </a:bodyPr>
          <a:lstStyle/>
          <a:p>
            <a:r>
              <a:rPr lang="en-GB" sz="1100" dirty="0" smtClean="0"/>
              <a:t>TABULAR</a:t>
            </a:r>
            <a:endParaRPr lang="en-GB" sz="1100" dirty="0"/>
          </a:p>
        </p:txBody>
      </p:sp>
      <p:sp>
        <p:nvSpPr>
          <p:cNvPr id="41" name="Right Arrow 40"/>
          <p:cNvSpPr/>
          <p:nvPr/>
        </p:nvSpPr>
        <p:spPr>
          <a:xfrm rot="891836">
            <a:off x="4464178" y="4241417"/>
            <a:ext cx="1656184" cy="21602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100" dirty="0"/>
          </a:p>
        </p:txBody>
      </p:sp>
      <p:sp>
        <p:nvSpPr>
          <p:cNvPr id="42" name="Rectangle 41"/>
          <p:cNvSpPr/>
          <p:nvPr/>
        </p:nvSpPr>
        <p:spPr>
          <a:xfrm>
            <a:off x="6463636" y="4636368"/>
            <a:ext cx="576064" cy="720080"/>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en-GB" sz="900" dirty="0"/>
          </a:p>
        </p:txBody>
      </p:sp>
      <p:sp>
        <p:nvSpPr>
          <p:cNvPr id="43" name="Rectangle 42"/>
          <p:cNvSpPr/>
          <p:nvPr/>
        </p:nvSpPr>
        <p:spPr>
          <a:xfrm>
            <a:off x="6616036" y="4788768"/>
            <a:ext cx="576064" cy="720080"/>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en-GB" sz="900" dirty="0"/>
          </a:p>
        </p:txBody>
      </p:sp>
      <p:sp>
        <p:nvSpPr>
          <p:cNvPr id="44" name="Rectangle 43"/>
          <p:cNvSpPr/>
          <p:nvPr/>
        </p:nvSpPr>
        <p:spPr>
          <a:xfrm>
            <a:off x="6768436" y="4941168"/>
            <a:ext cx="576064" cy="720080"/>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GB" sz="900" dirty="0" smtClean="0"/>
              <a:t>Decoder</a:t>
            </a:r>
            <a:endParaRPr lang="en-GB" sz="900" dirty="0"/>
          </a:p>
        </p:txBody>
      </p:sp>
      <p:cxnSp>
        <p:nvCxnSpPr>
          <p:cNvPr id="51" name="Elbow Connector 50"/>
          <p:cNvCxnSpPr>
            <a:stCxn id="10" idx="0"/>
            <a:endCxn id="102" idx="1"/>
          </p:cNvCxnSpPr>
          <p:nvPr/>
        </p:nvCxnSpPr>
        <p:spPr>
          <a:xfrm rot="16200000" flipH="1" flipV="1">
            <a:off x="3572726" y="-2251524"/>
            <a:ext cx="1187594" cy="6932018"/>
          </a:xfrm>
          <a:prstGeom prst="bentConnector4">
            <a:avLst>
              <a:gd name="adj1" fmla="val -19249"/>
              <a:gd name="adj2" fmla="val 104408"/>
            </a:avLst>
          </a:prstGeom>
          <a:ln>
            <a:tailEnd type="triangle"/>
          </a:ln>
        </p:spPr>
        <p:style>
          <a:lnRef idx="1">
            <a:schemeClr val="accent1"/>
          </a:lnRef>
          <a:fillRef idx="0">
            <a:schemeClr val="accent1"/>
          </a:fillRef>
          <a:effectRef idx="0">
            <a:schemeClr val="accent1"/>
          </a:effectRef>
          <a:fontRef idx="minor">
            <a:schemeClr val="tx1"/>
          </a:fontRef>
        </p:style>
      </p:cxnSp>
      <p:sp>
        <p:nvSpPr>
          <p:cNvPr id="61" name="Rectangle 60"/>
          <p:cNvSpPr/>
          <p:nvPr/>
        </p:nvSpPr>
        <p:spPr>
          <a:xfrm>
            <a:off x="666622" y="4306995"/>
            <a:ext cx="350415" cy="187149"/>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GB" sz="900" dirty="0"/>
              <a:t>I</a:t>
            </a:r>
            <a:r>
              <a:rPr lang="en-GB" sz="900" dirty="0" smtClean="0"/>
              <a:t>5</a:t>
            </a:r>
            <a:endParaRPr lang="en-GB" sz="900" dirty="0"/>
          </a:p>
        </p:txBody>
      </p:sp>
      <p:cxnSp>
        <p:nvCxnSpPr>
          <p:cNvPr id="65" name="Elbow Connector 64"/>
          <p:cNvCxnSpPr>
            <a:endCxn id="70" idx="3"/>
          </p:cNvCxnSpPr>
          <p:nvPr/>
        </p:nvCxnSpPr>
        <p:spPr>
          <a:xfrm rot="5400000" flipH="1">
            <a:off x="3824473" y="1814689"/>
            <a:ext cx="1152128" cy="7117055"/>
          </a:xfrm>
          <a:prstGeom prst="bentConnector3">
            <a:avLst>
              <a:gd name="adj1" fmla="val -24019"/>
            </a:avLst>
          </a:prstGeom>
          <a:ln>
            <a:tailEnd type="triangle"/>
          </a:ln>
        </p:spPr>
        <p:style>
          <a:lnRef idx="1">
            <a:schemeClr val="accent1"/>
          </a:lnRef>
          <a:fillRef idx="0">
            <a:schemeClr val="accent1"/>
          </a:fillRef>
          <a:effectRef idx="0">
            <a:schemeClr val="accent1"/>
          </a:effectRef>
          <a:fontRef idx="minor">
            <a:schemeClr val="tx1"/>
          </a:fontRef>
        </p:style>
      </p:cxnSp>
      <p:sp>
        <p:nvSpPr>
          <p:cNvPr id="70" name="Can 69"/>
          <p:cNvSpPr/>
          <p:nvPr/>
        </p:nvSpPr>
        <p:spPr>
          <a:xfrm>
            <a:off x="733997" y="4581128"/>
            <a:ext cx="216024" cy="216024"/>
          </a:xfrm>
          <a:prstGeom prst="can">
            <a:avLst/>
          </a:prstGeom>
        </p:spPr>
        <p:style>
          <a:lnRef idx="1">
            <a:schemeClr val="dk1"/>
          </a:lnRef>
          <a:fillRef idx="2">
            <a:schemeClr val="dk1"/>
          </a:fillRef>
          <a:effectRef idx="1">
            <a:schemeClr val="dk1"/>
          </a:effectRef>
          <a:fontRef idx="minor">
            <a:schemeClr val="dk1"/>
          </a:fontRef>
        </p:style>
        <p:txBody>
          <a:bodyPr rtlCol="0" anchor="ctr"/>
          <a:lstStyle/>
          <a:p>
            <a:pPr algn="ctr"/>
            <a:endParaRPr lang="en-GB"/>
          </a:p>
        </p:txBody>
      </p:sp>
      <p:sp>
        <p:nvSpPr>
          <p:cNvPr id="88" name="Rectangle 87"/>
          <p:cNvSpPr/>
          <p:nvPr/>
        </p:nvSpPr>
        <p:spPr>
          <a:xfrm>
            <a:off x="1045912" y="3645024"/>
            <a:ext cx="872569" cy="432048"/>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GB" sz="1050" dirty="0" smtClean="0"/>
              <a:t>HR</a:t>
            </a:r>
          </a:p>
          <a:p>
            <a:pPr algn="ctr"/>
            <a:r>
              <a:rPr lang="en-GB" sz="1050" dirty="0" smtClean="0"/>
              <a:t>Tool</a:t>
            </a:r>
            <a:endParaRPr lang="en-GB" sz="1050" dirty="0"/>
          </a:p>
        </p:txBody>
      </p:sp>
      <p:sp>
        <p:nvSpPr>
          <p:cNvPr id="89" name="Rectangle 88"/>
          <p:cNvSpPr/>
          <p:nvPr/>
        </p:nvSpPr>
        <p:spPr>
          <a:xfrm>
            <a:off x="1928106" y="3750540"/>
            <a:ext cx="350415" cy="187149"/>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GB" sz="900" dirty="0" smtClean="0"/>
              <a:t>A4</a:t>
            </a:r>
            <a:endParaRPr lang="en-GB" sz="900" dirty="0"/>
          </a:p>
        </p:txBody>
      </p:sp>
      <p:sp>
        <p:nvSpPr>
          <p:cNvPr id="90" name="Rectangle 89"/>
          <p:cNvSpPr/>
          <p:nvPr/>
        </p:nvSpPr>
        <p:spPr>
          <a:xfrm>
            <a:off x="675095" y="3658923"/>
            <a:ext cx="350415" cy="187149"/>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GB" sz="900" dirty="0" smtClean="0"/>
              <a:t>I</a:t>
            </a:r>
            <a:r>
              <a:rPr lang="en-GB" sz="900" dirty="0"/>
              <a:t>4</a:t>
            </a:r>
          </a:p>
        </p:txBody>
      </p:sp>
      <p:sp>
        <p:nvSpPr>
          <p:cNvPr id="91" name="Can 90"/>
          <p:cNvSpPr/>
          <p:nvPr/>
        </p:nvSpPr>
        <p:spPr>
          <a:xfrm>
            <a:off x="742470" y="3933056"/>
            <a:ext cx="216024" cy="216024"/>
          </a:xfrm>
          <a:prstGeom prst="can">
            <a:avLst/>
          </a:prstGeom>
        </p:spPr>
        <p:style>
          <a:lnRef idx="1">
            <a:schemeClr val="dk1"/>
          </a:lnRef>
          <a:fillRef idx="2">
            <a:schemeClr val="dk1"/>
          </a:fillRef>
          <a:effectRef idx="1">
            <a:schemeClr val="dk1"/>
          </a:effectRef>
          <a:fontRef idx="minor">
            <a:schemeClr val="dk1"/>
          </a:fontRef>
        </p:style>
        <p:txBody>
          <a:bodyPr rtlCol="0" anchor="ctr"/>
          <a:lstStyle/>
          <a:p>
            <a:pPr algn="ctr"/>
            <a:endParaRPr lang="en-GB"/>
          </a:p>
        </p:txBody>
      </p:sp>
      <p:sp>
        <p:nvSpPr>
          <p:cNvPr id="92" name="Rectangle 91"/>
          <p:cNvSpPr/>
          <p:nvPr/>
        </p:nvSpPr>
        <p:spPr>
          <a:xfrm>
            <a:off x="1054385" y="2996952"/>
            <a:ext cx="872569" cy="432048"/>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GB" sz="1050" dirty="0" smtClean="0"/>
              <a:t>Awards</a:t>
            </a:r>
          </a:p>
          <a:p>
            <a:pPr algn="ctr"/>
            <a:r>
              <a:rPr lang="en-GB" sz="1050" dirty="0" smtClean="0"/>
              <a:t>Tool</a:t>
            </a:r>
            <a:endParaRPr lang="en-GB" sz="1050" dirty="0"/>
          </a:p>
        </p:txBody>
      </p:sp>
      <p:sp>
        <p:nvSpPr>
          <p:cNvPr id="93" name="Rectangle 92"/>
          <p:cNvSpPr/>
          <p:nvPr/>
        </p:nvSpPr>
        <p:spPr>
          <a:xfrm>
            <a:off x="1936579" y="3102468"/>
            <a:ext cx="350415" cy="187149"/>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GB" sz="900" dirty="0" smtClean="0"/>
              <a:t>A3</a:t>
            </a:r>
            <a:endParaRPr lang="en-GB" sz="900" dirty="0"/>
          </a:p>
        </p:txBody>
      </p:sp>
      <p:sp>
        <p:nvSpPr>
          <p:cNvPr id="94" name="Rectangle 93"/>
          <p:cNvSpPr/>
          <p:nvPr/>
        </p:nvSpPr>
        <p:spPr>
          <a:xfrm>
            <a:off x="683568" y="3010851"/>
            <a:ext cx="350415" cy="187149"/>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GB" sz="900" dirty="0" smtClean="0"/>
              <a:t>I3</a:t>
            </a:r>
            <a:endParaRPr lang="en-GB" sz="900" dirty="0"/>
          </a:p>
        </p:txBody>
      </p:sp>
      <p:sp>
        <p:nvSpPr>
          <p:cNvPr id="95" name="Can 94"/>
          <p:cNvSpPr/>
          <p:nvPr/>
        </p:nvSpPr>
        <p:spPr>
          <a:xfrm>
            <a:off x="750943" y="3284984"/>
            <a:ext cx="216024" cy="216024"/>
          </a:xfrm>
          <a:prstGeom prst="can">
            <a:avLst/>
          </a:prstGeom>
        </p:spPr>
        <p:style>
          <a:lnRef idx="1">
            <a:schemeClr val="dk1"/>
          </a:lnRef>
          <a:fillRef idx="2">
            <a:schemeClr val="dk1"/>
          </a:fillRef>
          <a:effectRef idx="1">
            <a:schemeClr val="dk1"/>
          </a:effectRef>
          <a:fontRef idx="minor">
            <a:schemeClr val="dk1"/>
          </a:fontRef>
        </p:style>
        <p:txBody>
          <a:bodyPr rtlCol="0" anchor="ctr"/>
          <a:lstStyle/>
          <a:p>
            <a:pPr algn="ctr"/>
            <a:endParaRPr lang="en-GB"/>
          </a:p>
        </p:txBody>
      </p:sp>
      <p:sp>
        <p:nvSpPr>
          <p:cNvPr id="96" name="Rectangle 95"/>
          <p:cNvSpPr/>
          <p:nvPr/>
        </p:nvSpPr>
        <p:spPr>
          <a:xfrm>
            <a:off x="1062858" y="2348880"/>
            <a:ext cx="872569" cy="432048"/>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GB" sz="1050" dirty="0" smtClean="0"/>
              <a:t>Costing</a:t>
            </a:r>
          </a:p>
          <a:p>
            <a:pPr algn="ctr"/>
            <a:r>
              <a:rPr lang="en-GB" sz="1050" dirty="0" smtClean="0"/>
              <a:t>Tool</a:t>
            </a:r>
            <a:endParaRPr lang="en-GB" sz="1050" dirty="0"/>
          </a:p>
        </p:txBody>
      </p:sp>
      <p:sp>
        <p:nvSpPr>
          <p:cNvPr id="97" name="Rectangle 96"/>
          <p:cNvSpPr/>
          <p:nvPr/>
        </p:nvSpPr>
        <p:spPr>
          <a:xfrm>
            <a:off x="1945052" y="2454396"/>
            <a:ext cx="350415" cy="187149"/>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GB" sz="900" dirty="0" smtClean="0"/>
              <a:t>A2</a:t>
            </a:r>
            <a:endParaRPr lang="en-GB" sz="900" dirty="0"/>
          </a:p>
        </p:txBody>
      </p:sp>
      <p:sp>
        <p:nvSpPr>
          <p:cNvPr id="98" name="Rectangle 97"/>
          <p:cNvSpPr/>
          <p:nvPr/>
        </p:nvSpPr>
        <p:spPr>
          <a:xfrm>
            <a:off x="692041" y="2362779"/>
            <a:ext cx="350415" cy="187149"/>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GB" sz="900" dirty="0" smtClean="0"/>
              <a:t>I2</a:t>
            </a:r>
            <a:endParaRPr lang="en-GB" sz="900" dirty="0"/>
          </a:p>
        </p:txBody>
      </p:sp>
      <p:sp>
        <p:nvSpPr>
          <p:cNvPr id="99" name="Can 98"/>
          <p:cNvSpPr/>
          <p:nvPr/>
        </p:nvSpPr>
        <p:spPr>
          <a:xfrm>
            <a:off x="759416" y="2636912"/>
            <a:ext cx="216024" cy="216024"/>
          </a:xfrm>
          <a:prstGeom prst="can">
            <a:avLst/>
          </a:prstGeom>
        </p:spPr>
        <p:style>
          <a:lnRef idx="1">
            <a:schemeClr val="dk1"/>
          </a:lnRef>
          <a:fillRef idx="2">
            <a:schemeClr val="dk1"/>
          </a:fillRef>
          <a:effectRef idx="1">
            <a:schemeClr val="dk1"/>
          </a:effectRef>
          <a:fontRef idx="minor">
            <a:schemeClr val="dk1"/>
          </a:fontRef>
        </p:style>
        <p:txBody>
          <a:bodyPr rtlCol="0" anchor="ctr"/>
          <a:lstStyle/>
          <a:p>
            <a:pPr algn="ctr"/>
            <a:endParaRPr lang="en-GB"/>
          </a:p>
        </p:txBody>
      </p:sp>
      <p:sp>
        <p:nvSpPr>
          <p:cNvPr id="100" name="Rectangle 99"/>
          <p:cNvSpPr/>
          <p:nvPr/>
        </p:nvSpPr>
        <p:spPr>
          <a:xfrm>
            <a:off x="1071331" y="1700808"/>
            <a:ext cx="872569" cy="432048"/>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GB" sz="1050" dirty="0" smtClean="0"/>
              <a:t>PM</a:t>
            </a:r>
          </a:p>
          <a:p>
            <a:pPr algn="ctr"/>
            <a:r>
              <a:rPr lang="en-GB" sz="1050" dirty="0" smtClean="0"/>
              <a:t>Tool</a:t>
            </a:r>
            <a:endParaRPr lang="en-GB" sz="1050" dirty="0"/>
          </a:p>
        </p:txBody>
      </p:sp>
      <p:sp>
        <p:nvSpPr>
          <p:cNvPr id="101" name="Rectangle 100"/>
          <p:cNvSpPr/>
          <p:nvPr/>
        </p:nvSpPr>
        <p:spPr>
          <a:xfrm>
            <a:off x="1953525" y="1806324"/>
            <a:ext cx="350415" cy="187149"/>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GB" sz="900" dirty="0" smtClean="0"/>
              <a:t>A1</a:t>
            </a:r>
            <a:endParaRPr lang="en-GB" sz="900" dirty="0"/>
          </a:p>
        </p:txBody>
      </p:sp>
      <p:sp>
        <p:nvSpPr>
          <p:cNvPr id="102" name="Rectangle 101"/>
          <p:cNvSpPr/>
          <p:nvPr/>
        </p:nvSpPr>
        <p:spPr>
          <a:xfrm>
            <a:off x="700514" y="1714707"/>
            <a:ext cx="350415" cy="187149"/>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GB" sz="900" dirty="0" smtClean="0"/>
              <a:t>I1</a:t>
            </a:r>
            <a:endParaRPr lang="en-GB" sz="900" dirty="0"/>
          </a:p>
        </p:txBody>
      </p:sp>
      <p:sp>
        <p:nvSpPr>
          <p:cNvPr id="103" name="Can 102"/>
          <p:cNvSpPr/>
          <p:nvPr/>
        </p:nvSpPr>
        <p:spPr>
          <a:xfrm>
            <a:off x="767889" y="1988840"/>
            <a:ext cx="216024" cy="216024"/>
          </a:xfrm>
          <a:prstGeom prst="can">
            <a:avLst/>
          </a:prstGeom>
        </p:spPr>
        <p:style>
          <a:lnRef idx="1">
            <a:schemeClr val="dk1"/>
          </a:lnRef>
          <a:fillRef idx="2">
            <a:schemeClr val="dk1"/>
          </a:fillRef>
          <a:effectRef idx="1">
            <a:schemeClr val="dk1"/>
          </a:effectRef>
          <a:fontRef idx="minor">
            <a:schemeClr val="dk1"/>
          </a:fontRef>
        </p:style>
        <p:txBody>
          <a:bodyPr rtlCol="0" anchor="ctr"/>
          <a:lstStyle/>
          <a:p>
            <a:pPr algn="ctr"/>
            <a:endParaRPr lang="en-GB"/>
          </a:p>
        </p:txBody>
      </p:sp>
      <p:cxnSp>
        <p:nvCxnSpPr>
          <p:cNvPr id="108" name="Elbow Connector 50"/>
          <p:cNvCxnSpPr>
            <a:stCxn id="10" idx="0"/>
            <a:endCxn id="98" idx="1"/>
          </p:cNvCxnSpPr>
          <p:nvPr/>
        </p:nvCxnSpPr>
        <p:spPr>
          <a:xfrm rot="16200000" flipH="1" flipV="1">
            <a:off x="3244454" y="-1931725"/>
            <a:ext cx="1835666" cy="6940491"/>
          </a:xfrm>
          <a:prstGeom prst="bentConnector4">
            <a:avLst>
              <a:gd name="adj1" fmla="val -12454"/>
              <a:gd name="adj2" fmla="val 104265"/>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14" name="Elbow Connector 50"/>
          <p:cNvCxnSpPr>
            <a:stCxn id="10" idx="0"/>
            <a:endCxn id="94" idx="1"/>
          </p:cNvCxnSpPr>
          <p:nvPr/>
        </p:nvCxnSpPr>
        <p:spPr>
          <a:xfrm rot="16200000" flipH="1" flipV="1">
            <a:off x="2916181" y="-1611925"/>
            <a:ext cx="2483738" cy="6948964"/>
          </a:xfrm>
          <a:prstGeom prst="bentConnector4">
            <a:avLst>
              <a:gd name="adj1" fmla="val -9204"/>
              <a:gd name="adj2" fmla="val 104122"/>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22" name="Elbow Connector 121"/>
          <p:cNvCxnSpPr>
            <a:endCxn id="91" idx="2"/>
          </p:cNvCxnSpPr>
          <p:nvPr/>
        </p:nvCxnSpPr>
        <p:spPr>
          <a:xfrm rot="5400000" flipH="1">
            <a:off x="3396661" y="1386877"/>
            <a:ext cx="1908212" cy="7216594"/>
          </a:xfrm>
          <a:prstGeom prst="bentConnector4">
            <a:avLst>
              <a:gd name="adj1" fmla="val -13997"/>
              <a:gd name="adj2" fmla="val 103168"/>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26" name="Elbow Connector 121"/>
          <p:cNvCxnSpPr>
            <a:endCxn id="95" idx="2"/>
          </p:cNvCxnSpPr>
          <p:nvPr/>
        </p:nvCxnSpPr>
        <p:spPr>
          <a:xfrm rot="5400000" flipH="1">
            <a:off x="3076862" y="1067078"/>
            <a:ext cx="2556284" cy="7208121"/>
          </a:xfrm>
          <a:prstGeom prst="bentConnector4">
            <a:avLst>
              <a:gd name="adj1" fmla="val -10450"/>
              <a:gd name="adj2" fmla="val 104906"/>
            </a:avLst>
          </a:prstGeom>
          <a:ln>
            <a:tailEnd type="triangle"/>
          </a:ln>
        </p:spPr>
        <p:style>
          <a:lnRef idx="1">
            <a:schemeClr val="accent1"/>
          </a:lnRef>
          <a:fillRef idx="0">
            <a:schemeClr val="accent1"/>
          </a:fillRef>
          <a:effectRef idx="0">
            <a:schemeClr val="accent1"/>
          </a:effectRef>
          <a:fontRef idx="minor">
            <a:schemeClr val="tx1"/>
          </a:fontRef>
        </p:style>
      </p:cxnSp>
      <p:sp>
        <p:nvSpPr>
          <p:cNvPr id="138" name="TextBox 137"/>
          <p:cNvSpPr txBox="1"/>
          <p:nvPr/>
        </p:nvSpPr>
        <p:spPr>
          <a:xfrm>
            <a:off x="3770959" y="116632"/>
            <a:ext cx="864096" cy="261610"/>
          </a:xfrm>
          <a:prstGeom prst="rect">
            <a:avLst/>
          </a:prstGeom>
          <a:noFill/>
        </p:spPr>
        <p:txBody>
          <a:bodyPr wrap="square" rtlCol="0">
            <a:spAutoFit/>
          </a:bodyPr>
          <a:lstStyle/>
          <a:p>
            <a:r>
              <a:rPr lang="en-GB" sz="1100" dirty="0" smtClean="0"/>
              <a:t>Action</a:t>
            </a:r>
            <a:endParaRPr lang="en-GB" sz="1100" dirty="0"/>
          </a:p>
        </p:txBody>
      </p:sp>
      <p:sp>
        <p:nvSpPr>
          <p:cNvPr id="60" name="TextBox 59"/>
          <p:cNvSpPr txBox="1"/>
          <p:nvPr/>
        </p:nvSpPr>
        <p:spPr>
          <a:xfrm>
            <a:off x="1043608" y="476672"/>
            <a:ext cx="5544616" cy="1200329"/>
          </a:xfrm>
          <a:prstGeom prst="rect">
            <a:avLst/>
          </a:prstGeom>
          <a:noFill/>
        </p:spPr>
        <p:txBody>
          <a:bodyPr wrap="square" rtlCol="0">
            <a:spAutoFit/>
          </a:bodyPr>
          <a:lstStyle/>
          <a:p>
            <a:r>
              <a:rPr lang="en-GB" dirty="0" smtClean="0"/>
              <a:t>ESB Message forwarding invokes action in subscribed tools.</a:t>
            </a:r>
          </a:p>
          <a:p>
            <a:r>
              <a:rPr lang="en-GB" dirty="0" smtClean="0"/>
              <a:t>HTTP interface to present user with the ability to invokes action in subscribed tools.</a:t>
            </a:r>
          </a:p>
        </p:txBody>
      </p:sp>
      <p:sp>
        <p:nvSpPr>
          <p:cNvPr id="62" name="TextBox 61"/>
          <p:cNvSpPr txBox="1"/>
          <p:nvPr/>
        </p:nvSpPr>
        <p:spPr>
          <a:xfrm>
            <a:off x="3770959" y="6309320"/>
            <a:ext cx="864096" cy="261610"/>
          </a:xfrm>
          <a:prstGeom prst="rect">
            <a:avLst/>
          </a:prstGeom>
          <a:noFill/>
        </p:spPr>
        <p:txBody>
          <a:bodyPr wrap="square" rtlCol="0">
            <a:spAutoFit/>
          </a:bodyPr>
          <a:lstStyle/>
          <a:p>
            <a:r>
              <a:rPr lang="en-GB" sz="1100" dirty="0" smtClean="0"/>
              <a:t>Action</a:t>
            </a:r>
            <a:endParaRPr lang="en-GB" sz="1100" dirty="0"/>
          </a:p>
        </p:txBody>
      </p:sp>
      <p:sp>
        <p:nvSpPr>
          <p:cNvPr id="63" name="Can 62"/>
          <p:cNvSpPr/>
          <p:nvPr/>
        </p:nvSpPr>
        <p:spPr>
          <a:xfrm>
            <a:off x="7671032" y="4941168"/>
            <a:ext cx="576064" cy="1008112"/>
          </a:xfrm>
          <a:prstGeom prst="can">
            <a:avLst/>
          </a:prstGeom>
        </p:spPr>
        <p:style>
          <a:lnRef idx="1">
            <a:schemeClr val="dk1"/>
          </a:lnRef>
          <a:fillRef idx="2">
            <a:schemeClr val="dk1"/>
          </a:fillRef>
          <a:effectRef idx="1">
            <a:schemeClr val="dk1"/>
          </a:effectRef>
          <a:fontRef idx="minor">
            <a:schemeClr val="dk1"/>
          </a:fontRef>
        </p:style>
        <p:txBody>
          <a:bodyPr rtlCol="0" anchor="ctr"/>
          <a:lstStyle/>
          <a:p>
            <a:pPr algn="ctr"/>
            <a:endParaRPr lang="en-GB" sz="1050" dirty="0"/>
          </a:p>
        </p:txBody>
      </p:sp>
      <p:sp>
        <p:nvSpPr>
          <p:cNvPr id="64" name="TextBox 63"/>
          <p:cNvSpPr txBox="1"/>
          <p:nvPr/>
        </p:nvSpPr>
        <p:spPr>
          <a:xfrm>
            <a:off x="7743040" y="4535542"/>
            <a:ext cx="501368" cy="261610"/>
          </a:xfrm>
          <a:prstGeom prst="rect">
            <a:avLst/>
          </a:prstGeom>
          <a:noFill/>
        </p:spPr>
        <p:txBody>
          <a:bodyPr wrap="square" rtlCol="0">
            <a:spAutoFit/>
          </a:bodyPr>
          <a:lstStyle/>
          <a:p>
            <a:r>
              <a:rPr lang="en-GB" sz="1100" dirty="0" smtClean="0"/>
              <a:t>HTTP</a:t>
            </a:r>
            <a:endParaRPr lang="en-GB" sz="1100" dirty="0"/>
          </a:p>
        </p:txBody>
      </p:sp>
      <p:sp>
        <p:nvSpPr>
          <p:cNvPr id="59" name="Date Placeholder 2"/>
          <p:cNvSpPr>
            <a:spLocks noGrp="1"/>
          </p:cNvSpPr>
          <p:nvPr>
            <p:ph type="dt" sz="half" idx="10"/>
          </p:nvPr>
        </p:nvSpPr>
        <p:spPr>
          <a:xfrm>
            <a:off x="457200" y="6143224"/>
            <a:ext cx="2942822" cy="578252"/>
          </a:xfrm>
        </p:spPr>
        <p:txBody>
          <a:bodyPr/>
          <a:lstStyle/>
          <a:p>
            <a:r>
              <a:rPr lang="en-US" sz="1600" dirty="0" smtClean="0">
                <a:solidFill>
                  <a:schemeClr val="tx1"/>
                </a:solidFill>
              </a:rPr>
              <a:t>CERIF event, Bath, 12</a:t>
            </a:r>
            <a:r>
              <a:rPr lang="en-US" sz="1600" baseline="30000" dirty="0" smtClean="0">
                <a:solidFill>
                  <a:schemeClr val="tx1"/>
                </a:solidFill>
              </a:rPr>
              <a:t>th</a:t>
            </a:r>
            <a:r>
              <a:rPr lang="en-US" sz="1600" dirty="0" smtClean="0">
                <a:solidFill>
                  <a:schemeClr val="tx1"/>
                </a:solidFill>
              </a:rPr>
              <a:t> February, 2012</a:t>
            </a:r>
            <a:endParaRPr lang="en-US" sz="1600" dirty="0">
              <a:solidFill>
                <a:schemeClr val="tx1"/>
              </a:solidFill>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Footer Placeholder 5"/>
          <p:cNvSpPr>
            <a:spLocks noGrp="1"/>
          </p:cNvSpPr>
          <p:nvPr>
            <p:ph type="ftr" sz="quarter" idx="11"/>
          </p:nvPr>
        </p:nvSpPr>
        <p:spPr/>
        <p:txBody>
          <a:bodyPr/>
          <a:lstStyle/>
          <a:p>
            <a:r>
              <a:rPr lang="en-US" sz="1600" dirty="0" smtClean="0">
                <a:solidFill>
                  <a:schemeClr val="tx1"/>
                </a:solidFill>
              </a:rPr>
              <a:t>RMAS Update Simon Foster</a:t>
            </a:r>
            <a:endParaRPr lang="en-US" sz="1600" dirty="0">
              <a:solidFill>
                <a:schemeClr val="tx1"/>
              </a:solidFill>
            </a:endParaRPr>
          </a:p>
        </p:txBody>
      </p:sp>
      <p:sp>
        <p:nvSpPr>
          <p:cNvPr id="40" name="Date Placeholder 2"/>
          <p:cNvSpPr>
            <a:spLocks noGrp="1"/>
          </p:cNvSpPr>
          <p:nvPr>
            <p:ph type="dt" sz="half" idx="10"/>
          </p:nvPr>
        </p:nvSpPr>
        <p:spPr>
          <a:xfrm>
            <a:off x="457200" y="6143224"/>
            <a:ext cx="2942822" cy="578252"/>
          </a:xfrm>
        </p:spPr>
        <p:txBody>
          <a:bodyPr/>
          <a:lstStyle/>
          <a:p>
            <a:r>
              <a:rPr lang="en-US" sz="1600" dirty="0" smtClean="0">
                <a:solidFill>
                  <a:schemeClr val="tx1"/>
                </a:solidFill>
              </a:rPr>
              <a:t>RIM Meeting, Edinburgh, 11</a:t>
            </a:r>
            <a:r>
              <a:rPr lang="en-US" sz="1600" baseline="30000" dirty="0" smtClean="0">
                <a:solidFill>
                  <a:schemeClr val="tx1"/>
                </a:solidFill>
              </a:rPr>
              <a:t>th</a:t>
            </a:r>
            <a:r>
              <a:rPr lang="en-US" sz="1600" dirty="0" smtClean="0">
                <a:solidFill>
                  <a:schemeClr val="tx1"/>
                </a:solidFill>
              </a:rPr>
              <a:t> January, 2012</a:t>
            </a:r>
            <a:endParaRPr lang="en-US" sz="1600" dirty="0">
              <a:solidFill>
                <a:schemeClr val="tx1"/>
              </a:solidFill>
            </a:endParaRPr>
          </a:p>
        </p:txBody>
      </p:sp>
      <p:pic>
        <p:nvPicPr>
          <p:cNvPr id="44" name="Picture 43" descr="\\isad.isadroot.ex.ac.uk\uoe\user\desktop\RMAS Connector Demo.JPG"/>
          <p:cNvPicPr/>
          <p:nvPr/>
        </p:nvPicPr>
        <p:blipFill>
          <a:blip r:embed="rId3" cstate="print"/>
          <a:stretch>
            <a:fillRect/>
          </a:stretch>
        </p:blipFill>
        <p:spPr bwMode="auto">
          <a:xfrm>
            <a:off x="0" y="0"/>
            <a:ext cx="9143999" cy="6858000"/>
          </a:xfrm>
          <a:prstGeom prst="rect">
            <a:avLst/>
          </a:prstGeom>
          <a:noFill/>
          <a:ln w="9525">
            <a:noFill/>
            <a:miter lim="800000"/>
            <a:headEnd/>
            <a:tailEnd/>
          </a:ln>
        </p:spPr>
      </p:pic>
    </p:spTree>
    <p:extLst>
      <p:ext uri="{BB962C8B-B14F-4D97-AF65-F5344CB8AC3E}">
        <p14:creationId xmlns:p14="http://schemas.microsoft.com/office/powerpoint/2010/main" xmlns="" val="275563205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Picture 3" descr="rmas Page 2.jpg"/>
          <p:cNvPicPr>
            <a:picLocks noChangeAspect="1"/>
          </p:cNvPicPr>
          <p:nvPr/>
        </p:nvPicPr>
        <p:blipFill>
          <a:blip r:embed="rId3"/>
          <a:srcRect/>
          <a:stretch>
            <a:fillRect/>
          </a:stretch>
        </p:blipFill>
        <p:spPr bwMode="auto">
          <a:xfrm>
            <a:off x="0" y="9525"/>
            <a:ext cx="9144000" cy="6858000"/>
          </a:xfrm>
          <a:prstGeom prst="rect">
            <a:avLst/>
          </a:prstGeom>
          <a:noFill/>
          <a:ln w="9525">
            <a:noFill/>
            <a:miter lim="800000"/>
            <a:headEnd/>
            <a:tailEnd/>
          </a:ln>
        </p:spPr>
      </p:pic>
      <p:sp>
        <p:nvSpPr>
          <p:cNvPr id="8195" name="Title 1"/>
          <p:cNvSpPr>
            <a:spLocks noGrp="1"/>
          </p:cNvSpPr>
          <p:nvPr>
            <p:ph type="title"/>
          </p:nvPr>
        </p:nvSpPr>
        <p:spPr/>
        <p:txBody>
          <a:bodyPr/>
          <a:lstStyle/>
          <a:p>
            <a:pPr eaLnBrk="1" hangingPunct="1"/>
            <a:r>
              <a:rPr lang="en-GB" dirty="0" smtClean="0">
                <a:solidFill>
                  <a:schemeClr val="accent1"/>
                </a:solidFill>
              </a:rPr>
              <a:t>Connector Definition</a:t>
            </a:r>
          </a:p>
        </p:txBody>
      </p:sp>
      <p:sp>
        <p:nvSpPr>
          <p:cNvPr id="7" name="Footer Placeholder 5"/>
          <p:cNvSpPr>
            <a:spLocks noGrp="1"/>
          </p:cNvSpPr>
          <p:nvPr>
            <p:ph type="ftr" sz="quarter" idx="11"/>
          </p:nvPr>
        </p:nvSpPr>
        <p:spPr>
          <a:xfrm>
            <a:off x="3124200" y="6356350"/>
            <a:ext cx="2895600" cy="365125"/>
          </a:xfrm>
        </p:spPr>
        <p:txBody>
          <a:bodyPr/>
          <a:lstStyle/>
          <a:p>
            <a:r>
              <a:rPr lang="en-US" sz="1600" dirty="0" smtClean="0">
                <a:solidFill>
                  <a:schemeClr val="tx1"/>
                </a:solidFill>
              </a:rPr>
              <a:t>RMAS Update Simon Foster</a:t>
            </a:r>
            <a:endParaRPr lang="en-US" sz="1600" dirty="0">
              <a:solidFill>
                <a:schemeClr val="tx1"/>
              </a:solidFill>
            </a:endParaRPr>
          </a:p>
        </p:txBody>
      </p:sp>
      <p:sp>
        <p:nvSpPr>
          <p:cNvPr id="9" name="Content Placeholder 8"/>
          <p:cNvSpPr>
            <a:spLocks noGrp="1"/>
          </p:cNvSpPr>
          <p:nvPr>
            <p:ph idx="1"/>
          </p:nvPr>
        </p:nvSpPr>
        <p:spPr/>
        <p:txBody>
          <a:bodyPr>
            <a:normAutofit fontScale="92500" lnSpcReduction="20000"/>
          </a:bodyPr>
          <a:lstStyle/>
          <a:p>
            <a:pPr>
              <a:buNone/>
            </a:pPr>
            <a:r>
              <a:rPr lang="en-GB" i="1" dirty="0" smtClean="0"/>
              <a:t>   ‘Each module/system that needs to share RMAS data will need a connector.  A connector enables data transfer between separate systems. The term adapter can be used interchangeably with connector. An adapter converts native data from source systems into XML messaging formats, and vice versa. A connector may constitute simply this adapter function, or may also include transport functionality to deliver the data via a communications bus to a specified destination or destinations’. </a:t>
            </a:r>
            <a:endParaRPr lang="en-GB" dirty="0" smtClean="0"/>
          </a:p>
          <a:p>
            <a:endParaRPr lang="en-GB" dirty="0"/>
          </a:p>
        </p:txBody>
      </p:sp>
      <p:sp>
        <p:nvSpPr>
          <p:cNvPr id="8" name="Date Placeholder 2"/>
          <p:cNvSpPr>
            <a:spLocks noGrp="1"/>
          </p:cNvSpPr>
          <p:nvPr>
            <p:ph type="dt" sz="half" idx="10"/>
          </p:nvPr>
        </p:nvSpPr>
        <p:spPr>
          <a:xfrm>
            <a:off x="457200" y="6143224"/>
            <a:ext cx="2942822" cy="578252"/>
          </a:xfrm>
        </p:spPr>
        <p:txBody>
          <a:bodyPr/>
          <a:lstStyle/>
          <a:p>
            <a:r>
              <a:rPr lang="en-US" sz="1600" dirty="0" smtClean="0">
                <a:solidFill>
                  <a:schemeClr val="tx1"/>
                </a:solidFill>
              </a:rPr>
              <a:t>CERIF event, Bath, 12</a:t>
            </a:r>
            <a:r>
              <a:rPr lang="en-US" sz="1600" baseline="30000" dirty="0" smtClean="0">
                <a:solidFill>
                  <a:schemeClr val="tx1"/>
                </a:solidFill>
              </a:rPr>
              <a:t>th</a:t>
            </a:r>
            <a:r>
              <a:rPr lang="en-US" sz="1600" dirty="0" smtClean="0">
                <a:solidFill>
                  <a:schemeClr val="tx1"/>
                </a:solidFill>
              </a:rPr>
              <a:t> February, 2012</a:t>
            </a:r>
            <a:endParaRPr lang="en-US" sz="1600" dirty="0">
              <a:solidFill>
                <a:schemeClr val="tx1"/>
              </a:solidFill>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RMAS Background</a:t>
            </a:r>
            <a:endParaRPr lang="en-GB" dirty="0"/>
          </a:p>
        </p:txBody>
      </p:sp>
      <p:sp>
        <p:nvSpPr>
          <p:cNvPr id="3" name="Content Placeholder 2"/>
          <p:cNvSpPr>
            <a:spLocks noGrp="1"/>
          </p:cNvSpPr>
          <p:nvPr>
            <p:ph idx="1"/>
          </p:nvPr>
        </p:nvSpPr>
        <p:spPr/>
        <p:txBody>
          <a:bodyPr>
            <a:normAutofit lnSpcReduction="10000"/>
          </a:bodyPr>
          <a:lstStyle/>
          <a:p>
            <a:r>
              <a:rPr lang="en-GB" dirty="0" smtClean="0"/>
              <a:t>Research Management and Administration</a:t>
            </a:r>
          </a:p>
          <a:p>
            <a:r>
              <a:rPr lang="en-GB" dirty="0" smtClean="0"/>
              <a:t>Electronic Research Administration</a:t>
            </a:r>
          </a:p>
          <a:p>
            <a:r>
              <a:rPr lang="en-GB" dirty="0" smtClean="0"/>
              <a:t>RMAS</a:t>
            </a:r>
          </a:p>
          <a:p>
            <a:pPr lvl="1"/>
            <a:r>
              <a:rPr lang="en-GB" dirty="0" smtClean="0"/>
              <a:t>Background</a:t>
            </a:r>
          </a:p>
          <a:p>
            <a:pPr lvl="1"/>
            <a:r>
              <a:rPr lang="en-GB" dirty="0" smtClean="0"/>
              <a:t>Drivers</a:t>
            </a:r>
          </a:p>
          <a:p>
            <a:pPr lvl="1"/>
            <a:r>
              <a:rPr lang="en-GB" dirty="0" smtClean="0"/>
              <a:t>Processes</a:t>
            </a:r>
          </a:p>
          <a:p>
            <a:pPr lvl="1"/>
            <a:r>
              <a:rPr lang="en-GB" dirty="0" smtClean="0"/>
              <a:t>Constraints</a:t>
            </a:r>
          </a:p>
          <a:p>
            <a:pPr lvl="1"/>
            <a:r>
              <a:rPr lang="en-GB" dirty="0" smtClean="0"/>
              <a:t>Architecture Framework</a:t>
            </a:r>
          </a:p>
          <a:p>
            <a:pPr lvl="1"/>
            <a:r>
              <a:rPr lang="en-GB" dirty="0" smtClean="0"/>
              <a:t>Governance</a:t>
            </a:r>
            <a:endParaRPr lang="en-GB" dirty="0"/>
          </a:p>
        </p:txBody>
      </p:sp>
      <p:pic>
        <p:nvPicPr>
          <p:cNvPr id="4" name="Picture 3" descr="rmas Page 2.jpg"/>
          <p:cNvPicPr>
            <a:picLocks noChangeAspect="1"/>
          </p:cNvPicPr>
          <p:nvPr/>
        </p:nvPicPr>
        <p:blipFill>
          <a:blip r:embed="rId3">
            <a:extLst>
              <a:ext uri="{28A0092B-C50C-407E-A947-70E740481C1C}">
                <a14:useLocalDpi xmlns="" xmlns:a14="http://schemas.microsoft.com/office/drawing/2010/main" val="0"/>
              </a:ext>
            </a:extLst>
          </a:blip>
          <a:stretch>
            <a:fillRect/>
          </a:stretch>
        </p:blipFill>
        <p:spPr>
          <a:xfrm>
            <a:off x="0" y="0"/>
            <a:ext cx="9144000" cy="6858000"/>
          </a:xfrm>
          <a:prstGeom prst="rect">
            <a:avLst/>
          </a:prstGeom>
        </p:spPr>
      </p:pic>
      <p:sp>
        <p:nvSpPr>
          <p:cNvPr id="6" name="Footer Placeholder 5"/>
          <p:cNvSpPr>
            <a:spLocks noGrp="1"/>
          </p:cNvSpPr>
          <p:nvPr>
            <p:ph type="ftr" sz="quarter" idx="11"/>
          </p:nvPr>
        </p:nvSpPr>
        <p:spPr/>
        <p:txBody>
          <a:bodyPr/>
          <a:lstStyle/>
          <a:p>
            <a:r>
              <a:rPr lang="en-US" sz="1600" dirty="0" smtClean="0">
                <a:solidFill>
                  <a:schemeClr val="tx1"/>
                </a:solidFill>
              </a:rPr>
              <a:t>RMAS Update Simon Foster</a:t>
            </a:r>
            <a:endParaRPr lang="en-US" sz="1600" dirty="0">
              <a:solidFill>
                <a:schemeClr val="tx1"/>
              </a:solidFill>
            </a:endParaRPr>
          </a:p>
        </p:txBody>
      </p:sp>
      <p:sp>
        <p:nvSpPr>
          <p:cNvPr id="10" name="Rectangle 9"/>
          <p:cNvSpPr/>
          <p:nvPr/>
        </p:nvSpPr>
        <p:spPr>
          <a:xfrm>
            <a:off x="774700" y="1639838"/>
            <a:ext cx="4106393" cy="3016210"/>
          </a:xfrm>
          <a:prstGeom prst="rect">
            <a:avLst/>
          </a:prstGeom>
        </p:spPr>
        <p:txBody>
          <a:bodyPr wrap="square">
            <a:spAutoFit/>
          </a:bodyPr>
          <a:lstStyle/>
          <a:p>
            <a:r>
              <a:rPr lang="en-US" sz="3200" b="1" dirty="0"/>
              <a:t>Simon </a:t>
            </a:r>
            <a:r>
              <a:rPr lang="en-US" sz="3200" b="1" dirty="0" smtClean="0"/>
              <a:t>Foster </a:t>
            </a:r>
          </a:p>
          <a:p>
            <a:r>
              <a:rPr lang="en-US" sz="3200" dirty="0" smtClean="0"/>
              <a:t>RMAS Project Manager</a:t>
            </a:r>
          </a:p>
          <a:p>
            <a:endParaRPr lang="en-US" dirty="0" smtClean="0"/>
          </a:p>
          <a:p>
            <a:endParaRPr lang="en-US" dirty="0"/>
          </a:p>
          <a:p>
            <a:r>
              <a:rPr lang="en-US" dirty="0" smtClean="0"/>
              <a:t>University </a:t>
            </a:r>
            <a:r>
              <a:rPr lang="en-US" dirty="0"/>
              <a:t>of </a:t>
            </a:r>
            <a:r>
              <a:rPr lang="en-US" dirty="0" smtClean="0"/>
              <a:t>Exeter</a:t>
            </a:r>
          </a:p>
          <a:p>
            <a:endParaRPr lang="en-US" dirty="0"/>
          </a:p>
          <a:p>
            <a:r>
              <a:rPr lang="en-US" dirty="0" smtClean="0">
                <a:hlinkClick r:id="rId4"/>
              </a:rPr>
              <a:t>S.foster@exeter.ac.uk</a:t>
            </a:r>
            <a:endParaRPr lang="en-US" dirty="0" smtClean="0"/>
          </a:p>
          <a:p>
            <a:r>
              <a:rPr lang="en-US" dirty="0" smtClean="0"/>
              <a:t>01392 72 5838</a:t>
            </a:r>
          </a:p>
          <a:p>
            <a:r>
              <a:rPr lang="en-US" dirty="0" smtClean="0"/>
              <a:t>07799 861 224</a:t>
            </a:r>
          </a:p>
        </p:txBody>
      </p:sp>
      <p:pic>
        <p:nvPicPr>
          <p:cNvPr id="3074" name="Picture 2" descr="http://www.investmentbankinginterviewquestions.org/wp-content/uploads/2011/09/why_investment_banking-300x299.jpg"/>
          <p:cNvPicPr>
            <a:picLocks noChangeAspect="1" noChangeArrowheads="1"/>
          </p:cNvPicPr>
          <p:nvPr/>
        </p:nvPicPr>
        <p:blipFill>
          <a:blip r:embed="rId5"/>
          <a:srcRect/>
          <a:stretch>
            <a:fillRect/>
          </a:stretch>
        </p:blipFill>
        <p:spPr bwMode="auto">
          <a:xfrm>
            <a:off x="5511263" y="2300516"/>
            <a:ext cx="2857500" cy="2847975"/>
          </a:xfrm>
          <a:prstGeom prst="rect">
            <a:avLst/>
          </a:prstGeom>
          <a:noFill/>
        </p:spPr>
      </p:pic>
      <p:sp>
        <p:nvSpPr>
          <p:cNvPr id="11" name="Date Placeholder 2"/>
          <p:cNvSpPr>
            <a:spLocks noGrp="1"/>
          </p:cNvSpPr>
          <p:nvPr>
            <p:ph type="dt" sz="half" idx="10"/>
          </p:nvPr>
        </p:nvSpPr>
        <p:spPr>
          <a:xfrm>
            <a:off x="457200" y="6143224"/>
            <a:ext cx="2942822" cy="578252"/>
          </a:xfrm>
        </p:spPr>
        <p:txBody>
          <a:bodyPr/>
          <a:lstStyle/>
          <a:p>
            <a:r>
              <a:rPr lang="en-US" sz="1600" dirty="0" smtClean="0">
                <a:solidFill>
                  <a:schemeClr val="tx1"/>
                </a:solidFill>
              </a:rPr>
              <a:t>CERIF event, Bath, 12</a:t>
            </a:r>
            <a:r>
              <a:rPr lang="en-US" sz="1600" baseline="30000" dirty="0" smtClean="0">
                <a:solidFill>
                  <a:schemeClr val="tx1"/>
                </a:solidFill>
              </a:rPr>
              <a:t>th</a:t>
            </a:r>
            <a:r>
              <a:rPr lang="en-US" sz="1600" dirty="0" smtClean="0">
                <a:solidFill>
                  <a:schemeClr val="tx1"/>
                </a:solidFill>
              </a:rPr>
              <a:t> February, 2012</a:t>
            </a:r>
            <a:endParaRPr lang="en-US" sz="1600" dirty="0">
              <a:solidFill>
                <a:schemeClr val="tx1"/>
              </a:solidFill>
            </a:endParaRPr>
          </a:p>
        </p:txBody>
      </p:sp>
    </p:spTree>
    <p:extLst>
      <p:ext uri="{BB962C8B-B14F-4D97-AF65-F5344CB8AC3E}">
        <p14:creationId xmlns:p14="http://schemas.microsoft.com/office/powerpoint/2010/main" xmlns="" val="275563205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rmas Page 2.jpg"/>
          <p:cNvPicPr>
            <a:picLocks noChangeAspect="1"/>
          </p:cNvPicPr>
          <p:nvPr/>
        </p:nvPicPr>
        <p:blipFill>
          <a:blip r:embed="rId3">
            <a:extLst>
              <a:ext uri="{28A0092B-C50C-407E-A947-70E740481C1C}">
                <a14:useLocalDpi xmlns="" xmlns:a14="http://schemas.microsoft.com/office/drawing/2010/main" val="0"/>
              </a:ext>
            </a:extLst>
          </a:blip>
          <a:stretch>
            <a:fillRect/>
          </a:stretch>
        </p:blipFill>
        <p:spPr>
          <a:xfrm>
            <a:off x="0" y="0"/>
            <a:ext cx="9144000" cy="6858000"/>
          </a:xfrm>
          <a:prstGeom prst="rect">
            <a:avLst/>
          </a:prstGeom>
        </p:spPr>
      </p:pic>
      <p:sp>
        <p:nvSpPr>
          <p:cNvPr id="3" name="Rectangle 2"/>
          <p:cNvSpPr/>
          <p:nvPr/>
        </p:nvSpPr>
        <p:spPr>
          <a:xfrm>
            <a:off x="746976" y="1918952"/>
            <a:ext cx="7714444" cy="3539430"/>
          </a:xfrm>
          <a:prstGeom prst="rect">
            <a:avLst/>
          </a:prstGeom>
        </p:spPr>
        <p:txBody>
          <a:bodyPr wrap="square">
            <a:spAutoFit/>
          </a:bodyPr>
          <a:lstStyle/>
          <a:p>
            <a:endParaRPr lang="en-GB" sz="3200" dirty="0" smtClean="0">
              <a:latin typeface="+mj-lt"/>
              <a:cs typeface="Arial" pitchFamily="34" charset="0"/>
            </a:endParaRPr>
          </a:p>
          <a:p>
            <a:endParaRPr lang="en-GB" sz="3200" dirty="0" smtClean="0">
              <a:latin typeface="+mj-lt"/>
              <a:cs typeface="Arial" pitchFamily="34" charset="0"/>
            </a:endParaRPr>
          </a:p>
          <a:p>
            <a:pPr>
              <a:buFont typeface="Arial" pitchFamily="34" charset="0"/>
              <a:buChar char="•"/>
            </a:pPr>
            <a:r>
              <a:rPr lang="en-GB" sz="3200" dirty="0" smtClean="0">
                <a:latin typeface="+mj-lt"/>
                <a:cs typeface="Arial" pitchFamily="34" charset="0"/>
              </a:rPr>
              <a:t>RMAS Procurement Framework</a:t>
            </a:r>
          </a:p>
          <a:p>
            <a:endParaRPr lang="en-GB" sz="3200" dirty="0" smtClean="0">
              <a:latin typeface="+mj-lt"/>
              <a:cs typeface="Arial" pitchFamily="34" charset="0"/>
            </a:endParaRPr>
          </a:p>
          <a:p>
            <a:pPr>
              <a:buFont typeface="Arial" pitchFamily="34" charset="0"/>
              <a:buChar char="•"/>
            </a:pPr>
            <a:r>
              <a:rPr lang="en-GB" sz="3200" dirty="0" smtClean="0">
                <a:latin typeface="+mj-lt"/>
                <a:cs typeface="Arial" pitchFamily="34" charset="0"/>
              </a:rPr>
              <a:t>Pathfinder system developments</a:t>
            </a:r>
          </a:p>
          <a:p>
            <a:endParaRPr lang="en-GB" sz="3200" dirty="0" smtClean="0">
              <a:latin typeface="+mj-lt"/>
              <a:cs typeface="Arial" pitchFamily="34" charset="0"/>
            </a:endParaRPr>
          </a:p>
          <a:p>
            <a:endParaRPr lang="en-GB" sz="3200" dirty="0" smtClean="0">
              <a:latin typeface="+mj-lt"/>
              <a:cs typeface="Arial" pitchFamily="34" charset="0"/>
            </a:endParaRPr>
          </a:p>
        </p:txBody>
      </p:sp>
      <p:sp>
        <p:nvSpPr>
          <p:cNvPr id="6" name="Footer Placeholder 5"/>
          <p:cNvSpPr>
            <a:spLocks noGrp="1"/>
          </p:cNvSpPr>
          <p:nvPr>
            <p:ph type="ftr" sz="quarter" idx="11"/>
          </p:nvPr>
        </p:nvSpPr>
        <p:spPr>
          <a:xfrm>
            <a:off x="3400022" y="6143223"/>
            <a:ext cx="2331077" cy="714777"/>
          </a:xfrm>
        </p:spPr>
        <p:txBody>
          <a:bodyPr/>
          <a:lstStyle/>
          <a:p>
            <a:r>
              <a:rPr lang="en-US" sz="1600" dirty="0" smtClean="0">
                <a:solidFill>
                  <a:schemeClr val="tx1"/>
                </a:solidFill>
              </a:rPr>
              <a:t>RMAS Update </a:t>
            </a:r>
          </a:p>
          <a:p>
            <a:r>
              <a:rPr lang="en-US" sz="1600" dirty="0" smtClean="0">
                <a:solidFill>
                  <a:schemeClr val="tx1"/>
                </a:solidFill>
              </a:rPr>
              <a:t>Simon Foster</a:t>
            </a:r>
            <a:endParaRPr lang="en-US" sz="1600" dirty="0">
              <a:solidFill>
                <a:schemeClr val="tx1"/>
              </a:solidFill>
            </a:endParaRPr>
          </a:p>
        </p:txBody>
      </p:sp>
      <p:sp>
        <p:nvSpPr>
          <p:cNvPr id="7" name="TextBox 6"/>
          <p:cNvSpPr txBox="1"/>
          <p:nvPr/>
        </p:nvSpPr>
        <p:spPr>
          <a:xfrm>
            <a:off x="1455313" y="631065"/>
            <a:ext cx="5151549" cy="707886"/>
          </a:xfrm>
          <a:prstGeom prst="rect">
            <a:avLst/>
          </a:prstGeom>
          <a:noFill/>
        </p:spPr>
        <p:txBody>
          <a:bodyPr wrap="square" rtlCol="0">
            <a:spAutoFit/>
          </a:bodyPr>
          <a:lstStyle/>
          <a:p>
            <a:pPr algn="ctr"/>
            <a:r>
              <a:rPr lang="en-GB" sz="4000" dirty="0" smtClean="0">
                <a:solidFill>
                  <a:schemeClr val="accent1"/>
                </a:solidFill>
              </a:rPr>
              <a:t>RMAS Update</a:t>
            </a:r>
            <a:endParaRPr lang="en-GB" sz="4000" dirty="0">
              <a:solidFill>
                <a:schemeClr val="accent1"/>
              </a:solidFill>
            </a:endParaRPr>
          </a:p>
        </p:txBody>
      </p:sp>
      <p:sp>
        <p:nvSpPr>
          <p:cNvPr id="9" name="Date Placeholder 2"/>
          <p:cNvSpPr>
            <a:spLocks noGrp="1"/>
          </p:cNvSpPr>
          <p:nvPr>
            <p:ph type="dt" sz="half" idx="10"/>
          </p:nvPr>
        </p:nvSpPr>
        <p:spPr>
          <a:xfrm>
            <a:off x="457200" y="6143224"/>
            <a:ext cx="2942822" cy="578252"/>
          </a:xfrm>
        </p:spPr>
        <p:txBody>
          <a:bodyPr/>
          <a:lstStyle/>
          <a:p>
            <a:r>
              <a:rPr lang="en-US" sz="1600" dirty="0" smtClean="0">
                <a:solidFill>
                  <a:schemeClr val="tx1"/>
                </a:solidFill>
              </a:rPr>
              <a:t>CERIF event, Bath, 12</a:t>
            </a:r>
            <a:r>
              <a:rPr lang="en-US" sz="1600" baseline="30000" dirty="0" smtClean="0">
                <a:solidFill>
                  <a:schemeClr val="tx1"/>
                </a:solidFill>
              </a:rPr>
              <a:t>th</a:t>
            </a:r>
            <a:r>
              <a:rPr lang="en-US" sz="1600" dirty="0" smtClean="0">
                <a:solidFill>
                  <a:schemeClr val="tx1"/>
                </a:solidFill>
              </a:rPr>
              <a:t> February, 2012</a:t>
            </a:r>
            <a:endParaRPr lang="en-US" sz="1600" dirty="0">
              <a:solidFill>
                <a:schemeClr val="tx1"/>
              </a:solidFill>
            </a:endParaRPr>
          </a:p>
        </p:txBody>
      </p:sp>
    </p:spTree>
    <p:extLst>
      <p:ext uri="{BB962C8B-B14F-4D97-AF65-F5344CB8AC3E}">
        <p14:creationId xmlns="" xmlns:p14="http://schemas.microsoft.com/office/powerpoint/2010/main" val="78420289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RMAS Background</a:t>
            </a:r>
            <a:endParaRPr lang="en-GB" dirty="0"/>
          </a:p>
        </p:txBody>
      </p:sp>
      <p:sp>
        <p:nvSpPr>
          <p:cNvPr id="3" name="Content Placeholder 2"/>
          <p:cNvSpPr>
            <a:spLocks noGrp="1"/>
          </p:cNvSpPr>
          <p:nvPr>
            <p:ph idx="1"/>
          </p:nvPr>
        </p:nvSpPr>
        <p:spPr/>
        <p:txBody>
          <a:bodyPr>
            <a:normAutofit lnSpcReduction="10000"/>
          </a:bodyPr>
          <a:lstStyle/>
          <a:p>
            <a:r>
              <a:rPr lang="en-GB" dirty="0" smtClean="0"/>
              <a:t>Research Management and Administration</a:t>
            </a:r>
          </a:p>
          <a:p>
            <a:r>
              <a:rPr lang="en-GB" dirty="0" smtClean="0"/>
              <a:t>Electronic Research Administration</a:t>
            </a:r>
          </a:p>
          <a:p>
            <a:r>
              <a:rPr lang="en-GB" dirty="0" smtClean="0"/>
              <a:t>RMAS</a:t>
            </a:r>
          </a:p>
          <a:p>
            <a:pPr lvl="1"/>
            <a:r>
              <a:rPr lang="en-GB" dirty="0" smtClean="0"/>
              <a:t>Background</a:t>
            </a:r>
          </a:p>
          <a:p>
            <a:pPr lvl="1"/>
            <a:r>
              <a:rPr lang="en-GB" dirty="0" smtClean="0"/>
              <a:t>Drivers</a:t>
            </a:r>
          </a:p>
          <a:p>
            <a:pPr lvl="1"/>
            <a:r>
              <a:rPr lang="en-GB" dirty="0" smtClean="0"/>
              <a:t>Processes</a:t>
            </a:r>
          </a:p>
          <a:p>
            <a:pPr lvl="1"/>
            <a:r>
              <a:rPr lang="en-GB" dirty="0" smtClean="0"/>
              <a:t>Constraints</a:t>
            </a:r>
          </a:p>
          <a:p>
            <a:pPr lvl="1"/>
            <a:r>
              <a:rPr lang="en-GB" dirty="0" smtClean="0"/>
              <a:t>Architecture Framework</a:t>
            </a:r>
          </a:p>
          <a:p>
            <a:pPr lvl="1"/>
            <a:r>
              <a:rPr lang="en-GB" dirty="0" smtClean="0"/>
              <a:t>Governance</a:t>
            </a:r>
            <a:endParaRPr lang="en-GB" dirty="0"/>
          </a:p>
        </p:txBody>
      </p:sp>
      <p:pic>
        <p:nvPicPr>
          <p:cNvPr id="4" name="Picture 3" descr="rmas Page 2.jpg"/>
          <p:cNvPicPr>
            <a:picLocks noChangeAspect="1"/>
          </p:cNvPicPr>
          <p:nvPr/>
        </p:nvPicPr>
        <p:blipFill>
          <a:blip r:embed="rId3">
            <a:extLst>
              <a:ext uri="{28A0092B-C50C-407E-A947-70E740481C1C}">
                <a14:useLocalDpi xmlns="" xmlns:a14="http://schemas.microsoft.com/office/drawing/2010/main" val="0"/>
              </a:ext>
            </a:extLst>
          </a:blip>
          <a:stretch>
            <a:fillRect/>
          </a:stretch>
        </p:blipFill>
        <p:spPr>
          <a:xfrm>
            <a:off x="0" y="0"/>
            <a:ext cx="9144000" cy="6858000"/>
          </a:xfrm>
          <a:prstGeom prst="rect">
            <a:avLst/>
          </a:prstGeom>
        </p:spPr>
      </p:pic>
      <p:sp>
        <p:nvSpPr>
          <p:cNvPr id="6" name="Footer Placeholder 5"/>
          <p:cNvSpPr>
            <a:spLocks noGrp="1"/>
          </p:cNvSpPr>
          <p:nvPr>
            <p:ph type="ftr" sz="quarter" idx="11"/>
          </p:nvPr>
        </p:nvSpPr>
        <p:spPr/>
        <p:txBody>
          <a:bodyPr/>
          <a:lstStyle/>
          <a:p>
            <a:r>
              <a:rPr lang="en-US" sz="1600" dirty="0" smtClean="0">
                <a:solidFill>
                  <a:schemeClr val="tx1"/>
                </a:solidFill>
              </a:rPr>
              <a:t>RMAS Update Simon Foster</a:t>
            </a:r>
            <a:endParaRPr lang="en-US" sz="1600" dirty="0">
              <a:solidFill>
                <a:schemeClr val="tx1"/>
              </a:solidFill>
            </a:endParaRPr>
          </a:p>
        </p:txBody>
      </p:sp>
      <p:grpSp>
        <p:nvGrpSpPr>
          <p:cNvPr id="7" name="Group 2"/>
          <p:cNvGrpSpPr>
            <a:grpSpLocks/>
          </p:cNvGrpSpPr>
          <p:nvPr/>
        </p:nvGrpSpPr>
        <p:grpSpPr bwMode="auto">
          <a:xfrm>
            <a:off x="485759" y="1419797"/>
            <a:ext cx="8201041" cy="4375696"/>
            <a:chOff x="1860" y="5263"/>
            <a:chExt cx="8902" cy="6226"/>
          </a:xfrm>
        </p:grpSpPr>
        <p:grpSp>
          <p:nvGrpSpPr>
            <p:cNvPr id="8" name="Group 3"/>
            <p:cNvGrpSpPr>
              <a:grpSpLocks/>
            </p:cNvGrpSpPr>
            <p:nvPr/>
          </p:nvGrpSpPr>
          <p:grpSpPr bwMode="auto">
            <a:xfrm>
              <a:off x="1860" y="5263"/>
              <a:ext cx="8902" cy="6226"/>
              <a:chOff x="2168" y="2293"/>
              <a:chExt cx="8902" cy="6226"/>
            </a:xfrm>
          </p:grpSpPr>
          <p:sp>
            <p:nvSpPr>
              <p:cNvPr id="2052" name="Text Box 4"/>
              <p:cNvSpPr txBox="1">
                <a:spLocks noChangeArrowheads="1"/>
              </p:cNvSpPr>
              <p:nvPr/>
            </p:nvSpPr>
            <p:spPr bwMode="auto">
              <a:xfrm>
                <a:off x="2168" y="4110"/>
                <a:ext cx="1790" cy="765"/>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en-GB" sz="900" b="1" i="0" u="none" strike="noStrike" cap="none" normalizeH="0" baseline="0" smtClean="0">
                    <a:ln>
                      <a:noFill/>
                    </a:ln>
                    <a:solidFill>
                      <a:schemeClr val="tx1"/>
                    </a:solidFill>
                    <a:effectLst/>
                    <a:latin typeface="Calibri" pitchFamily="34" charset="0"/>
                  </a:rPr>
                  <a:t>JISC Advance/SSPS HE Cloud &amp; ESB</a:t>
                </a:r>
                <a:endParaRPr kumimoji="0" lang="en-US" sz="1800" b="0" i="0" u="none" strike="noStrike" cap="none" normalizeH="0" baseline="0" smtClean="0">
                  <a:ln>
                    <a:noFill/>
                  </a:ln>
                  <a:solidFill>
                    <a:schemeClr val="tx1"/>
                  </a:solidFill>
                  <a:effectLst/>
                  <a:latin typeface="Arial" pitchFamily="34" charset="0"/>
                </a:endParaRPr>
              </a:p>
            </p:txBody>
          </p:sp>
          <p:sp>
            <p:nvSpPr>
              <p:cNvPr id="2053" name="Text Box 5"/>
              <p:cNvSpPr txBox="1">
                <a:spLocks noChangeArrowheads="1"/>
              </p:cNvSpPr>
              <p:nvPr/>
            </p:nvSpPr>
            <p:spPr bwMode="auto">
              <a:xfrm>
                <a:off x="2168" y="2446"/>
                <a:ext cx="1790" cy="765"/>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en-GB" sz="900" b="1" i="0" u="none" strike="noStrike" cap="none" normalizeH="0" baseline="0" smtClean="0">
                    <a:ln>
                      <a:noFill/>
                    </a:ln>
                    <a:solidFill>
                      <a:schemeClr val="tx1"/>
                    </a:solidFill>
                    <a:effectLst/>
                    <a:latin typeface="Calibri" pitchFamily="34" charset="0"/>
                  </a:rPr>
                  <a:t>RMAS Procurement Framework</a:t>
                </a:r>
                <a:endParaRPr kumimoji="0" lang="en-US" sz="1800" b="0" i="0" u="none" strike="noStrike" cap="none" normalizeH="0" baseline="0" smtClean="0">
                  <a:ln>
                    <a:noFill/>
                  </a:ln>
                  <a:solidFill>
                    <a:schemeClr val="tx1"/>
                  </a:solidFill>
                  <a:effectLst/>
                  <a:latin typeface="Arial" pitchFamily="34" charset="0"/>
                </a:endParaRPr>
              </a:p>
            </p:txBody>
          </p:sp>
          <p:sp>
            <p:nvSpPr>
              <p:cNvPr id="2054" name="AutoShape 6"/>
              <p:cNvSpPr>
                <a:spLocks noChangeArrowheads="1"/>
              </p:cNvSpPr>
              <p:nvPr/>
            </p:nvSpPr>
            <p:spPr bwMode="auto">
              <a:xfrm>
                <a:off x="3950" y="2293"/>
                <a:ext cx="1587" cy="796"/>
              </a:xfrm>
              <a:prstGeom prst="flowChartMultidocument">
                <a:avLst/>
              </a:prstGeom>
              <a:gradFill rotWithShape="0">
                <a:gsLst>
                  <a:gs pos="0">
                    <a:srgbClr val="FFFFFF"/>
                  </a:gs>
                  <a:gs pos="100000">
                    <a:srgbClr val="D6E3BC"/>
                  </a:gs>
                </a:gsLst>
                <a:lin ang="5400000" scaled="1"/>
              </a:gradFill>
              <a:ln w="12700">
                <a:solidFill>
                  <a:srgbClr val="C2D69B"/>
                </a:solidFill>
                <a:miter lim="800000"/>
                <a:headEnd/>
                <a:tailEnd/>
              </a:ln>
              <a:effectLst>
                <a:outerShdw dist="28398" dir="3806097" algn="ctr" rotWithShape="0">
                  <a:srgbClr val="4E6128">
                    <a:alpha val="50000"/>
                  </a:srgbClr>
                </a:outerShdw>
              </a:effec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n-GB" sz="1100" b="0" i="0" u="none" strike="noStrike" cap="none" normalizeH="0" baseline="0" smtClean="0">
                    <a:ln>
                      <a:noFill/>
                    </a:ln>
                    <a:solidFill>
                      <a:schemeClr val="tx1"/>
                    </a:solidFill>
                    <a:effectLst/>
                    <a:latin typeface="Times New Roman" pitchFamily="18" charset="0"/>
                  </a:rPr>
                  <a:t> </a:t>
                </a:r>
                <a:r>
                  <a:rPr kumimoji="0" lang="en-GB" sz="1100" b="1" i="0" u="none" strike="noStrike" cap="none" normalizeH="0" baseline="0" smtClean="0">
                    <a:ln>
                      <a:noFill/>
                    </a:ln>
                    <a:solidFill>
                      <a:schemeClr val="tx1"/>
                    </a:solidFill>
                    <a:effectLst/>
                    <a:latin typeface="Calibri" pitchFamily="34" charset="0"/>
                  </a:rPr>
                  <a:t>Module A</a:t>
                </a:r>
                <a:endParaRPr kumimoji="0" lang="en-US" sz="1800" b="0" i="0" u="none" strike="noStrike" cap="none" normalizeH="0" baseline="0" smtClean="0">
                  <a:ln>
                    <a:noFill/>
                  </a:ln>
                  <a:solidFill>
                    <a:schemeClr val="tx1"/>
                  </a:solidFill>
                  <a:effectLst/>
                  <a:latin typeface="Arial" pitchFamily="34" charset="0"/>
                </a:endParaRPr>
              </a:p>
            </p:txBody>
          </p:sp>
          <p:sp>
            <p:nvSpPr>
              <p:cNvPr id="2055" name="AutoShape 7"/>
              <p:cNvSpPr>
                <a:spLocks noChangeArrowheads="1"/>
              </p:cNvSpPr>
              <p:nvPr/>
            </p:nvSpPr>
            <p:spPr bwMode="auto">
              <a:xfrm>
                <a:off x="6125" y="2293"/>
                <a:ext cx="1587" cy="796"/>
              </a:xfrm>
              <a:prstGeom prst="flowChartMultidocument">
                <a:avLst/>
              </a:prstGeom>
              <a:gradFill rotWithShape="0">
                <a:gsLst>
                  <a:gs pos="0">
                    <a:srgbClr val="FFFFFF"/>
                  </a:gs>
                  <a:gs pos="100000">
                    <a:srgbClr val="D6E3BC"/>
                  </a:gs>
                </a:gsLst>
                <a:lin ang="5400000" scaled="1"/>
              </a:gradFill>
              <a:ln w="12700">
                <a:solidFill>
                  <a:srgbClr val="C2D69B"/>
                </a:solidFill>
                <a:miter lim="800000"/>
                <a:headEnd/>
                <a:tailEnd/>
              </a:ln>
              <a:effectLst>
                <a:outerShdw dist="28398" dir="3806097" algn="ctr" rotWithShape="0">
                  <a:srgbClr val="4E6128">
                    <a:alpha val="50000"/>
                  </a:srgbClr>
                </a:outerShdw>
              </a:effec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n-GB" sz="1100" b="0" i="0" u="none" strike="noStrike" cap="none" normalizeH="0" baseline="0" smtClean="0">
                    <a:ln>
                      <a:noFill/>
                    </a:ln>
                    <a:solidFill>
                      <a:schemeClr val="tx1"/>
                    </a:solidFill>
                    <a:effectLst/>
                    <a:latin typeface="Times New Roman" pitchFamily="18" charset="0"/>
                  </a:rPr>
                  <a:t> </a:t>
                </a:r>
                <a:r>
                  <a:rPr kumimoji="0" lang="en-GB" sz="1100" b="1" i="0" u="none" strike="noStrike" cap="none" normalizeH="0" baseline="0" smtClean="0">
                    <a:ln>
                      <a:noFill/>
                    </a:ln>
                    <a:solidFill>
                      <a:schemeClr val="tx1"/>
                    </a:solidFill>
                    <a:effectLst/>
                    <a:latin typeface="Calibri" pitchFamily="34" charset="0"/>
                  </a:rPr>
                  <a:t>Module B</a:t>
                </a:r>
                <a:endParaRPr kumimoji="0" lang="en-US" sz="1800" b="0" i="0" u="none" strike="noStrike" cap="none" normalizeH="0" baseline="0" smtClean="0">
                  <a:ln>
                    <a:noFill/>
                  </a:ln>
                  <a:solidFill>
                    <a:schemeClr val="tx1"/>
                  </a:solidFill>
                  <a:effectLst/>
                  <a:latin typeface="Arial" pitchFamily="34" charset="0"/>
                </a:endParaRPr>
              </a:p>
            </p:txBody>
          </p:sp>
          <p:sp>
            <p:nvSpPr>
              <p:cNvPr id="2056" name="AutoShape 8"/>
              <p:cNvSpPr>
                <a:spLocks noChangeArrowheads="1"/>
              </p:cNvSpPr>
              <p:nvPr/>
            </p:nvSpPr>
            <p:spPr bwMode="auto">
              <a:xfrm>
                <a:off x="8208" y="2293"/>
                <a:ext cx="1587" cy="751"/>
              </a:xfrm>
              <a:prstGeom prst="flowChartMultidocument">
                <a:avLst/>
              </a:prstGeom>
              <a:gradFill rotWithShape="0">
                <a:gsLst>
                  <a:gs pos="0">
                    <a:srgbClr val="FFFFFF"/>
                  </a:gs>
                  <a:gs pos="100000">
                    <a:srgbClr val="D6E3BC"/>
                  </a:gs>
                </a:gsLst>
                <a:lin ang="5400000" scaled="1"/>
              </a:gradFill>
              <a:ln w="12700">
                <a:solidFill>
                  <a:srgbClr val="C2D69B"/>
                </a:solidFill>
                <a:miter lim="800000"/>
                <a:headEnd/>
                <a:tailEnd/>
              </a:ln>
              <a:effectLst>
                <a:outerShdw dist="28398" dir="3806097" algn="ctr" rotWithShape="0">
                  <a:srgbClr val="4E6128">
                    <a:alpha val="50000"/>
                  </a:srgbClr>
                </a:outerShdw>
              </a:effec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n-GB" sz="1100" b="0" i="0" u="none" strike="noStrike" cap="none" normalizeH="0" baseline="0" smtClean="0">
                    <a:ln>
                      <a:noFill/>
                    </a:ln>
                    <a:solidFill>
                      <a:schemeClr val="tx1"/>
                    </a:solidFill>
                    <a:effectLst/>
                    <a:latin typeface="Times New Roman" pitchFamily="18" charset="0"/>
                  </a:rPr>
                  <a:t> </a:t>
                </a:r>
                <a:r>
                  <a:rPr kumimoji="0" lang="en-GB" sz="1100" b="1" i="0" u="none" strike="noStrike" cap="none" normalizeH="0" baseline="0" smtClean="0">
                    <a:ln>
                      <a:noFill/>
                    </a:ln>
                    <a:solidFill>
                      <a:schemeClr val="tx1"/>
                    </a:solidFill>
                    <a:effectLst/>
                    <a:latin typeface="Calibri" pitchFamily="34" charset="0"/>
                  </a:rPr>
                  <a:t>Module C</a:t>
                </a:r>
                <a:endParaRPr kumimoji="0" lang="en-US" sz="1800" b="0" i="0" u="none" strike="noStrike" cap="none" normalizeH="0" baseline="0" smtClean="0">
                  <a:ln>
                    <a:noFill/>
                  </a:ln>
                  <a:solidFill>
                    <a:schemeClr val="tx1"/>
                  </a:solidFill>
                  <a:effectLst/>
                  <a:latin typeface="Arial" pitchFamily="34" charset="0"/>
                </a:endParaRPr>
              </a:p>
            </p:txBody>
          </p:sp>
          <p:cxnSp>
            <p:nvCxnSpPr>
              <p:cNvPr id="2057" name="AutoShape 9"/>
              <p:cNvCxnSpPr>
                <a:cxnSpLocks noChangeShapeType="1"/>
              </p:cNvCxnSpPr>
              <p:nvPr/>
            </p:nvCxnSpPr>
            <p:spPr bwMode="auto">
              <a:xfrm>
                <a:off x="2168" y="2759"/>
                <a:ext cx="8902" cy="1"/>
              </a:xfrm>
              <a:prstGeom prst="straightConnector1">
                <a:avLst/>
              </a:prstGeom>
              <a:noFill/>
              <a:ln w="9525">
                <a:solidFill>
                  <a:srgbClr val="000000"/>
                </a:solidFill>
                <a:prstDash val="sysDot"/>
                <a:round/>
                <a:headEnd/>
                <a:tailEnd/>
              </a:ln>
            </p:spPr>
          </p:cxnSp>
          <p:sp>
            <p:nvSpPr>
              <p:cNvPr id="2058" name="Cloud"/>
              <p:cNvSpPr>
                <a:spLocks noChangeAspect="1" noEditPoints="1" noChangeArrowheads="1"/>
              </p:cNvSpPr>
              <p:nvPr/>
            </p:nvSpPr>
            <p:spPr bwMode="auto">
              <a:xfrm>
                <a:off x="4275" y="3584"/>
                <a:ext cx="5070" cy="1575"/>
              </a:xfrm>
              <a:custGeom>
                <a:avLst/>
                <a:gdLst>
                  <a:gd name="T0" fmla="*/ 67 w 21600"/>
                  <a:gd name="T1" fmla="*/ 10800 h 21600"/>
                  <a:gd name="T2" fmla="*/ 10800 w 21600"/>
                  <a:gd name="T3" fmla="*/ 21577 h 21600"/>
                  <a:gd name="T4" fmla="*/ 21582 w 21600"/>
                  <a:gd name="T5" fmla="*/ 10800 h 21600"/>
                  <a:gd name="T6" fmla="*/ 10800 w 21600"/>
                  <a:gd name="T7" fmla="*/ 1235 h 21600"/>
                  <a:gd name="T8" fmla="*/ 2977 w 21600"/>
                  <a:gd name="T9" fmla="*/ 3262 h 21600"/>
                  <a:gd name="T10" fmla="*/ 17087 w 21600"/>
                  <a:gd name="T11" fmla="*/ 17337 h 21600"/>
                </a:gdLst>
                <a:ahLst/>
                <a:cxnLst>
                  <a:cxn ang="0">
                    <a:pos x="T0" y="T1"/>
                  </a:cxn>
                  <a:cxn ang="0">
                    <a:pos x="T2" y="T3"/>
                  </a:cxn>
                  <a:cxn ang="0">
                    <a:pos x="T4" y="T5"/>
                  </a:cxn>
                  <a:cxn ang="0">
                    <a:pos x="T6" y="T7"/>
                  </a:cxn>
                </a:cxnLst>
                <a:rect l="T8" t="T9" r="T10" b="T11"/>
                <a:pathLst>
                  <a:path w="21600" h="21600" extrusionOk="0">
                    <a:moveTo>
                      <a:pt x="1949" y="7180"/>
                    </a:moveTo>
                    <a:cubicBezTo>
                      <a:pt x="841" y="7336"/>
                      <a:pt x="0" y="8613"/>
                      <a:pt x="0" y="10137"/>
                    </a:cubicBezTo>
                    <a:cubicBezTo>
                      <a:pt x="-1" y="11192"/>
                      <a:pt x="409" y="12169"/>
                      <a:pt x="1074" y="12702"/>
                    </a:cubicBezTo>
                    <a:lnTo>
                      <a:pt x="1063" y="12668"/>
                    </a:lnTo>
                    <a:cubicBezTo>
                      <a:pt x="685" y="13217"/>
                      <a:pt x="475" y="13940"/>
                      <a:pt x="475" y="14690"/>
                    </a:cubicBezTo>
                    <a:cubicBezTo>
                      <a:pt x="475" y="16325"/>
                      <a:pt x="1451" y="17650"/>
                      <a:pt x="2655" y="17650"/>
                    </a:cubicBezTo>
                    <a:cubicBezTo>
                      <a:pt x="2739" y="17650"/>
                      <a:pt x="2824" y="17643"/>
                      <a:pt x="2909" y="17629"/>
                    </a:cubicBezTo>
                    <a:lnTo>
                      <a:pt x="2897" y="17649"/>
                    </a:lnTo>
                    <a:cubicBezTo>
                      <a:pt x="3585" y="19288"/>
                      <a:pt x="4863" y="20300"/>
                      <a:pt x="6247" y="20300"/>
                    </a:cubicBezTo>
                    <a:cubicBezTo>
                      <a:pt x="6947" y="20299"/>
                      <a:pt x="7635" y="20039"/>
                      <a:pt x="8235" y="19546"/>
                    </a:cubicBezTo>
                    <a:lnTo>
                      <a:pt x="8229" y="19550"/>
                    </a:lnTo>
                    <a:cubicBezTo>
                      <a:pt x="8855" y="20829"/>
                      <a:pt x="9908" y="21597"/>
                      <a:pt x="11036" y="21597"/>
                    </a:cubicBezTo>
                    <a:cubicBezTo>
                      <a:pt x="12523" y="21596"/>
                      <a:pt x="13836" y="20267"/>
                      <a:pt x="14267" y="18324"/>
                    </a:cubicBezTo>
                    <a:lnTo>
                      <a:pt x="14270" y="18350"/>
                    </a:lnTo>
                    <a:cubicBezTo>
                      <a:pt x="14730" y="18740"/>
                      <a:pt x="15260" y="18947"/>
                      <a:pt x="15802" y="18947"/>
                    </a:cubicBezTo>
                    <a:cubicBezTo>
                      <a:pt x="17390" y="18946"/>
                      <a:pt x="18682" y="17205"/>
                      <a:pt x="18694" y="15045"/>
                    </a:cubicBezTo>
                    <a:lnTo>
                      <a:pt x="18689" y="15035"/>
                    </a:lnTo>
                    <a:cubicBezTo>
                      <a:pt x="20357" y="14710"/>
                      <a:pt x="21597" y="12765"/>
                      <a:pt x="21597" y="10472"/>
                    </a:cubicBezTo>
                    <a:cubicBezTo>
                      <a:pt x="21597" y="9456"/>
                      <a:pt x="21350" y="8469"/>
                      <a:pt x="20896" y="7663"/>
                    </a:cubicBezTo>
                    <a:lnTo>
                      <a:pt x="20889" y="7661"/>
                    </a:lnTo>
                    <a:cubicBezTo>
                      <a:pt x="21031" y="7208"/>
                      <a:pt x="21105" y="6721"/>
                      <a:pt x="21105" y="6228"/>
                    </a:cubicBezTo>
                    <a:cubicBezTo>
                      <a:pt x="21105" y="4588"/>
                      <a:pt x="20299" y="3150"/>
                      <a:pt x="19139" y="2719"/>
                    </a:cubicBezTo>
                    <a:lnTo>
                      <a:pt x="19148" y="2712"/>
                    </a:lnTo>
                    <a:cubicBezTo>
                      <a:pt x="18940" y="1142"/>
                      <a:pt x="17933" y="0"/>
                      <a:pt x="16758" y="0"/>
                    </a:cubicBezTo>
                    <a:cubicBezTo>
                      <a:pt x="16044" y="-1"/>
                      <a:pt x="15367" y="426"/>
                      <a:pt x="14905" y="1165"/>
                    </a:cubicBezTo>
                    <a:lnTo>
                      <a:pt x="14909" y="1170"/>
                    </a:lnTo>
                    <a:cubicBezTo>
                      <a:pt x="14497" y="432"/>
                      <a:pt x="13855" y="0"/>
                      <a:pt x="13174" y="0"/>
                    </a:cubicBezTo>
                    <a:cubicBezTo>
                      <a:pt x="12347" y="-1"/>
                      <a:pt x="11590" y="637"/>
                      <a:pt x="11221" y="1645"/>
                    </a:cubicBezTo>
                    <a:lnTo>
                      <a:pt x="11229" y="1694"/>
                    </a:lnTo>
                    <a:cubicBezTo>
                      <a:pt x="10730" y="1024"/>
                      <a:pt x="10058" y="650"/>
                      <a:pt x="9358" y="650"/>
                    </a:cubicBezTo>
                    <a:cubicBezTo>
                      <a:pt x="8372" y="649"/>
                      <a:pt x="7466" y="1391"/>
                      <a:pt x="7003" y="2578"/>
                    </a:cubicBezTo>
                    <a:lnTo>
                      <a:pt x="6995" y="2602"/>
                    </a:lnTo>
                    <a:cubicBezTo>
                      <a:pt x="6477" y="2189"/>
                      <a:pt x="5888" y="1972"/>
                      <a:pt x="5288" y="1972"/>
                    </a:cubicBezTo>
                    <a:cubicBezTo>
                      <a:pt x="3423" y="1972"/>
                      <a:pt x="1912" y="4029"/>
                      <a:pt x="1912" y="6567"/>
                    </a:cubicBezTo>
                    <a:cubicBezTo>
                      <a:pt x="1911" y="6774"/>
                      <a:pt x="1922" y="6981"/>
                      <a:pt x="1942" y="7186"/>
                    </a:cubicBezTo>
                    <a:close/>
                  </a:path>
                  <a:path w="21600" h="21600" fill="none" extrusionOk="0">
                    <a:moveTo>
                      <a:pt x="1074" y="12702"/>
                    </a:moveTo>
                    <a:cubicBezTo>
                      <a:pt x="1407" y="12969"/>
                      <a:pt x="1786" y="13110"/>
                      <a:pt x="2172" y="13110"/>
                    </a:cubicBezTo>
                    <a:cubicBezTo>
                      <a:pt x="2228" y="13109"/>
                      <a:pt x="2285" y="13107"/>
                      <a:pt x="2341" y="13101"/>
                    </a:cubicBezTo>
                  </a:path>
                  <a:path w="21600" h="21600" fill="none" extrusionOk="0">
                    <a:moveTo>
                      <a:pt x="2909" y="17629"/>
                    </a:moveTo>
                    <a:cubicBezTo>
                      <a:pt x="3099" y="17599"/>
                      <a:pt x="3285" y="17535"/>
                      <a:pt x="3463" y="17439"/>
                    </a:cubicBezTo>
                  </a:path>
                  <a:path w="21600" h="21600" fill="none" extrusionOk="0">
                    <a:moveTo>
                      <a:pt x="7895" y="18680"/>
                    </a:moveTo>
                    <a:cubicBezTo>
                      <a:pt x="7983" y="18985"/>
                      <a:pt x="8095" y="19277"/>
                      <a:pt x="8229" y="19550"/>
                    </a:cubicBezTo>
                  </a:path>
                  <a:path w="21600" h="21600" fill="none" extrusionOk="0">
                    <a:moveTo>
                      <a:pt x="14267" y="18324"/>
                    </a:moveTo>
                    <a:cubicBezTo>
                      <a:pt x="14336" y="18013"/>
                      <a:pt x="14380" y="17693"/>
                      <a:pt x="14400" y="17370"/>
                    </a:cubicBezTo>
                  </a:path>
                  <a:path w="21600" h="21600" fill="none" extrusionOk="0">
                    <a:moveTo>
                      <a:pt x="18694" y="15045"/>
                    </a:moveTo>
                    <a:cubicBezTo>
                      <a:pt x="18694" y="15034"/>
                      <a:pt x="18695" y="15024"/>
                      <a:pt x="18695" y="15013"/>
                    </a:cubicBezTo>
                    <a:cubicBezTo>
                      <a:pt x="18695" y="13508"/>
                      <a:pt x="18063" y="12136"/>
                      <a:pt x="17069" y="11477"/>
                    </a:cubicBezTo>
                  </a:path>
                  <a:path w="21600" h="21600" fill="none" extrusionOk="0">
                    <a:moveTo>
                      <a:pt x="20165" y="8999"/>
                    </a:moveTo>
                    <a:cubicBezTo>
                      <a:pt x="20479" y="8635"/>
                      <a:pt x="20726" y="8177"/>
                      <a:pt x="20889" y="7661"/>
                    </a:cubicBezTo>
                  </a:path>
                  <a:path w="21600" h="21600" fill="none" extrusionOk="0">
                    <a:moveTo>
                      <a:pt x="19186" y="3344"/>
                    </a:moveTo>
                    <a:cubicBezTo>
                      <a:pt x="19186" y="3328"/>
                      <a:pt x="19187" y="3313"/>
                      <a:pt x="19187" y="3297"/>
                    </a:cubicBezTo>
                    <a:cubicBezTo>
                      <a:pt x="19187" y="3101"/>
                      <a:pt x="19174" y="2905"/>
                      <a:pt x="19148" y="2712"/>
                    </a:cubicBezTo>
                  </a:path>
                  <a:path w="21600" h="21600" fill="none" extrusionOk="0">
                    <a:moveTo>
                      <a:pt x="14905" y="1165"/>
                    </a:moveTo>
                    <a:cubicBezTo>
                      <a:pt x="14754" y="1408"/>
                      <a:pt x="14629" y="1679"/>
                      <a:pt x="14535" y="1971"/>
                    </a:cubicBezTo>
                  </a:path>
                  <a:path w="21600" h="21600" fill="none" extrusionOk="0">
                    <a:moveTo>
                      <a:pt x="11221" y="1645"/>
                    </a:moveTo>
                    <a:cubicBezTo>
                      <a:pt x="11140" y="1866"/>
                      <a:pt x="11080" y="2099"/>
                      <a:pt x="11041" y="2340"/>
                    </a:cubicBezTo>
                  </a:path>
                  <a:path w="21600" h="21600" fill="none" extrusionOk="0">
                    <a:moveTo>
                      <a:pt x="7645" y="3276"/>
                    </a:moveTo>
                    <a:cubicBezTo>
                      <a:pt x="7449" y="3016"/>
                      <a:pt x="7231" y="2790"/>
                      <a:pt x="6995" y="2602"/>
                    </a:cubicBezTo>
                  </a:path>
                  <a:path w="21600" h="21600" fill="none" extrusionOk="0">
                    <a:moveTo>
                      <a:pt x="1942" y="7186"/>
                    </a:moveTo>
                    <a:cubicBezTo>
                      <a:pt x="1966" y="7426"/>
                      <a:pt x="2004" y="7663"/>
                      <a:pt x="2056" y="7895"/>
                    </a:cubicBezTo>
                  </a:path>
                </a:pathLst>
              </a:custGeom>
              <a:gradFill rotWithShape="0">
                <a:gsLst>
                  <a:gs pos="0">
                    <a:srgbClr val="FFFFFF"/>
                  </a:gs>
                  <a:gs pos="100000">
                    <a:srgbClr val="B8CCE4"/>
                  </a:gs>
                </a:gsLst>
                <a:lin ang="5400000" scaled="1"/>
              </a:gradFill>
              <a:ln w="12700">
                <a:solidFill>
                  <a:srgbClr val="95B3D7"/>
                </a:solidFill>
                <a:miter lim="800000"/>
                <a:headEnd/>
                <a:tailEnd/>
              </a:ln>
              <a:effectLst>
                <a:outerShdw dist="107763" dir="8100000" algn="ctr" rotWithShape="0">
                  <a:srgbClr val="243F60">
                    <a:alpha val="50000"/>
                  </a:srgbClr>
                </a:outerShdw>
              </a:effectLst>
            </p:spPr>
            <p:txBody>
              <a:bodyPr vert="horz" wrap="square" lIns="91440" tIns="45720" rIns="91440" bIns="45720" numCol="1" anchor="t" anchorCtr="0" compatLnSpc="1">
                <a:prstTxWarp prst="textNoShape">
                  <a:avLst/>
                </a:prstTxWarp>
              </a:bodyPr>
              <a:lstStyle/>
              <a:p>
                <a:endParaRPr lang="en-GB"/>
              </a:p>
            </p:txBody>
          </p:sp>
          <p:cxnSp>
            <p:nvCxnSpPr>
              <p:cNvPr id="2059" name="AutoShape 11"/>
              <p:cNvCxnSpPr>
                <a:cxnSpLocks noChangeShapeType="1"/>
              </p:cNvCxnSpPr>
              <p:nvPr/>
            </p:nvCxnSpPr>
            <p:spPr bwMode="auto">
              <a:xfrm flipV="1">
                <a:off x="2168" y="4409"/>
                <a:ext cx="8902" cy="15"/>
              </a:xfrm>
              <a:prstGeom prst="straightConnector1">
                <a:avLst/>
              </a:prstGeom>
              <a:noFill/>
              <a:ln w="9525">
                <a:solidFill>
                  <a:srgbClr val="000000"/>
                </a:solidFill>
                <a:prstDash val="sysDot"/>
                <a:round/>
                <a:headEnd/>
                <a:tailEnd/>
              </a:ln>
            </p:spPr>
          </p:cxnSp>
          <p:sp>
            <p:nvSpPr>
              <p:cNvPr id="2060" name="Text Box 12"/>
              <p:cNvSpPr txBox="1">
                <a:spLocks noChangeArrowheads="1"/>
              </p:cNvSpPr>
              <p:nvPr/>
            </p:nvSpPr>
            <p:spPr bwMode="auto">
              <a:xfrm>
                <a:off x="6034" y="4006"/>
                <a:ext cx="1790" cy="351"/>
              </a:xfrm>
              <a:prstGeom prst="rect">
                <a:avLst/>
              </a:prstGeom>
              <a:solidFill>
                <a:srgbClr val="C6D9F1"/>
              </a:solidFill>
              <a:ln w="9525">
                <a:noFill/>
                <a:miter lim="800000"/>
                <a:headEnd/>
                <a:tailEnd/>
              </a:ln>
            </p:spPr>
            <p:txBody>
              <a:bodyPr vert="horz" wrap="square" lIns="91440" tIns="45720" rIns="91440" bIns="45720" numCol="1" anchor="t"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n-GB" sz="900" b="1" i="0" u="none" strike="noStrike" cap="none" normalizeH="0" baseline="0" smtClean="0">
                    <a:ln>
                      <a:noFill/>
                    </a:ln>
                    <a:solidFill>
                      <a:schemeClr val="tx1"/>
                    </a:solidFill>
                    <a:effectLst/>
                    <a:latin typeface="Calibri" pitchFamily="34" charset="0"/>
                  </a:rPr>
                  <a:t>HE ESB</a:t>
                </a:r>
                <a:endParaRPr kumimoji="0" lang="en-US" sz="1800" b="0" i="0" u="none" strike="noStrike" cap="none" normalizeH="0" baseline="0" smtClean="0">
                  <a:ln>
                    <a:noFill/>
                  </a:ln>
                  <a:solidFill>
                    <a:schemeClr val="tx1"/>
                  </a:solidFill>
                  <a:effectLst/>
                  <a:latin typeface="Arial" pitchFamily="34" charset="0"/>
                </a:endParaRPr>
              </a:p>
            </p:txBody>
          </p:sp>
          <p:cxnSp>
            <p:nvCxnSpPr>
              <p:cNvPr id="2061" name="AutoShape 13"/>
              <p:cNvCxnSpPr>
                <a:cxnSpLocks noChangeShapeType="1"/>
              </p:cNvCxnSpPr>
              <p:nvPr/>
            </p:nvCxnSpPr>
            <p:spPr bwMode="auto">
              <a:xfrm>
                <a:off x="4695" y="3090"/>
                <a:ext cx="1770" cy="917"/>
              </a:xfrm>
              <a:prstGeom prst="straightConnector1">
                <a:avLst/>
              </a:prstGeom>
              <a:noFill/>
              <a:ln w="9525">
                <a:solidFill>
                  <a:srgbClr val="000000"/>
                </a:solidFill>
                <a:round/>
                <a:headEnd type="triangle" w="med" len="med"/>
                <a:tailEnd type="triangle" w="med" len="med"/>
              </a:ln>
            </p:spPr>
          </p:cxnSp>
          <p:cxnSp>
            <p:nvCxnSpPr>
              <p:cNvPr id="2062" name="AutoShape 14"/>
              <p:cNvCxnSpPr>
                <a:cxnSpLocks noChangeShapeType="1"/>
              </p:cNvCxnSpPr>
              <p:nvPr/>
            </p:nvCxnSpPr>
            <p:spPr bwMode="auto">
              <a:xfrm>
                <a:off x="6876" y="3090"/>
                <a:ext cx="0" cy="917"/>
              </a:xfrm>
              <a:prstGeom prst="straightConnector1">
                <a:avLst/>
              </a:prstGeom>
              <a:noFill/>
              <a:ln w="9525">
                <a:solidFill>
                  <a:srgbClr val="000000"/>
                </a:solidFill>
                <a:round/>
                <a:headEnd type="triangle" w="med" len="med"/>
                <a:tailEnd type="triangle" w="med" len="med"/>
              </a:ln>
            </p:spPr>
          </p:cxnSp>
          <p:cxnSp>
            <p:nvCxnSpPr>
              <p:cNvPr id="2063" name="AutoShape 15"/>
              <p:cNvCxnSpPr>
                <a:cxnSpLocks noChangeShapeType="1"/>
              </p:cNvCxnSpPr>
              <p:nvPr/>
            </p:nvCxnSpPr>
            <p:spPr bwMode="auto">
              <a:xfrm flipH="1">
                <a:off x="7470" y="3090"/>
                <a:ext cx="1533" cy="917"/>
              </a:xfrm>
              <a:prstGeom prst="straightConnector1">
                <a:avLst/>
              </a:prstGeom>
              <a:noFill/>
              <a:ln w="9525">
                <a:solidFill>
                  <a:srgbClr val="000000"/>
                </a:solidFill>
                <a:round/>
                <a:headEnd type="triangle" w="med" len="med"/>
                <a:tailEnd type="triangle" w="med" len="med"/>
              </a:ln>
            </p:spPr>
          </p:cxnSp>
          <p:sp>
            <p:nvSpPr>
              <p:cNvPr id="2064" name="AutoShape 16"/>
              <p:cNvSpPr>
                <a:spLocks noChangeArrowheads="1"/>
              </p:cNvSpPr>
              <p:nvPr/>
            </p:nvSpPr>
            <p:spPr bwMode="auto">
              <a:xfrm>
                <a:off x="2250" y="5579"/>
                <a:ext cx="8820" cy="2940"/>
              </a:xfrm>
              <a:prstGeom prst="roundRect">
                <a:avLst>
                  <a:gd name="adj" fmla="val 16667"/>
                </a:avLst>
              </a:prstGeom>
              <a:gradFill rotWithShape="0">
                <a:gsLst>
                  <a:gs pos="0">
                    <a:srgbClr val="FFFFFF"/>
                  </a:gs>
                  <a:gs pos="100000">
                    <a:srgbClr val="CCC0D9"/>
                  </a:gs>
                </a:gsLst>
                <a:lin ang="5400000" scaled="1"/>
              </a:gradFill>
              <a:ln w="12700">
                <a:solidFill>
                  <a:srgbClr val="B2A1C7"/>
                </a:solidFill>
                <a:round/>
                <a:headEnd/>
                <a:tailEnd/>
              </a:ln>
              <a:effectLst>
                <a:outerShdw dist="28398" dir="3806097" algn="ctr" rotWithShape="0">
                  <a:srgbClr val="3F3151">
                    <a:alpha val="50000"/>
                  </a:srgbClr>
                </a:outerShdw>
              </a:effectLst>
            </p:spPr>
            <p:txBody>
              <a:bodyPr vert="horz" wrap="square" lIns="91440" tIns="45720" rIns="91440" bIns="45720" numCol="1" anchor="t" anchorCtr="0" compatLnSpc="1">
                <a:prstTxWarp prst="textNoShape">
                  <a:avLst/>
                </a:prstTxWarp>
              </a:bodyPr>
              <a:lstStyle/>
              <a:p>
                <a:endParaRPr lang="en-GB"/>
              </a:p>
            </p:txBody>
          </p:sp>
          <p:sp>
            <p:nvSpPr>
              <p:cNvPr id="2065" name="Text Box 17"/>
              <p:cNvSpPr txBox="1">
                <a:spLocks noChangeArrowheads="1"/>
              </p:cNvSpPr>
              <p:nvPr/>
            </p:nvSpPr>
            <p:spPr bwMode="auto">
              <a:xfrm>
                <a:off x="2329" y="5804"/>
                <a:ext cx="1451" cy="435"/>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en-GB" sz="900" b="1" i="0" u="none" strike="noStrike" cap="none" normalizeH="0" baseline="0" smtClean="0">
                    <a:ln>
                      <a:noFill/>
                    </a:ln>
                    <a:solidFill>
                      <a:schemeClr val="tx1"/>
                    </a:solidFill>
                    <a:effectLst/>
                    <a:latin typeface="Calibri" pitchFamily="34" charset="0"/>
                  </a:rPr>
                  <a:t>Pathfinder X</a:t>
                </a:r>
                <a:endParaRPr kumimoji="0" lang="en-US" sz="1800" b="0" i="0" u="none" strike="noStrike" cap="none" normalizeH="0" baseline="0" smtClean="0">
                  <a:ln>
                    <a:noFill/>
                  </a:ln>
                  <a:solidFill>
                    <a:schemeClr val="tx1"/>
                  </a:solidFill>
                  <a:effectLst/>
                  <a:latin typeface="Arial" pitchFamily="34" charset="0"/>
                </a:endParaRPr>
              </a:p>
            </p:txBody>
          </p:sp>
          <p:sp>
            <p:nvSpPr>
              <p:cNvPr id="2066" name="AutoShape 18"/>
              <p:cNvSpPr>
                <a:spLocks noChangeArrowheads="1"/>
              </p:cNvSpPr>
              <p:nvPr/>
            </p:nvSpPr>
            <p:spPr bwMode="auto">
              <a:xfrm>
                <a:off x="2482" y="6547"/>
                <a:ext cx="1621" cy="667"/>
              </a:xfrm>
              <a:prstGeom prst="flowChartAlternateProcess">
                <a:avLst/>
              </a:prstGeom>
              <a:solidFill>
                <a:srgbClr val="4F81BD"/>
              </a:solidFill>
              <a:ln w="38100">
                <a:solidFill>
                  <a:srgbClr val="F2F2F2"/>
                </a:solidFill>
                <a:miter lim="800000"/>
                <a:headEnd/>
                <a:tailEnd/>
              </a:ln>
              <a:effectLst>
                <a:outerShdw dist="28398" dir="3806097" algn="ctr" rotWithShape="0">
                  <a:srgbClr val="243F60">
                    <a:alpha val="50000"/>
                  </a:srgbClr>
                </a:outerShdw>
              </a:effectLst>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n-GB" sz="900" b="1" i="0" u="none" strike="noStrike" cap="none" normalizeH="0" baseline="0" smtClean="0">
                    <a:ln>
                      <a:noFill/>
                    </a:ln>
                    <a:solidFill>
                      <a:schemeClr val="tx1"/>
                    </a:solidFill>
                    <a:effectLst/>
                    <a:latin typeface="Calibri" pitchFamily="34" charset="0"/>
                  </a:rPr>
                  <a:t>Research Module A</a:t>
                </a:r>
                <a:endParaRPr kumimoji="0" lang="en-US" sz="1800" b="0" i="0" u="none" strike="noStrike" cap="none" normalizeH="0" baseline="0" smtClean="0">
                  <a:ln>
                    <a:noFill/>
                  </a:ln>
                  <a:solidFill>
                    <a:schemeClr val="tx1"/>
                  </a:solidFill>
                  <a:effectLst/>
                  <a:latin typeface="Arial" pitchFamily="34" charset="0"/>
                </a:endParaRPr>
              </a:p>
            </p:txBody>
          </p:sp>
          <p:sp>
            <p:nvSpPr>
              <p:cNvPr id="2067" name="AutoShape 19"/>
              <p:cNvSpPr>
                <a:spLocks noChangeArrowheads="1"/>
              </p:cNvSpPr>
              <p:nvPr/>
            </p:nvSpPr>
            <p:spPr bwMode="auto">
              <a:xfrm>
                <a:off x="4844" y="6982"/>
                <a:ext cx="1621" cy="667"/>
              </a:xfrm>
              <a:prstGeom prst="flowChartAlternateProcess">
                <a:avLst/>
              </a:prstGeom>
              <a:solidFill>
                <a:srgbClr val="4F81BD"/>
              </a:solidFill>
              <a:ln w="38100">
                <a:solidFill>
                  <a:srgbClr val="F2F2F2"/>
                </a:solidFill>
                <a:miter lim="800000"/>
                <a:headEnd/>
                <a:tailEnd/>
              </a:ln>
              <a:effectLst>
                <a:outerShdw dist="28398" dir="3806097" algn="ctr" rotWithShape="0">
                  <a:srgbClr val="243F60">
                    <a:alpha val="50000"/>
                  </a:srgbClr>
                </a:outerShdw>
              </a:effectLst>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n-GB" sz="900" b="1" i="0" u="none" strike="noStrike" cap="none" normalizeH="0" baseline="0" smtClean="0">
                    <a:ln>
                      <a:noFill/>
                    </a:ln>
                    <a:solidFill>
                      <a:schemeClr val="tx1"/>
                    </a:solidFill>
                    <a:effectLst/>
                    <a:latin typeface="Calibri" pitchFamily="34" charset="0"/>
                  </a:rPr>
                  <a:t>Research Module B</a:t>
                </a:r>
                <a:endParaRPr kumimoji="0" lang="en-US" sz="1800" b="0" i="0" u="none" strike="noStrike" cap="none" normalizeH="0" baseline="0" smtClean="0">
                  <a:ln>
                    <a:noFill/>
                  </a:ln>
                  <a:solidFill>
                    <a:schemeClr val="tx1"/>
                  </a:solidFill>
                  <a:effectLst/>
                  <a:latin typeface="Arial" pitchFamily="34" charset="0"/>
                </a:endParaRPr>
              </a:p>
            </p:txBody>
          </p:sp>
          <p:sp>
            <p:nvSpPr>
              <p:cNvPr id="2068" name="AutoShape 20"/>
              <p:cNvSpPr>
                <a:spLocks noChangeArrowheads="1"/>
              </p:cNvSpPr>
              <p:nvPr/>
            </p:nvSpPr>
            <p:spPr bwMode="auto">
              <a:xfrm>
                <a:off x="7066" y="6982"/>
                <a:ext cx="1621" cy="667"/>
              </a:xfrm>
              <a:prstGeom prst="flowChartAlternateProcess">
                <a:avLst/>
              </a:prstGeom>
              <a:solidFill>
                <a:srgbClr val="4F81BD"/>
              </a:solidFill>
              <a:ln w="38100">
                <a:solidFill>
                  <a:srgbClr val="F2F2F2"/>
                </a:solidFill>
                <a:miter lim="800000"/>
                <a:headEnd/>
                <a:tailEnd/>
              </a:ln>
              <a:effectLst>
                <a:outerShdw dist="28398" dir="3806097" algn="ctr" rotWithShape="0">
                  <a:srgbClr val="243F60">
                    <a:alpha val="50000"/>
                  </a:srgbClr>
                </a:outerShdw>
              </a:effectLst>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n-GB" sz="900" b="1" i="0" u="none" strike="noStrike" cap="none" normalizeH="0" baseline="0" smtClean="0">
                    <a:ln>
                      <a:noFill/>
                    </a:ln>
                    <a:solidFill>
                      <a:schemeClr val="tx1"/>
                    </a:solidFill>
                    <a:effectLst/>
                    <a:latin typeface="Calibri" pitchFamily="34" charset="0"/>
                  </a:rPr>
                  <a:t>Research Module C</a:t>
                </a:r>
                <a:endParaRPr kumimoji="0" lang="en-US" sz="1800" b="0" i="0" u="none" strike="noStrike" cap="none" normalizeH="0" baseline="0" smtClean="0">
                  <a:ln>
                    <a:noFill/>
                  </a:ln>
                  <a:solidFill>
                    <a:schemeClr val="tx1"/>
                  </a:solidFill>
                  <a:effectLst/>
                  <a:latin typeface="Arial" pitchFamily="34" charset="0"/>
                </a:endParaRPr>
              </a:p>
            </p:txBody>
          </p:sp>
          <p:sp>
            <p:nvSpPr>
              <p:cNvPr id="2069" name="AutoShape 21"/>
              <p:cNvSpPr>
                <a:spLocks noChangeArrowheads="1"/>
              </p:cNvSpPr>
              <p:nvPr/>
            </p:nvSpPr>
            <p:spPr bwMode="auto">
              <a:xfrm>
                <a:off x="9279" y="6562"/>
                <a:ext cx="1621" cy="667"/>
              </a:xfrm>
              <a:prstGeom prst="flowChartAlternateProcess">
                <a:avLst/>
              </a:prstGeom>
              <a:solidFill>
                <a:srgbClr val="4F81BD"/>
              </a:solidFill>
              <a:ln w="38100">
                <a:solidFill>
                  <a:srgbClr val="F2F2F2"/>
                </a:solidFill>
                <a:miter lim="800000"/>
                <a:headEnd/>
                <a:tailEnd/>
              </a:ln>
              <a:effectLst>
                <a:outerShdw dist="28398" dir="3806097" algn="ctr" rotWithShape="0">
                  <a:srgbClr val="243F60">
                    <a:alpha val="50000"/>
                  </a:srgbClr>
                </a:outerShdw>
              </a:effectLst>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n-GB" sz="900" b="1" i="0" u="none" strike="noStrike" cap="none" normalizeH="0" baseline="0" smtClean="0">
                    <a:ln>
                      <a:noFill/>
                    </a:ln>
                    <a:solidFill>
                      <a:schemeClr val="tx1"/>
                    </a:solidFill>
                    <a:effectLst/>
                    <a:latin typeface="Calibri" pitchFamily="34" charset="0"/>
                  </a:rPr>
                  <a:t>Research Module D</a:t>
                </a:r>
                <a:endParaRPr kumimoji="0" lang="en-US" sz="1800" b="0" i="0" u="none" strike="noStrike" cap="none" normalizeH="0" baseline="0" smtClean="0">
                  <a:ln>
                    <a:noFill/>
                  </a:ln>
                  <a:solidFill>
                    <a:schemeClr val="tx1"/>
                  </a:solidFill>
                  <a:effectLst/>
                  <a:latin typeface="Arial" pitchFamily="34" charset="0"/>
                </a:endParaRPr>
              </a:p>
            </p:txBody>
          </p:sp>
          <p:sp>
            <p:nvSpPr>
              <p:cNvPr id="2070" name="AutoShape 22"/>
              <p:cNvSpPr>
                <a:spLocks noChangeArrowheads="1"/>
              </p:cNvSpPr>
              <p:nvPr/>
            </p:nvSpPr>
            <p:spPr bwMode="auto">
              <a:xfrm>
                <a:off x="5537" y="5669"/>
                <a:ext cx="2671" cy="810"/>
              </a:xfrm>
              <a:prstGeom prst="leftRightArrow">
                <a:avLst>
                  <a:gd name="adj1" fmla="val 50000"/>
                  <a:gd name="adj2" fmla="val 65951"/>
                </a:avLst>
              </a:prstGeom>
              <a:solidFill>
                <a:srgbClr val="8064A2"/>
              </a:solidFill>
              <a:ln w="38100">
                <a:solidFill>
                  <a:srgbClr val="F2F2F2"/>
                </a:solidFill>
                <a:miter lim="800000"/>
                <a:headEnd/>
                <a:tailEnd/>
              </a:ln>
              <a:effectLst>
                <a:outerShdw dist="28398" dir="3806097" algn="ctr" rotWithShape="0">
                  <a:srgbClr val="3F3151">
                    <a:alpha val="50000"/>
                  </a:srgbClr>
                </a:outerShdw>
              </a:effectLst>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n-GB" sz="900" b="1" i="0" u="none" strike="noStrike" cap="none" normalizeH="0" baseline="0" smtClean="0">
                    <a:ln>
                      <a:noFill/>
                    </a:ln>
                    <a:solidFill>
                      <a:schemeClr val="tx1"/>
                    </a:solidFill>
                    <a:effectLst/>
                    <a:latin typeface="Calibri" pitchFamily="34" charset="0"/>
                  </a:rPr>
                  <a:t>Communications Bus</a:t>
                </a:r>
                <a:endParaRPr kumimoji="0" lang="en-US" sz="1800" b="0" i="0" u="none" strike="noStrike" cap="none" normalizeH="0" baseline="0" smtClean="0">
                  <a:ln>
                    <a:noFill/>
                  </a:ln>
                  <a:solidFill>
                    <a:schemeClr val="tx1"/>
                  </a:solidFill>
                  <a:effectLst/>
                  <a:latin typeface="Arial" pitchFamily="34" charset="0"/>
                </a:endParaRPr>
              </a:p>
            </p:txBody>
          </p:sp>
          <p:sp>
            <p:nvSpPr>
              <p:cNvPr id="2071" name="Oval 23"/>
              <p:cNvSpPr>
                <a:spLocks noChangeArrowheads="1"/>
              </p:cNvSpPr>
              <p:nvPr/>
            </p:nvSpPr>
            <p:spPr bwMode="auto">
              <a:xfrm>
                <a:off x="2828" y="7514"/>
                <a:ext cx="1621" cy="667"/>
              </a:xfrm>
              <a:prstGeom prst="ellipse">
                <a:avLst/>
              </a:prstGeom>
              <a:gradFill rotWithShape="0">
                <a:gsLst>
                  <a:gs pos="0">
                    <a:srgbClr val="FFFFFF"/>
                  </a:gs>
                  <a:gs pos="100000">
                    <a:srgbClr val="FBD4B4"/>
                  </a:gs>
                </a:gsLst>
                <a:lin ang="5400000" scaled="1"/>
              </a:gradFill>
              <a:ln w="12700">
                <a:solidFill>
                  <a:srgbClr val="FABF8F"/>
                </a:solidFill>
                <a:round/>
                <a:headEnd/>
                <a:tailEnd/>
              </a:ln>
              <a:effectLst>
                <a:outerShdw dist="28398" dir="3806097" algn="ctr" rotWithShape="0">
                  <a:srgbClr val="974706">
                    <a:alpha val="50000"/>
                  </a:srgbClr>
                </a:outerShdw>
              </a:effectLst>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n-GB" sz="900" b="1" i="0" u="none" strike="noStrike" cap="none" normalizeH="0" baseline="0" smtClean="0">
                    <a:ln>
                      <a:noFill/>
                    </a:ln>
                    <a:solidFill>
                      <a:schemeClr val="tx1"/>
                    </a:solidFill>
                    <a:effectLst/>
                    <a:latin typeface="Calibri" pitchFamily="34" charset="0"/>
                  </a:rPr>
                  <a:t>HR</a:t>
                </a:r>
                <a:endParaRPr kumimoji="0" lang="en-US" sz="1800" b="0" i="0" u="none" strike="noStrike" cap="none" normalizeH="0" baseline="0" smtClean="0">
                  <a:ln>
                    <a:noFill/>
                  </a:ln>
                  <a:solidFill>
                    <a:schemeClr val="tx1"/>
                  </a:solidFill>
                  <a:effectLst/>
                  <a:latin typeface="Arial" pitchFamily="34" charset="0"/>
                </a:endParaRPr>
              </a:p>
            </p:txBody>
          </p:sp>
          <p:sp>
            <p:nvSpPr>
              <p:cNvPr id="2072" name="Oval 24"/>
              <p:cNvSpPr>
                <a:spLocks noChangeArrowheads="1"/>
              </p:cNvSpPr>
              <p:nvPr/>
            </p:nvSpPr>
            <p:spPr bwMode="auto">
              <a:xfrm>
                <a:off x="5983" y="7777"/>
                <a:ext cx="1621" cy="667"/>
              </a:xfrm>
              <a:prstGeom prst="ellipse">
                <a:avLst/>
              </a:prstGeom>
              <a:gradFill rotWithShape="0">
                <a:gsLst>
                  <a:gs pos="0">
                    <a:srgbClr val="FFFFFF"/>
                  </a:gs>
                  <a:gs pos="100000">
                    <a:srgbClr val="FBD4B4"/>
                  </a:gs>
                </a:gsLst>
                <a:lin ang="5400000" scaled="1"/>
              </a:gradFill>
              <a:ln w="12700">
                <a:solidFill>
                  <a:srgbClr val="FABF8F"/>
                </a:solidFill>
                <a:round/>
                <a:headEnd/>
                <a:tailEnd/>
              </a:ln>
              <a:effectLst>
                <a:outerShdw dist="28398" dir="3806097" algn="ctr" rotWithShape="0">
                  <a:srgbClr val="974706">
                    <a:alpha val="50000"/>
                  </a:srgbClr>
                </a:outerShdw>
              </a:effectLst>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n-GB" sz="900" b="1" i="0" u="none" strike="noStrike" cap="none" normalizeH="0" baseline="0" smtClean="0">
                    <a:ln>
                      <a:noFill/>
                    </a:ln>
                    <a:solidFill>
                      <a:schemeClr val="tx1"/>
                    </a:solidFill>
                    <a:effectLst/>
                    <a:latin typeface="Calibri" pitchFamily="34" charset="0"/>
                  </a:rPr>
                  <a:t>Finance</a:t>
                </a:r>
                <a:endParaRPr kumimoji="0" lang="en-US" sz="1800" b="0" i="0" u="none" strike="noStrike" cap="none" normalizeH="0" baseline="0" smtClean="0">
                  <a:ln>
                    <a:noFill/>
                  </a:ln>
                  <a:solidFill>
                    <a:schemeClr val="tx1"/>
                  </a:solidFill>
                  <a:effectLst/>
                  <a:latin typeface="Arial" pitchFamily="34" charset="0"/>
                </a:endParaRPr>
              </a:p>
            </p:txBody>
          </p:sp>
          <p:sp>
            <p:nvSpPr>
              <p:cNvPr id="2073" name="Oval 25"/>
              <p:cNvSpPr>
                <a:spLocks noChangeArrowheads="1"/>
              </p:cNvSpPr>
              <p:nvPr/>
            </p:nvSpPr>
            <p:spPr bwMode="auto">
              <a:xfrm>
                <a:off x="8923" y="7424"/>
                <a:ext cx="1621" cy="757"/>
              </a:xfrm>
              <a:prstGeom prst="ellipse">
                <a:avLst/>
              </a:prstGeom>
              <a:gradFill rotWithShape="0">
                <a:gsLst>
                  <a:gs pos="0">
                    <a:srgbClr val="FFFFFF"/>
                  </a:gs>
                  <a:gs pos="100000">
                    <a:srgbClr val="FBD4B4"/>
                  </a:gs>
                </a:gsLst>
                <a:lin ang="5400000" scaled="1"/>
              </a:gradFill>
              <a:ln w="12700">
                <a:solidFill>
                  <a:srgbClr val="FABF8F"/>
                </a:solidFill>
                <a:round/>
                <a:headEnd/>
                <a:tailEnd/>
              </a:ln>
              <a:effectLst>
                <a:outerShdw dist="28398" dir="3806097" algn="ctr" rotWithShape="0">
                  <a:srgbClr val="974706">
                    <a:alpha val="50000"/>
                  </a:srgbClr>
                </a:outerShdw>
              </a:effectLst>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n-GB" sz="900" b="1" i="0" u="none" strike="noStrike" cap="none" normalizeH="0" baseline="0" smtClean="0">
                    <a:ln>
                      <a:noFill/>
                    </a:ln>
                    <a:solidFill>
                      <a:schemeClr val="tx1"/>
                    </a:solidFill>
                    <a:effectLst/>
                    <a:latin typeface="Calibri" pitchFamily="34" charset="0"/>
                  </a:rPr>
                  <a:t>Student System</a:t>
                </a:r>
                <a:endParaRPr kumimoji="0" lang="en-US" sz="1800" b="0" i="0" u="none" strike="noStrike" cap="none" normalizeH="0" baseline="0" smtClean="0">
                  <a:ln>
                    <a:noFill/>
                  </a:ln>
                  <a:solidFill>
                    <a:schemeClr val="tx1"/>
                  </a:solidFill>
                  <a:effectLst/>
                  <a:latin typeface="Arial" pitchFamily="34" charset="0"/>
                </a:endParaRPr>
              </a:p>
            </p:txBody>
          </p:sp>
          <p:cxnSp>
            <p:nvCxnSpPr>
              <p:cNvPr id="2074" name="AutoShape 26"/>
              <p:cNvCxnSpPr>
                <a:cxnSpLocks noChangeShapeType="1"/>
              </p:cNvCxnSpPr>
              <p:nvPr/>
            </p:nvCxnSpPr>
            <p:spPr bwMode="auto">
              <a:xfrm flipH="1">
                <a:off x="3538" y="6089"/>
                <a:ext cx="1999" cy="458"/>
              </a:xfrm>
              <a:prstGeom prst="straightConnector1">
                <a:avLst/>
              </a:prstGeom>
              <a:noFill/>
              <a:ln w="9525">
                <a:solidFill>
                  <a:srgbClr val="000000"/>
                </a:solidFill>
                <a:round/>
                <a:headEnd type="triangle" w="med" len="med"/>
                <a:tailEnd type="triangle" w="med" len="med"/>
              </a:ln>
            </p:spPr>
          </p:cxnSp>
          <p:cxnSp>
            <p:nvCxnSpPr>
              <p:cNvPr id="2075" name="AutoShape 27"/>
              <p:cNvCxnSpPr>
                <a:cxnSpLocks noChangeShapeType="1"/>
              </p:cNvCxnSpPr>
              <p:nvPr/>
            </p:nvCxnSpPr>
            <p:spPr bwMode="auto">
              <a:xfrm flipH="1">
                <a:off x="5720" y="6335"/>
                <a:ext cx="842" cy="647"/>
              </a:xfrm>
              <a:prstGeom prst="straightConnector1">
                <a:avLst/>
              </a:prstGeom>
              <a:noFill/>
              <a:ln w="9525">
                <a:solidFill>
                  <a:srgbClr val="000000"/>
                </a:solidFill>
                <a:round/>
                <a:headEnd type="triangle" w="med" len="med"/>
                <a:tailEnd type="triangle" w="med" len="med"/>
              </a:ln>
            </p:spPr>
          </p:cxnSp>
          <p:cxnSp>
            <p:nvCxnSpPr>
              <p:cNvPr id="2076" name="AutoShape 28"/>
              <p:cNvCxnSpPr>
                <a:cxnSpLocks noChangeShapeType="1"/>
              </p:cNvCxnSpPr>
              <p:nvPr/>
            </p:nvCxnSpPr>
            <p:spPr bwMode="auto">
              <a:xfrm>
                <a:off x="8208" y="6089"/>
                <a:ext cx="1770" cy="473"/>
              </a:xfrm>
              <a:prstGeom prst="straightConnector1">
                <a:avLst/>
              </a:prstGeom>
              <a:noFill/>
              <a:ln w="9525">
                <a:solidFill>
                  <a:srgbClr val="000000"/>
                </a:solidFill>
                <a:round/>
                <a:headEnd type="triangle" w="med" len="med"/>
                <a:tailEnd type="triangle" w="med" len="med"/>
              </a:ln>
            </p:spPr>
          </p:cxnSp>
          <p:cxnSp>
            <p:nvCxnSpPr>
              <p:cNvPr id="2077" name="AutoShape 29"/>
              <p:cNvCxnSpPr>
                <a:cxnSpLocks noChangeShapeType="1"/>
              </p:cNvCxnSpPr>
              <p:nvPr/>
            </p:nvCxnSpPr>
            <p:spPr bwMode="auto">
              <a:xfrm>
                <a:off x="8085" y="6239"/>
                <a:ext cx="1260" cy="1275"/>
              </a:xfrm>
              <a:prstGeom prst="straightConnector1">
                <a:avLst/>
              </a:prstGeom>
              <a:noFill/>
              <a:ln w="9525">
                <a:solidFill>
                  <a:srgbClr val="000000"/>
                </a:solidFill>
                <a:round/>
                <a:headEnd type="triangle" w="med" len="med"/>
                <a:tailEnd type="triangle" w="med" len="med"/>
              </a:ln>
            </p:spPr>
          </p:cxnSp>
          <p:cxnSp>
            <p:nvCxnSpPr>
              <p:cNvPr id="2078" name="AutoShape 30"/>
              <p:cNvCxnSpPr>
                <a:cxnSpLocks noChangeShapeType="1"/>
              </p:cNvCxnSpPr>
              <p:nvPr/>
            </p:nvCxnSpPr>
            <p:spPr bwMode="auto">
              <a:xfrm flipH="1">
                <a:off x="4020" y="6239"/>
                <a:ext cx="1700" cy="1275"/>
              </a:xfrm>
              <a:prstGeom prst="straightConnector1">
                <a:avLst/>
              </a:prstGeom>
              <a:noFill/>
              <a:ln w="9525">
                <a:solidFill>
                  <a:srgbClr val="000000"/>
                </a:solidFill>
                <a:round/>
                <a:headEnd type="triangle" w="med" len="med"/>
                <a:tailEnd type="triangle" w="med" len="med"/>
              </a:ln>
            </p:spPr>
          </p:cxnSp>
          <p:cxnSp>
            <p:nvCxnSpPr>
              <p:cNvPr id="2079" name="AutoShape 31"/>
              <p:cNvCxnSpPr>
                <a:cxnSpLocks noChangeShapeType="1"/>
              </p:cNvCxnSpPr>
              <p:nvPr/>
            </p:nvCxnSpPr>
            <p:spPr bwMode="auto">
              <a:xfrm>
                <a:off x="7307" y="6335"/>
                <a:ext cx="517" cy="647"/>
              </a:xfrm>
              <a:prstGeom prst="straightConnector1">
                <a:avLst/>
              </a:prstGeom>
              <a:noFill/>
              <a:ln w="9525">
                <a:solidFill>
                  <a:srgbClr val="000000"/>
                </a:solidFill>
                <a:round/>
                <a:headEnd type="triangle" w="med" len="med"/>
                <a:tailEnd type="triangle" w="med" len="med"/>
              </a:ln>
            </p:spPr>
          </p:cxnSp>
          <p:cxnSp>
            <p:nvCxnSpPr>
              <p:cNvPr id="2080" name="AutoShape 32"/>
              <p:cNvCxnSpPr>
                <a:cxnSpLocks noChangeShapeType="1"/>
              </p:cNvCxnSpPr>
              <p:nvPr/>
            </p:nvCxnSpPr>
            <p:spPr bwMode="auto">
              <a:xfrm>
                <a:off x="6876" y="6335"/>
                <a:ext cx="0" cy="1442"/>
              </a:xfrm>
              <a:prstGeom prst="straightConnector1">
                <a:avLst/>
              </a:prstGeom>
              <a:noFill/>
              <a:ln w="9525">
                <a:solidFill>
                  <a:srgbClr val="000000"/>
                </a:solidFill>
                <a:round/>
                <a:headEnd type="triangle" w="med" len="med"/>
                <a:tailEnd type="triangle" w="med" len="med"/>
              </a:ln>
            </p:spPr>
          </p:cxnSp>
        </p:grpSp>
        <p:cxnSp>
          <p:nvCxnSpPr>
            <p:cNvPr id="2082" name="AutoShape 34"/>
            <p:cNvCxnSpPr>
              <a:cxnSpLocks noChangeShapeType="1"/>
            </p:cNvCxnSpPr>
            <p:nvPr/>
          </p:nvCxnSpPr>
          <p:spPr bwMode="auto">
            <a:xfrm>
              <a:off x="6568" y="7340"/>
              <a:ext cx="1" cy="1510"/>
            </a:xfrm>
            <a:prstGeom prst="straightConnector1">
              <a:avLst/>
            </a:prstGeom>
            <a:noFill/>
            <a:ln w="9525">
              <a:solidFill>
                <a:srgbClr val="000000"/>
              </a:solidFill>
              <a:round/>
              <a:headEnd type="triangle" w="med" len="med"/>
              <a:tailEnd type="triangle" w="med" len="med"/>
            </a:ln>
          </p:spPr>
        </p:cxnSp>
      </p:grpSp>
      <p:sp>
        <p:nvSpPr>
          <p:cNvPr id="42" name="Title 1"/>
          <p:cNvSpPr txBox="1">
            <a:spLocks/>
          </p:cNvSpPr>
          <p:nvPr/>
        </p:nvSpPr>
        <p:spPr>
          <a:xfrm>
            <a:off x="457200" y="-84786"/>
            <a:ext cx="8229600" cy="1143000"/>
          </a:xfrm>
          <a:prstGeom prst="rect">
            <a:avLst/>
          </a:prstGeom>
        </p:spPr>
        <p:txBody>
          <a:bodyPr vert="horz" lIns="91440" tIns="45720" rIns="91440" bIns="45720" rtlCol="0" anchor="ctr">
            <a:normAutofit/>
          </a:bodyPr>
          <a:lstStyle/>
          <a:p>
            <a:pPr marL="0" marR="0" lvl="0" indent="0" algn="ctr" defTabSz="457200" rtl="0" eaLnBrk="1" fontAlgn="auto" latinLnBrk="0" hangingPunct="1">
              <a:lnSpc>
                <a:spcPct val="100000"/>
              </a:lnSpc>
              <a:spcBef>
                <a:spcPct val="0"/>
              </a:spcBef>
              <a:spcAft>
                <a:spcPts val="0"/>
              </a:spcAft>
              <a:buClrTx/>
              <a:buSzTx/>
              <a:buFontTx/>
              <a:buNone/>
              <a:tabLst/>
              <a:defRPr/>
            </a:pPr>
            <a:r>
              <a:rPr kumimoji="0" lang="en-GB" sz="4400" b="0" i="0" u="none" strike="noStrike" kern="1200" cap="none" spc="0" normalizeH="0" baseline="0" noProof="0" dirty="0" smtClean="0">
                <a:ln>
                  <a:noFill/>
                </a:ln>
                <a:solidFill>
                  <a:schemeClr val="accent1"/>
                </a:solidFill>
                <a:effectLst/>
                <a:uLnTx/>
                <a:uFillTx/>
                <a:latin typeface="+mj-lt"/>
                <a:ea typeface="+mj-ea"/>
                <a:cs typeface="+mj-cs"/>
              </a:rPr>
              <a:t>RMAS architecture framework</a:t>
            </a:r>
            <a:endParaRPr kumimoji="0" lang="en-GB" sz="4400" b="0" i="0" u="none" strike="noStrike" kern="1200" cap="none" spc="0" normalizeH="0" baseline="0" noProof="0" dirty="0">
              <a:ln>
                <a:noFill/>
              </a:ln>
              <a:solidFill>
                <a:schemeClr val="accent1"/>
              </a:solidFill>
              <a:effectLst/>
              <a:uLnTx/>
              <a:uFillTx/>
              <a:latin typeface="+mj-lt"/>
              <a:ea typeface="+mj-ea"/>
              <a:cs typeface="+mj-cs"/>
            </a:endParaRPr>
          </a:p>
        </p:txBody>
      </p:sp>
      <p:sp>
        <p:nvSpPr>
          <p:cNvPr id="41" name="Date Placeholder 2"/>
          <p:cNvSpPr>
            <a:spLocks noGrp="1"/>
          </p:cNvSpPr>
          <p:nvPr>
            <p:ph type="dt" sz="half" idx="10"/>
          </p:nvPr>
        </p:nvSpPr>
        <p:spPr>
          <a:xfrm>
            <a:off x="457200" y="6143224"/>
            <a:ext cx="2942822" cy="578252"/>
          </a:xfrm>
        </p:spPr>
        <p:txBody>
          <a:bodyPr/>
          <a:lstStyle/>
          <a:p>
            <a:r>
              <a:rPr lang="en-US" sz="1600" dirty="0" smtClean="0">
                <a:solidFill>
                  <a:schemeClr val="tx1"/>
                </a:solidFill>
              </a:rPr>
              <a:t>CERIF event, Bath, 12</a:t>
            </a:r>
            <a:r>
              <a:rPr lang="en-US" sz="1600" baseline="30000" dirty="0" smtClean="0">
                <a:solidFill>
                  <a:schemeClr val="tx1"/>
                </a:solidFill>
              </a:rPr>
              <a:t>th</a:t>
            </a:r>
            <a:r>
              <a:rPr lang="en-US" sz="1600" dirty="0" smtClean="0">
                <a:solidFill>
                  <a:schemeClr val="tx1"/>
                </a:solidFill>
              </a:rPr>
              <a:t> February, 2012</a:t>
            </a:r>
            <a:endParaRPr lang="en-US" sz="1600" dirty="0">
              <a:solidFill>
                <a:schemeClr val="tx1"/>
              </a:solidFill>
            </a:endParaRPr>
          </a:p>
        </p:txBody>
      </p:sp>
    </p:spTree>
    <p:extLst>
      <p:ext uri="{BB962C8B-B14F-4D97-AF65-F5344CB8AC3E}">
        <p14:creationId xmlns:p14="http://schemas.microsoft.com/office/powerpoint/2010/main" xmlns="" val="275563205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3" descr="rmas Page 2.jpg"/>
          <p:cNvPicPr>
            <a:picLocks noChangeAspect="1"/>
          </p:cNvPicPr>
          <p:nvPr/>
        </p:nvPicPr>
        <p:blipFill>
          <a:blip r:embed="rId3"/>
          <a:srcRect/>
          <a:stretch>
            <a:fillRect/>
          </a:stretch>
        </p:blipFill>
        <p:spPr bwMode="auto">
          <a:xfrm>
            <a:off x="0" y="9525"/>
            <a:ext cx="9144000" cy="6858000"/>
          </a:xfrm>
          <a:prstGeom prst="rect">
            <a:avLst/>
          </a:prstGeom>
          <a:noFill/>
          <a:ln w="9525">
            <a:noFill/>
            <a:miter lim="800000"/>
            <a:headEnd/>
            <a:tailEnd/>
          </a:ln>
        </p:spPr>
      </p:pic>
      <p:sp>
        <p:nvSpPr>
          <p:cNvPr id="4" name="Title 1"/>
          <p:cNvSpPr txBox="1">
            <a:spLocks/>
          </p:cNvSpPr>
          <p:nvPr/>
        </p:nvSpPr>
        <p:spPr bwMode="auto">
          <a:xfrm>
            <a:off x="685800" y="946150"/>
            <a:ext cx="7772400" cy="1470025"/>
          </a:xfrm>
          <a:prstGeom prst="rect">
            <a:avLst/>
          </a:prstGeom>
          <a:noFill/>
          <a:ln w="9525">
            <a:noFill/>
            <a:miter lim="800000"/>
            <a:headEnd/>
            <a:tailEnd/>
          </a:ln>
        </p:spPr>
        <p:txBody>
          <a:bodyPr anchor="ctr"/>
          <a:lstStyle/>
          <a:p>
            <a:pPr algn="ctr">
              <a:defRPr/>
            </a:pPr>
            <a:r>
              <a:rPr lang="en-GB" sz="4400" dirty="0">
                <a:solidFill>
                  <a:schemeClr val="accent1"/>
                </a:solidFill>
                <a:latin typeface="+mj-lt"/>
                <a:ea typeface="+mj-ea"/>
                <a:cs typeface="+mj-cs"/>
              </a:rPr>
              <a:t>RMAS </a:t>
            </a:r>
            <a:r>
              <a:rPr lang="en-GB" sz="4400" dirty="0" smtClean="0">
                <a:solidFill>
                  <a:schemeClr val="accent1"/>
                </a:solidFill>
                <a:latin typeface="+mj-lt"/>
                <a:ea typeface="+mj-ea"/>
                <a:cs typeface="+mj-cs"/>
              </a:rPr>
              <a:t>– Procurement framework </a:t>
            </a:r>
            <a:endParaRPr lang="en-GB" sz="4400" dirty="0">
              <a:solidFill>
                <a:schemeClr val="accent1"/>
              </a:solidFill>
              <a:latin typeface="+mj-lt"/>
              <a:ea typeface="+mj-ea"/>
              <a:cs typeface="+mj-cs"/>
            </a:endParaRPr>
          </a:p>
        </p:txBody>
      </p:sp>
      <p:sp>
        <p:nvSpPr>
          <p:cNvPr id="5" name="Footer Placeholder 5"/>
          <p:cNvSpPr>
            <a:spLocks noGrp="1"/>
          </p:cNvSpPr>
          <p:nvPr>
            <p:ph type="ftr" sz="quarter" idx="11"/>
          </p:nvPr>
        </p:nvSpPr>
        <p:spPr>
          <a:xfrm>
            <a:off x="3124200" y="6356350"/>
            <a:ext cx="2895600" cy="365125"/>
          </a:xfrm>
        </p:spPr>
        <p:txBody>
          <a:bodyPr/>
          <a:lstStyle/>
          <a:p>
            <a:r>
              <a:rPr lang="en-US" sz="1600" dirty="0" smtClean="0">
                <a:solidFill>
                  <a:schemeClr val="tx1"/>
                </a:solidFill>
              </a:rPr>
              <a:t>RMAS Update Simon Foster</a:t>
            </a:r>
            <a:endParaRPr lang="en-US" sz="1600" dirty="0">
              <a:solidFill>
                <a:schemeClr val="tx1"/>
              </a:solidFill>
            </a:endParaRPr>
          </a:p>
        </p:txBody>
      </p:sp>
      <p:sp>
        <p:nvSpPr>
          <p:cNvPr id="6" name="TextBox 5"/>
          <p:cNvSpPr txBox="1"/>
          <p:nvPr/>
        </p:nvSpPr>
        <p:spPr>
          <a:xfrm>
            <a:off x="1119674" y="2416175"/>
            <a:ext cx="7072604" cy="2862322"/>
          </a:xfrm>
          <a:prstGeom prst="rect">
            <a:avLst/>
          </a:prstGeom>
          <a:noFill/>
        </p:spPr>
        <p:txBody>
          <a:bodyPr wrap="square" rtlCol="0">
            <a:spAutoFit/>
          </a:bodyPr>
          <a:lstStyle/>
          <a:p>
            <a:pPr>
              <a:buFont typeface="Arial" pitchFamily="34" charset="0"/>
              <a:buChar char="•"/>
            </a:pPr>
            <a:r>
              <a:rPr lang="en-GB" sz="3200" dirty="0" smtClean="0"/>
              <a:t>Easy route to market</a:t>
            </a:r>
          </a:p>
          <a:p>
            <a:endParaRPr lang="en-GB" sz="3200" dirty="0" smtClean="0"/>
          </a:p>
          <a:p>
            <a:pPr>
              <a:buFont typeface="Arial" pitchFamily="34" charset="0"/>
              <a:buChar char="•"/>
            </a:pPr>
            <a:r>
              <a:rPr lang="en-GB" sz="3200" dirty="0" smtClean="0"/>
              <a:t>Opportunity to help shape the market</a:t>
            </a:r>
          </a:p>
          <a:p>
            <a:pPr lvl="2">
              <a:buFont typeface="Arial" pitchFamily="34" charset="0"/>
              <a:buChar char="•"/>
            </a:pPr>
            <a:r>
              <a:rPr lang="en-GB" sz="2800" dirty="0" smtClean="0"/>
              <a:t>CERIF compliance</a:t>
            </a:r>
          </a:p>
          <a:p>
            <a:pPr lvl="2">
              <a:buFont typeface="Arial" pitchFamily="34" charset="0"/>
              <a:buChar char="•"/>
            </a:pPr>
            <a:r>
              <a:rPr lang="en-GB" sz="2800" dirty="0" smtClean="0"/>
              <a:t>Cloud enabled</a:t>
            </a:r>
          </a:p>
          <a:p>
            <a:pPr lvl="2">
              <a:buFont typeface="Arial" pitchFamily="34" charset="0"/>
              <a:buChar char="•"/>
            </a:pPr>
            <a:r>
              <a:rPr lang="en-GB" sz="2800" dirty="0" smtClean="0"/>
              <a:t>RMAS schema and vocabulary</a:t>
            </a:r>
            <a:endParaRPr lang="en-GB" sz="2800" dirty="0"/>
          </a:p>
        </p:txBody>
      </p:sp>
      <p:sp>
        <p:nvSpPr>
          <p:cNvPr id="7" name="Date Placeholder 2"/>
          <p:cNvSpPr>
            <a:spLocks noGrp="1"/>
          </p:cNvSpPr>
          <p:nvPr>
            <p:ph type="dt" sz="half" idx="10"/>
          </p:nvPr>
        </p:nvSpPr>
        <p:spPr>
          <a:xfrm>
            <a:off x="457200" y="6143224"/>
            <a:ext cx="2942822" cy="578252"/>
          </a:xfrm>
        </p:spPr>
        <p:txBody>
          <a:bodyPr/>
          <a:lstStyle/>
          <a:p>
            <a:r>
              <a:rPr lang="en-US" sz="1600" dirty="0" smtClean="0">
                <a:solidFill>
                  <a:schemeClr val="tx1"/>
                </a:solidFill>
              </a:rPr>
              <a:t>CERIF event, Bath, 12</a:t>
            </a:r>
            <a:r>
              <a:rPr lang="en-US" sz="1600" baseline="30000" dirty="0" smtClean="0">
                <a:solidFill>
                  <a:schemeClr val="tx1"/>
                </a:solidFill>
              </a:rPr>
              <a:t>th</a:t>
            </a:r>
            <a:r>
              <a:rPr lang="en-US" sz="1600" dirty="0" smtClean="0">
                <a:solidFill>
                  <a:schemeClr val="tx1"/>
                </a:solidFill>
              </a:rPr>
              <a:t> February, 2012</a:t>
            </a:r>
            <a:endParaRPr lang="en-US" sz="1600" dirty="0">
              <a:solidFill>
                <a:schemeClr val="tx1"/>
              </a:solidFil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RMAS Background</a:t>
            </a:r>
            <a:endParaRPr lang="en-GB" dirty="0"/>
          </a:p>
        </p:txBody>
      </p:sp>
      <p:sp>
        <p:nvSpPr>
          <p:cNvPr id="3" name="Content Placeholder 2"/>
          <p:cNvSpPr>
            <a:spLocks noGrp="1"/>
          </p:cNvSpPr>
          <p:nvPr>
            <p:ph idx="1"/>
          </p:nvPr>
        </p:nvSpPr>
        <p:spPr/>
        <p:txBody>
          <a:bodyPr>
            <a:normAutofit lnSpcReduction="10000"/>
          </a:bodyPr>
          <a:lstStyle/>
          <a:p>
            <a:r>
              <a:rPr lang="en-GB" dirty="0" smtClean="0"/>
              <a:t>Research Management and Administration</a:t>
            </a:r>
          </a:p>
          <a:p>
            <a:r>
              <a:rPr lang="en-GB" dirty="0" smtClean="0"/>
              <a:t>Electronic Research Administration</a:t>
            </a:r>
          </a:p>
          <a:p>
            <a:r>
              <a:rPr lang="en-GB" dirty="0" smtClean="0"/>
              <a:t>RMAS</a:t>
            </a:r>
          </a:p>
          <a:p>
            <a:pPr lvl="1"/>
            <a:r>
              <a:rPr lang="en-GB" dirty="0" smtClean="0"/>
              <a:t>Background</a:t>
            </a:r>
          </a:p>
          <a:p>
            <a:pPr lvl="1"/>
            <a:r>
              <a:rPr lang="en-GB" dirty="0" smtClean="0"/>
              <a:t>Drivers</a:t>
            </a:r>
          </a:p>
          <a:p>
            <a:pPr lvl="1"/>
            <a:r>
              <a:rPr lang="en-GB" dirty="0" smtClean="0"/>
              <a:t>Processes</a:t>
            </a:r>
          </a:p>
          <a:p>
            <a:pPr lvl="1"/>
            <a:r>
              <a:rPr lang="en-GB" dirty="0" smtClean="0"/>
              <a:t>Constraints</a:t>
            </a:r>
          </a:p>
          <a:p>
            <a:pPr lvl="1"/>
            <a:r>
              <a:rPr lang="en-GB" dirty="0" smtClean="0"/>
              <a:t>Architecture Framework</a:t>
            </a:r>
          </a:p>
          <a:p>
            <a:pPr lvl="1"/>
            <a:r>
              <a:rPr lang="en-GB" dirty="0" smtClean="0"/>
              <a:t>Governance</a:t>
            </a:r>
            <a:endParaRPr lang="en-GB" dirty="0"/>
          </a:p>
        </p:txBody>
      </p:sp>
      <p:pic>
        <p:nvPicPr>
          <p:cNvPr id="4" name="Picture 3" descr="rmas Page 2.jpg"/>
          <p:cNvPicPr>
            <a:picLocks noChangeAspect="1"/>
          </p:cNvPicPr>
          <p:nvPr/>
        </p:nvPicPr>
        <p:blipFill>
          <a:blip r:embed="rId3">
            <a:extLst>
              <a:ext uri="{28A0092B-C50C-407E-A947-70E740481C1C}">
                <a14:useLocalDpi xmlns="" xmlns:a14="http://schemas.microsoft.com/office/drawing/2010/main" val="0"/>
              </a:ext>
            </a:extLst>
          </a:blip>
          <a:stretch>
            <a:fillRect/>
          </a:stretch>
        </p:blipFill>
        <p:spPr>
          <a:xfrm>
            <a:off x="0" y="0"/>
            <a:ext cx="9144000" cy="6858000"/>
          </a:xfrm>
          <a:prstGeom prst="rect">
            <a:avLst/>
          </a:prstGeom>
        </p:spPr>
      </p:pic>
      <p:sp>
        <p:nvSpPr>
          <p:cNvPr id="6" name="Footer Placeholder 5"/>
          <p:cNvSpPr>
            <a:spLocks noGrp="1"/>
          </p:cNvSpPr>
          <p:nvPr>
            <p:ph type="ftr" sz="quarter" idx="11"/>
          </p:nvPr>
        </p:nvSpPr>
        <p:spPr/>
        <p:txBody>
          <a:bodyPr/>
          <a:lstStyle/>
          <a:p>
            <a:r>
              <a:rPr lang="en-US" sz="1600" dirty="0" smtClean="0">
                <a:solidFill>
                  <a:schemeClr val="tx1"/>
                </a:solidFill>
              </a:rPr>
              <a:t>RMAS Update Simon Foster</a:t>
            </a:r>
            <a:endParaRPr lang="en-US" sz="1600" dirty="0">
              <a:solidFill>
                <a:schemeClr val="tx1"/>
              </a:solidFill>
            </a:endParaRPr>
          </a:p>
        </p:txBody>
      </p:sp>
      <p:grpSp>
        <p:nvGrpSpPr>
          <p:cNvPr id="9" name="Group 8"/>
          <p:cNvGrpSpPr/>
          <p:nvPr/>
        </p:nvGrpSpPr>
        <p:grpSpPr>
          <a:xfrm>
            <a:off x="1330741" y="1182111"/>
            <a:ext cx="6289347" cy="4390676"/>
            <a:chOff x="726888" y="3227376"/>
            <a:chExt cx="3816424" cy="2664296"/>
          </a:xfrm>
        </p:grpSpPr>
        <p:sp>
          <p:nvSpPr>
            <p:cNvPr id="12" name="Rounded Rectangle 11"/>
            <p:cNvSpPr/>
            <p:nvPr/>
          </p:nvSpPr>
          <p:spPr>
            <a:xfrm>
              <a:off x="726888" y="3227376"/>
              <a:ext cx="360040" cy="2664296"/>
            </a:xfrm>
            <a:prstGeom prst="roundRect">
              <a:avLst/>
            </a:prstGeom>
          </p:spPr>
          <p:style>
            <a:lnRef idx="1">
              <a:schemeClr val="accent1"/>
            </a:lnRef>
            <a:fillRef idx="2">
              <a:schemeClr val="accent1"/>
            </a:fillRef>
            <a:effectRef idx="1">
              <a:schemeClr val="accent1"/>
            </a:effectRef>
            <a:fontRef idx="minor">
              <a:schemeClr val="dk1"/>
            </a:fontRef>
          </p:style>
          <p:txBody>
            <a:bodyPr vert="vert270" rtlCol="0" anchor="ctr"/>
            <a:lstStyle/>
            <a:p>
              <a:pPr algn="ctr"/>
              <a:r>
                <a:rPr lang="en-GB" sz="2000" dirty="0" smtClean="0"/>
                <a:t>CRM</a:t>
              </a:r>
              <a:endParaRPr lang="en-GB" sz="1400" dirty="0"/>
            </a:p>
          </p:txBody>
        </p:sp>
        <p:sp>
          <p:nvSpPr>
            <p:cNvPr id="13" name="Rounded Rectangle 12"/>
            <p:cNvSpPr/>
            <p:nvPr/>
          </p:nvSpPr>
          <p:spPr>
            <a:xfrm>
              <a:off x="1230944" y="3227376"/>
              <a:ext cx="360040" cy="2664296"/>
            </a:xfrm>
            <a:prstGeom prst="roundRect">
              <a:avLst/>
            </a:prstGeom>
          </p:spPr>
          <p:style>
            <a:lnRef idx="1">
              <a:schemeClr val="accent1"/>
            </a:lnRef>
            <a:fillRef idx="2">
              <a:schemeClr val="accent1"/>
            </a:fillRef>
            <a:effectRef idx="1">
              <a:schemeClr val="accent1"/>
            </a:effectRef>
            <a:fontRef idx="minor">
              <a:schemeClr val="dk1"/>
            </a:fontRef>
          </p:style>
          <p:txBody>
            <a:bodyPr vert="vert270" rtlCol="0" anchor="ctr"/>
            <a:lstStyle/>
            <a:p>
              <a:pPr algn="ctr"/>
              <a:r>
                <a:rPr lang="en-GB" sz="2000" dirty="0" smtClean="0"/>
                <a:t>Workflow</a:t>
              </a:r>
              <a:endParaRPr lang="en-GB" sz="1000" dirty="0"/>
            </a:p>
          </p:txBody>
        </p:sp>
        <p:sp>
          <p:nvSpPr>
            <p:cNvPr id="14" name="Rounded Rectangle 13"/>
            <p:cNvSpPr/>
            <p:nvPr/>
          </p:nvSpPr>
          <p:spPr>
            <a:xfrm>
              <a:off x="4183272" y="3227376"/>
              <a:ext cx="360040" cy="2664296"/>
            </a:xfrm>
            <a:prstGeom prst="roundRect">
              <a:avLst/>
            </a:prstGeom>
          </p:spPr>
          <p:style>
            <a:lnRef idx="1">
              <a:schemeClr val="accent1"/>
            </a:lnRef>
            <a:fillRef idx="2">
              <a:schemeClr val="accent1"/>
            </a:fillRef>
            <a:effectRef idx="1">
              <a:schemeClr val="accent1"/>
            </a:effectRef>
            <a:fontRef idx="minor">
              <a:schemeClr val="dk1"/>
            </a:fontRef>
          </p:style>
          <p:txBody>
            <a:bodyPr vert="vert270" rtlCol="0" anchor="ctr"/>
            <a:lstStyle/>
            <a:p>
              <a:pPr algn="ctr"/>
              <a:r>
                <a:rPr lang="en-GB" sz="2000" dirty="0" smtClean="0"/>
                <a:t>Electronic Document Management</a:t>
              </a:r>
              <a:endParaRPr lang="en-GB" sz="2000" dirty="0"/>
            </a:p>
          </p:txBody>
        </p:sp>
        <p:sp>
          <p:nvSpPr>
            <p:cNvPr id="15" name="Rounded Rectangle 14"/>
            <p:cNvSpPr/>
            <p:nvPr/>
          </p:nvSpPr>
          <p:spPr>
            <a:xfrm>
              <a:off x="1735000" y="3227376"/>
              <a:ext cx="2304256" cy="288031"/>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GB" sz="2000" dirty="0" smtClean="0"/>
                <a:t>Academic Expertise</a:t>
              </a:r>
              <a:endParaRPr lang="en-GB" sz="2000" dirty="0"/>
            </a:p>
          </p:txBody>
        </p:sp>
        <p:sp>
          <p:nvSpPr>
            <p:cNvPr id="16" name="Rounded Rectangle 15"/>
            <p:cNvSpPr/>
            <p:nvPr/>
          </p:nvSpPr>
          <p:spPr>
            <a:xfrm>
              <a:off x="1735000" y="3702628"/>
              <a:ext cx="2304256" cy="288032"/>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GB" sz="2000" dirty="0" smtClean="0"/>
                <a:t>Funding Sourcing Tool</a:t>
              </a:r>
              <a:endParaRPr lang="en-GB" sz="2000" dirty="0"/>
            </a:p>
          </p:txBody>
        </p:sp>
        <p:sp>
          <p:nvSpPr>
            <p:cNvPr id="17" name="Rounded Rectangle 16"/>
            <p:cNvSpPr/>
            <p:nvPr/>
          </p:nvSpPr>
          <p:spPr>
            <a:xfrm>
              <a:off x="1735000" y="4177881"/>
              <a:ext cx="2304256" cy="288031"/>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GB" sz="2000" dirty="0" smtClean="0"/>
                <a:t>Proposal Management</a:t>
              </a:r>
              <a:endParaRPr lang="en-GB" sz="2000" dirty="0"/>
            </a:p>
          </p:txBody>
        </p:sp>
        <p:sp>
          <p:nvSpPr>
            <p:cNvPr id="18" name="Rounded Rectangle 17"/>
            <p:cNvSpPr/>
            <p:nvPr/>
          </p:nvSpPr>
          <p:spPr>
            <a:xfrm>
              <a:off x="1735000" y="4653133"/>
              <a:ext cx="2304256" cy="288031"/>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GB" sz="2000" dirty="0" smtClean="0"/>
                <a:t>Costing &amp; Pricing Management</a:t>
              </a:r>
              <a:endParaRPr lang="en-GB" sz="2000" dirty="0"/>
            </a:p>
          </p:txBody>
        </p:sp>
        <p:sp>
          <p:nvSpPr>
            <p:cNvPr id="19" name="Rounded Rectangle 18"/>
            <p:cNvSpPr/>
            <p:nvPr/>
          </p:nvSpPr>
          <p:spPr>
            <a:xfrm>
              <a:off x="1735000" y="5128385"/>
              <a:ext cx="2304256" cy="288032"/>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GB" sz="2000" dirty="0" smtClean="0"/>
                <a:t>Post Award Management</a:t>
              </a:r>
              <a:endParaRPr lang="en-GB" sz="2000" dirty="0"/>
            </a:p>
          </p:txBody>
        </p:sp>
        <p:sp>
          <p:nvSpPr>
            <p:cNvPr id="20" name="Rounded Rectangle 19"/>
            <p:cNvSpPr/>
            <p:nvPr/>
          </p:nvSpPr>
          <p:spPr>
            <a:xfrm>
              <a:off x="1735000" y="5603640"/>
              <a:ext cx="2304256" cy="288032"/>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GB" sz="2000" dirty="0" smtClean="0"/>
                <a:t>Outputs &amp; Outcomes</a:t>
              </a:r>
              <a:endParaRPr lang="en-GB" sz="2000" dirty="0"/>
            </a:p>
          </p:txBody>
        </p:sp>
      </p:grpSp>
      <p:sp>
        <p:nvSpPr>
          <p:cNvPr id="21" name="Title 1"/>
          <p:cNvSpPr txBox="1">
            <a:spLocks/>
          </p:cNvSpPr>
          <p:nvPr/>
        </p:nvSpPr>
        <p:spPr>
          <a:xfrm>
            <a:off x="481013" y="39111"/>
            <a:ext cx="8229600" cy="1143000"/>
          </a:xfrm>
          <a:prstGeom prst="rect">
            <a:avLst/>
          </a:prstGeom>
        </p:spPr>
        <p:txBody>
          <a:bodyPr vert="horz" lIns="91440" tIns="45720" rIns="91440" bIns="45720" rtlCol="0" anchor="ctr">
            <a:normAutofit/>
          </a:bodyPr>
          <a:lstStyle/>
          <a:p>
            <a:pPr marL="0" marR="0" lvl="0" indent="0" algn="ctr" defTabSz="457200" rtl="0" eaLnBrk="1" fontAlgn="auto" latinLnBrk="0" hangingPunct="1">
              <a:lnSpc>
                <a:spcPct val="100000"/>
              </a:lnSpc>
              <a:spcBef>
                <a:spcPct val="0"/>
              </a:spcBef>
              <a:spcAft>
                <a:spcPts val="0"/>
              </a:spcAft>
              <a:buClrTx/>
              <a:buSzTx/>
              <a:buFontTx/>
              <a:buNone/>
              <a:tabLst/>
              <a:defRPr/>
            </a:pPr>
            <a:r>
              <a:rPr kumimoji="0" lang="en-GB" sz="4400" b="0" i="0" u="none" strike="noStrike" kern="1200" cap="none" spc="0" normalizeH="0" baseline="0" noProof="0" dirty="0" smtClean="0">
                <a:ln>
                  <a:noFill/>
                </a:ln>
                <a:solidFill>
                  <a:schemeClr val="accent1"/>
                </a:solidFill>
                <a:effectLst/>
                <a:uLnTx/>
                <a:uFillTx/>
                <a:latin typeface="+mj-lt"/>
                <a:ea typeface="+mj-ea"/>
                <a:cs typeface="+mj-cs"/>
              </a:rPr>
              <a:t>RMAS modules</a:t>
            </a:r>
            <a:endParaRPr kumimoji="0" lang="en-GB" sz="4400" b="0" i="0" u="none" strike="noStrike" kern="1200" cap="none" spc="0" normalizeH="0" baseline="0" noProof="0" dirty="0">
              <a:ln>
                <a:noFill/>
              </a:ln>
              <a:solidFill>
                <a:schemeClr val="accent1"/>
              </a:solidFill>
              <a:effectLst/>
              <a:uLnTx/>
              <a:uFillTx/>
              <a:latin typeface="+mj-lt"/>
              <a:ea typeface="+mj-ea"/>
              <a:cs typeface="+mj-cs"/>
            </a:endParaRPr>
          </a:p>
        </p:txBody>
      </p:sp>
      <p:sp>
        <p:nvSpPr>
          <p:cNvPr id="23" name="Date Placeholder 2"/>
          <p:cNvSpPr>
            <a:spLocks noGrp="1"/>
          </p:cNvSpPr>
          <p:nvPr>
            <p:ph type="dt" sz="half" idx="10"/>
          </p:nvPr>
        </p:nvSpPr>
        <p:spPr>
          <a:xfrm>
            <a:off x="481012" y="6143224"/>
            <a:ext cx="2919009" cy="578252"/>
          </a:xfrm>
        </p:spPr>
        <p:txBody>
          <a:bodyPr/>
          <a:lstStyle/>
          <a:p>
            <a:r>
              <a:rPr lang="en-US" sz="1600" dirty="0" smtClean="0">
                <a:solidFill>
                  <a:schemeClr val="tx1"/>
                </a:solidFill>
              </a:rPr>
              <a:t>CERIF event, Bath, 12</a:t>
            </a:r>
            <a:r>
              <a:rPr lang="en-US" sz="1600" baseline="30000" dirty="0" smtClean="0">
                <a:solidFill>
                  <a:schemeClr val="tx1"/>
                </a:solidFill>
              </a:rPr>
              <a:t>th</a:t>
            </a:r>
            <a:r>
              <a:rPr lang="en-US" sz="1600" dirty="0" smtClean="0">
                <a:solidFill>
                  <a:schemeClr val="tx1"/>
                </a:solidFill>
              </a:rPr>
              <a:t> February, 2012</a:t>
            </a:r>
            <a:endParaRPr lang="en-US" sz="1600" dirty="0">
              <a:solidFill>
                <a:schemeClr val="tx1"/>
              </a:solidFill>
            </a:endParaRPr>
          </a:p>
        </p:txBody>
      </p:sp>
    </p:spTree>
    <p:extLst>
      <p:ext uri="{BB962C8B-B14F-4D97-AF65-F5344CB8AC3E}">
        <p14:creationId xmlns:p14="http://schemas.microsoft.com/office/powerpoint/2010/main" xmlns="" val="275563205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Picture 3" descr="rmas Page 2.jpg"/>
          <p:cNvPicPr>
            <a:picLocks noChangeAspect="1"/>
          </p:cNvPicPr>
          <p:nvPr/>
        </p:nvPicPr>
        <p:blipFill>
          <a:blip r:embed="rId3"/>
          <a:srcRect/>
          <a:stretch>
            <a:fillRect/>
          </a:stretch>
        </p:blipFill>
        <p:spPr bwMode="auto">
          <a:xfrm>
            <a:off x="0" y="9525"/>
            <a:ext cx="9144000" cy="6858000"/>
          </a:xfrm>
          <a:prstGeom prst="rect">
            <a:avLst/>
          </a:prstGeom>
          <a:noFill/>
          <a:ln w="9525">
            <a:noFill/>
            <a:miter lim="800000"/>
            <a:headEnd/>
            <a:tailEnd/>
          </a:ln>
        </p:spPr>
      </p:pic>
      <p:sp>
        <p:nvSpPr>
          <p:cNvPr id="8195" name="Title 1"/>
          <p:cNvSpPr>
            <a:spLocks noGrp="1"/>
          </p:cNvSpPr>
          <p:nvPr>
            <p:ph type="title"/>
          </p:nvPr>
        </p:nvSpPr>
        <p:spPr/>
        <p:txBody>
          <a:bodyPr/>
          <a:lstStyle/>
          <a:p>
            <a:pPr eaLnBrk="1" hangingPunct="1"/>
            <a:r>
              <a:rPr lang="en-GB" dirty="0" smtClean="0">
                <a:solidFill>
                  <a:schemeClr val="accent1"/>
                </a:solidFill>
              </a:rPr>
              <a:t>Pathfinder Development Work</a:t>
            </a:r>
          </a:p>
        </p:txBody>
      </p:sp>
      <p:sp>
        <p:nvSpPr>
          <p:cNvPr id="5" name="Content Placeholder 4"/>
          <p:cNvSpPr>
            <a:spLocks noGrp="1"/>
          </p:cNvSpPr>
          <p:nvPr>
            <p:ph idx="1"/>
          </p:nvPr>
        </p:nvSpPr>
        <p:spPr/>
        <p:txBody>
          <a:bodyPr/>
          <a:lstStyle/>
          <a:p>
            <a:endParaRPr lang="en-GB" dirty="0" smtClean="0"/>
          </a:p>
          <a:p>
            <a:endParaRPr lang="en-GB" dirty="0" smtClean="0"/>
          </a:p>
          <a:p>
            <a:pPr algn="ctr">
              <a:buNone/>
            </a:pPr>
            <a:r>
              <a:rPr lang="en-GB" dirty="0" smtClean="0"/>
              <a:t>University of Kent</a:t>
            </a:r>
          </a:p>
          <a:p>
            <a:pPr algn="ctr">
              <a:buNone/>
            </a:pPr>
            <a:r>
              <a:rPr lang="en-GB" dirty="0" smtClean="0"/>
              <a:t>University of Sunderland</a:t>
            </a:r>
          </a:p>
          <a:p>
            <a:pPr algn="ctr">
              <a:buNone/>
            </a:pPr>
            <a:r>
              <a:rPr lang="en-GB" dirty="0" smtClean="0"/>
              <a:t>University of Exeter</a:t>
            </a:r>
          </a:p>
          <a:p>
            <a:endParaRPr lang="en-GB" dirty="0" smtClean="0"/>
          </a:p>
        </p:txBody>
      </p:sp>
      <p:sp>
        <p:nvSpPr>
          <p:cNvPr id="7" name="Footer Placeholder 5"/>
          <p:cNvSpPr>
            <a:spLocks noGrp="1"/>
          </p:cNvSpPr>
          <p:nvPr>
            <p:ph type="ftr" sz="quarter" idx="11"/>
          </p:nvPr>
        </p:nvSpPr>
        <p:spPr>
          <a:xfrm>
            <a:off x="3124200" y="6356350"/>
            <a:ext cx="2895600" cy="365125"/>
          </a:xfrm>
        </p:spPr>
        <p:txBody>
          <a:bodyPr/>
          <a:lstStyle/>
          <a:p>
            <a:r>
              <a:rPr lang="en-US" sz="1600" dirty="0" smtClean="0">
                <a:solidFill>
                  <a:schemeClr val="tx1"/>
                </a:solidFill>
              </a:rPr>
              <a:t>RMAS Update Simon Foster</a:t>
            </a:r>
            <a:endParaRPr lang="en-US" sz="1600" dirty="0">
              <a:solidFill>
                <a:schemeClr val="tx1"/>
              </a:solidFill>
            </a:endParaRPr>
          </a:p>
        </p:txBody>
      </p:sp>
      <p:sp>
        <p:nvSpPr>
          <p:cNvPr id="8" name="Date Placeholder 2"/>
          <p:cNvSpPr>
            <a:spLocks noGrp="1"/>
          </p:cNvSpPr>
          <p:nvPr>
            <p:ph type="dt" sz="half" idx="10"/>
          </p:nvPr>
        </p:nvSpPr>
        <p:spPr>
          <a:xfrm>
            <a:off x="457200" y="6143224"/>
            <a:ext cx="2942822" cy="578252"/>
          </a:xfrm>
        </p:spPr>
        <p:txBody>
          <a:bodyPr/>
          <a:lstStyle/>
          <a:p>
            <a:r>
              <a:rPr lang="en-US" sz="1600" dirty="0" smtClean="0">
                <a:solidFill>
                  <a:schemeClr val="tx1"/>
                </a:solidFill>
              </a:rPr>
              <a:t>CERIF event, Bath, 12</a:t>
            </a:r>
            <a:r>
              <a:rPr lang="en-US" sz="1600" baseline="30000" dirty="0" smtClean="0">
                <a:solidFill>
                  <a:schemeClr val="tx1"/>
                </a:solidFill>
              </a:rPr>
              <a:t>th</a:t>
            </a:r>
            <a:r>
              <a:rPr lang="en-US" sz="1600" dirty="0" smtClean="0">
                <a:solidFill>
                  <a:schemeClr val="tx1"/>
                </a:solidFill>
              </a:rPr>
              <a:t> February, 2012</a:t>
            </a:r>
            <a:endParaRPr lang="en-US" sz="1600" dirty="0">
              <a:solidFill>
                <a:schemeClr val="tx1"/>
              </a:solidFill>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Picture 3" descr="rmas Page 2.jpg"/>
          <p:cNvPicPr>
            <a:picLocks noChangeAspect="1"/>
          </p:cNvPicPr>
          <p:nvPr/>
        </p:nvPicPr>
        <p:blipFill>
          <a:blip r:embed="rId3"/>
          <a:srcRect/>
          <a:stretch>
            <a:fillRect/>
          </a:stretch>
        </p:blipFill>
        <p:spPr bwMode="auto">
          <a:xfrm>
            <a:off x="0" y="9525"/>
            <a:ext cx="9144000" cy="6858000"/>
          </a:xfrm>
          <a:prstGeom prst="rect">
            <a:avLst/>
          </a:prstGeom>
          <a:noFill/>
          <a:ln w="9525">
            <a:noFill/>
            <a:miter lim="800000"/>
            <a:headEnd/>
            <a:tailEnd/>
          </a:ln>
        </p:spPr>
      </p:pic>
      <p:sp>
        <p:nvSpPr>
          <p:cNvPr id="8195" name="Title 1"/>
          <p:cNvSpPr>
            <a:spLocks noGrp="1"/>
          </p:cNvSpPr>
          <p:nvPr>
            <p:ph type="title"/>
          </p:nvPr>
        </p:nvSpPr>
        <p:spPr/>
        <p:txBody>
          <a:bodyPr/>
          <a:lstStyle/>
          <a:p>
            <a:pPr eaLnBrk="1" hangingPunct="1"/>
            <a:r>
              <a:rPr lang="en-GB" dirty="0" smtClean="0">
                <a:solidFill>
                  <a:schemeClr val="accent1"/>
                </a:solidFill>
              </a:rPr>
              <a:t>Pathfinder Development Work</a:t>
            </a:r>
          </a:p>
        </p:txBody>
      </p:sp>
      <p:sp>
        <p:nvSpPr>
          <p:cNvPr id="5" name="Content Placeholder 4"/>
          <p:cNvSpPr>
            <a:spLocks noGrp="1"/>
          </p:cNvSpPr>
          <p:nvPr>
            <p:ph idx="1"/>
          </p:nvPr>
        </p:nvSpPr>
        <p:spPr>
          <a:xfrm>
            <a:off x="223935" y="1175658"/>
            <a:ext cx="8462865" cy="4950506"/>
          </a:xfrm>
        </p:spPr>
        <p:txBody>
          <a:bodyPr>
            <a:noAutofit/>
          </a:bodyPr>
          <a:lstStyle/>
          <a:p>
            <a:endParaRPr lang="en-GB" sz="2800" dirty="0" smtClean="0"/>
          </a:p>
          <a:p>
            <a:r>
              <a:rPr lang="en-GB" sz="2800" dirty="0" smtClean="0"/>
              <a:t>CERIF alone is unsuitable for RMAS data as we require a concrete data dictionary which is simple for suppliers to incorporate into their tools.</a:t>
            </a:r>
          </a:p>
          <a:p>
            <a:pPr>
              <a:buNone/>
            </a:pPr>
            <a:endParaRPr lang="en-GB" sz="2800" dirty="0" smtClean="0"/>
          </a:p>
          <a:p>
            <a:r>
              <a:rPr lang="en-GB" sz="2800" dirty="0" smtClean="0"/>
              <a:t>RMAS requires that each RMAS-compliant tool agrees on an identical taxonomy for research entities </a:t>
            </a:r>
          </a:p>
          <a:p>
            <a:endParaRPr lang="en-GB" sz="2800" dirty="0" smtClean="0"/>
          </a:p>
          <a:p>
            <a:r>
              <a:rPr lang="en-GB" sz="2800" dirty="0" smtClean="0"/>
              <a:t>List of requirements to work with </a:t>
            </a:r>
            <a:r>
              <a:rPr lang="en-GB" sz="2800" dirty="0" err="1" smtClean="0"/>
              <a:t>EuroCRIS</a:t>
            </a:r>
            <a:r>
              <a:rPr lang="en-GB" sz="2800" dirty="0" smtClean="0"/>
              <a:t> to deliver</a:t>
            </a:r>
          </a:p>
          <a:p>
            <a:endParaRPr lang="en-GB" sz="2800" dirty="0"/>
          </a:p>
        </p:txBody>
      </p:sp>
      <p:sp>
        <p:nvSpPr>
          <p:cNvPr id="7" name="Footer Placeholder 5"/>
          <p:cNvSpPr>
            <a:spLocks noGrp="1"/>
          </p:cNvSpPr>
          <p:nvPr>
            <p:ph type="ftr" sz="quarter" idx="11"/>
          </p:nvPr>
        </p:nvSpPr>
        <p:spPr>
          <a:xfrm>
            <a:off x="3124200" y="6356350"/>
            <a:ext cx="2895600" cy="365125"/>
          </a:xfrm>
        </p:spPr>
        <p:txBody>
          <a:bodyPr/>
          <a:lstStyle/>
          <a:p>
            <a:r>
              <a:rPr lang="en-US" sz="1600" dirty="0" smtClean="0">
                <a:solidFill>
                  <a:schemeClr val="tx1"/>
                </a:solidFill>
              </a:rPr>
              <a:t>RMAS Update Simon Foster</a:t>
            </a:r>
            <a:endParaRPr lang="en-US" sz="1600" dirty="0">
              <a:solidFill>
                <a:schemeClr val="tx1"/>
              </a:solidFill>
            </a:endParaRPr>
          </a:p>
        </p:txBody>
      </p:sp>
      <p:sp>
        <p:nvSpPr>
          <p:cNvPr id="8" name="Date Placeholder 2"/>
          <p:cNvSpPr>
            <a:spLocks noGrp="1"/>
          </p:cNvSpPr>
          <p:nvPr>
            <p:ph type="dt" sz="half" idx="10"/>
          </p:nvPr>
        </p:nvSpPr>
        <p:spPr>
          <a:xfrm>
            <a:off x="481012" y="6143224"/>
            <a:ext cx="2919009" cy="578252"/>
          </a:xfrm>
        </p:spPr>
        <p:txBody>
          <a:bodyPr/>
          <a:lstStyle/>
          <a:p>
            <a:r>
              <a:rPr lang="en-US" sz="1600" dirty="0" smtClean="0">
                <a:solidFill>
                  <a:schemeClr val="tx1"/>
                </a:solidFill>
              </a:rPr>
              <a:t>CERIF event, Bath, 12</a:t>
            </a:r>
            <a:r>
              <a:rPr lang="en-US" sz="1600" baseline="30000" dirty="0" smtClean="0">
                <a:solidFill>
                  <a:schemeClr val="tx1"/>
                </a:solidFill>
              </a:rPr>
              <a:t>th</a:t>
            </a:r>
            <a:r>
              <a:rPr lang="en-US" sz="1600" dirty="0" smtClean="0">
                <a:solidFill>
                  <a:schemeClr val="tx1"/>
                </a:solidFill>
              </a:rPr>
              <a:t> February, 2012</a:t>
            </a:r>
            <a:endParaRPr lang="en-US" sz="1600" dirty="0">
              <a:solidFill>
                <a:schemeClr val="tx1"/>
              </a:solidFill>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Picture 3" descr="rmas Page 2.jpg"/>
          <p:cNvPicPr>
            <a:picLocks noChangeAspect="1"/>
          </p:cNvPicPr>
          <p:nvPr/>
        </p:nvPicPr>
        <p:blipFill>
          <a:blip r:embed="rId3"/>
          <a:srcRect/>
          <a:stretch>
            <a:fillRect/>
          </a:stretch>
        </p:blipFill>
        <p:spPr bwMode="auto">
          <a:xfrm>
            <a:off x="0" y="9525"/>
            <a:ext cx="9144000" cy="6858000"/>
          </a:xfrm>
          <a:prstGeom prst="rect">
            <a:avLst/>
          </a:prstGeom>
          <a:noFill/>
          <a:ln w="9525">
            <a:noFill/>
            <a:miter lim="800000"/>
            <a:headEnd/>
            <a:tailEnd/>
          </a:ln>
        </p:spPr>
      </p:pic>
      <p:sp>
        <p:nvSpPr>
          <p:cNvPr id="8195" name="Title 1"/>
          <p:cNvSpPr>
            <a:spLocks noGrp="1"/>
          </p:cNvSpPr>
          <p:nvPr>
            <p:ph type="title"/>
          </p:nvPr>
        </p:nvSpPr>
        <p:spPr/>
        <p:txBody>
          <a:bodyPr>
            <a:normAutofit fontScale="90000"/>
          </a:bodyPr>
          <a:lstStyle/>
          <a:p>
            <a:pPr eaLnBrk="1" hangingPunct="1"/>
            <a:r>
              <a:rPr lang="en-GB" dirty="0" err="1" smtClean="0">
                <a:solidFill>
                  <a:schemeClr val="accent1"/>
                </a:solidFill>
              </a:rPr>
              <a:t>EuroCRIS</a:t>
            </a:r>
            <a:r>
              <a:rPr lang="en-GB" dirty="0" smtClean="0">
                <a:solidFill>
                  <a:schemeClr val="accent1"/>
                </a:solidFill>
              </a:rPr>
              <a:t>/CERIF Development Work</a:t>
            </a:r>
          </a:p>
        </p:txBody>
      </p:sp>
      <p:sp>
        <p:nvSpPr>
          <p:cNvPr id="5" name="Content Placeholder 4"/>
          <p:cNvSpPr>
            <a:spLocks noGrp="1"/>
          </p:cNvSpPr>
          <p:nvPr>
            <p:ph idx="1"/>
          </p:nvPr>
        </p:nvSpPr>
        <p:spPr>
          <a:xfrm>
            <a:off x="223935" y="1175658"/>
            <a:ext cx="8462865" cy="4950506"/>
          </a:xfrm>
        </p:spPr>
        <p:txBody>
          <a:bodyPr>
            <a:noAutofit/>
          </a:bodyPr>
          <a:lstStyle/>
          <a:p>
            <a:r>
              <a:rPr lang="en-GB" sz="2800" dirty="0" smtClean="0"/>
              <a:t>Develop a CERIF-backed, CASRAI-informed standard for the interchange of research information.</a:t>
            </a:r>
          </a:p>
          <a:p>
            <a:r>
              <a:rPr lang="en-GB" sz="2800" dirty="0" smtClean="0"/>
              <a:t>In consultation with the pathfinders, incorporate RMAS-specific requirements into the above CERIF standard:</a:t>
            </a:r>
          </a:p>
          <a:p>
            <a:r>
              <a:rPr lang="en-GB" sz="2800" dirty="0" smtClean="0"/>
              <a:t>Incorporate a means of attaching a message ID (which is different to the entity ID).</a:t>
            </a:r>
          </a:p>
          <a:p>
            <a:r>
              <a:rPr lang="en-GB" sz="2800" dirty="0" smtClean="0"/>
              <a:t>A web-accessible method to look up classifications and get their associated UUIDs.</a:t>
            </a:r>
          </a:p>
          <a:p>
            <a:r>
              <a:rPr lang="en-GB" sz="2800" dirty="0" smtClean="0"/>
              <a:t>All of the above provided via a web-accessible schema</a:t>
            </a:r>
            <a:endParaRPr lang="en-GB" sz="2800" dirty="0"/>
          </a:p>
        </p:txBody>
      </p:sp>
      <p:sp>
        <p:nvSpPr>
          <p:cNvPr id="7" name="Footer Placeholder 5"/>
          <p:cNvSpPr>
            <a:spLocks noGrp="1"/>
          </p:cNvSpPr>
          <p:nvPr>
            <p:ph type="ftr" sz="quarter" idx="11"/>
          </p:nvPr>
        </p:nvSpPr>
        <p:spPr>
          <a:xfrm>
            <a:off x="3124200" y="6356350"/>
            <a:ext cx="2895600" cy="365125"/>
          </a:xfrm>
        </p:spPr>
        <p:txBody>
          <a:bodyPr/>
          <a:lstStyle/>
          <a:p>
            <a:r>
              <a:rPr lang="en-US" sz="1600" dirty="0" smtClean="0">
                <a:solidFill>
                  <a:schemeClr val="tx1"/>
                </a:solidFill>
              </a:rPr>
              <a:t>RMAS Update Simon Foster</a:t>
            </a:r>
            <a:endParaRPr lang="en-US" sz="1600" dirty="0">
              <a:solidFill>
                <a:schemeClr val="tx1"/>
              </a:solidFill>
            </a:endParaRPr>
          </a:p>
        </p:txBody>
      </p:sp>
      <p:sp>
        <p:nvSpPr>
          <p:cNvPr id="8" name="Date Placeholder 2"/>
          <p:cNvSpPr>
            <a:spLocks noGrp="1"/>
          </p:cNvSpPr>
          <p:nvPr>
            <p:ph type="dt" sz="half" idx="10"/>
          </p:nvPr>
        </p:nvSpPr>
        <p:spPr>
          <a:xfrm>
            <a:off x="481012" y="6143224"/>
            <a:ext cx="2919009" cy="578252"/>
          </a:xfrm>
        </p:spPr>
        <p:txBody>
          <a:bodyPr/>
          <a:lstStyle/>
          <a:p>
            <a:r>
              <a:rPr lang="en-US" sz="1600" dirty="0" smtClean="0">
                <a:solidFill>
                  <a:schemeClr val="tx1"/>
                </a:solidFill>
              </a:rPr>
              <a:t>CERIF event, Bath, 12</a:t>
            </a:r>
            <a:r>
              <a:rPr lang="en-US" sz="1600" baseline="30000" dirty="0" smtClean="0">
                <a:solidFill>
                  <a:schemeClr val="tx1"/>
                </a:solidFill>
              </a:rPr>
              <a:t>th</a:t>
            </a:r>
            <a:r>
              <a:rPr lang="en-US" sz="1600" dirty="0" smtClean="0">
                <a:solidFill>
                  <a:schemeClr val="tx1"/>
                </a:solidFill>
              </a:rPr>
              <a:t> February, 2012</a:t>
            </a:r>
            <a:endParaRPr lang="en-US" sz="1600" dirty="0">
              <a:solidFill>
                <a:schemeClr val="tx1"/>
              </a:solidFill>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Picture 3" descr="rmas Page 2.jpg"/>
          <p:cNvPicPr>
            <a:picLocks noChangeAspect="1"/>
          </p:cNvPicPr>
          <p:nvPr/>
        </p:nvPicPr>
        <p:blipFill>
          <a:blip r:embed="rId3"/>
          <a:srcRect/>
          <a:stretch>
            <a:fillRect/>
          </a:stretch>
        </p:blipFill>
        <p:spPr bwMode="auto">
          <a:xfrm>
            <a:off x="0" y="9525"/>
            <a:ext cx="9144000" cy="6858000"/>
          </a:xfrm>
          <a:prstGeom prst="rect">
            <a:avLst/>
          </a:prstGeom>
          <a:noFill/>
          <a:ln w="9525">
            <a:noFill/>
            <a:miter lim="800000"/>
            <a:headEnd/>
            <a:tailEnd/>
          </a:ln>
        </p:spPr>
      </p:pic>
      <p:sp>
        <p:nvSpPr>
          <p:cNvPr id="8195" name="Title 1"/>
          <p:cNvSpPr>
            <a:spLocks noGrp="1"/>
          </p:cNvSpPr>
          <p:nvPr>
            <p:ph type="title"/>
          </p:nvPr>
        </p:nvSpPr>
        <p:spPr/>
        <p:txBody>
          <a:bodyPr>
            <a:normAutofit fontScale="90000"/>
          </a:bodyPr>
          <a:lstStyle/>
          <a:p>
            <a:pPr eaLnBrk="1" hangingPunct="1"/>
            <a:r>
              <a:rPr lang="en-GB" dirty="0" err="1" smtClean="0">
                <a:solidFill>
                  <a:schemeClr val="accent1"/>
                </a:solidFill>
              </a:rPr>
              <a:t>EuroCRIS</a:t>
            </a:r>
            <a:r>
              <a:rPr lang="en-GB" dirty="0" smtClean="0">
                <a:solidFill>
                  <a:schemeClr val="accent1"/>
                </a:solidFill>
              </a:rPr>
              <a:t>/CERIF Development Example</a:t>
            </a:r>
          </a:p>
        </p:txBody>
      </p:sp>
      <p:sp>
        <p:nvSpPr>
          <p:cNvPr id="5" name="Content Placeholder 4"/>
          <p:cNvSpPr>
            <a:spLocks noGrp="1"/>
          </p:cNvSpPr>
          <p:nvPr>
            <p:ph idx="1"/>
          </p:nvPr>
        </p:nvSpPr>
        <p:spPr>
          <a:xfrm>
            <a:off x="223935" y="1175658"/>
            <a:ext cx="8462865" cy="4950506"/>
          </a:xfrm>
        </p:spPr>
        <p:txBody>
          <a:bodyPr>
            <a:noAutofit/>
          </a:bodyPr>
          <a:lstStyle/>
          <a:p>
            <a:pPr>
              <a:buNone/>
            </a:pPr>
            <a:r>
              <a:rPr lang="en-GB" sz="2800" b="1" dirty="0" smtClean="0"/>
              <a:t>Use case</a:t>
            </a:r>
          </a:p>
          <a:p>
            <a:pPr>
              <a:buNone/>
            </a:pPr>
            <a:r>
              <a:rPr lang="en-GB" sz="2400" b="1" dirty="0" smtClean="0"/>
              <a:t>Supplier tool creates a new proposal (research activity)</a:t>
            </a:r>
          </a:p>
          <a:p>
            <a:r>
              <a:rPr lang="en-GB" sz="2400" dirty="0" smtClean="0"/>
              <a:t>New CERIF message is created with a unique message ID</a:t>
            </a:r>
          </a:p>
          <a:p>
            <a:r>
              <a:rPr lang="en-GB" sz="2400" dirty="0" smtClean="0"/>
              <a:t>The message type is declared as ‘proposal created’</a:t>
            </a:r>
          </a:p>
          <a:p>
            <a:r>
              <a:rPr lang="en-GB" sz="2400" i="1" dirty="0" smtClean="0"/>
              <a:t>Research Activity entity is declared inside this message</a:t>
            </a:r>
          </a:p>
          <a:p>
            <a:r>
              <a:rPr lang="en-GB" sz="2400" dirty="0" smtClean="0"/>
              <a:t>Based on the message type (‘proposal created’), all mandatory </a:t>
            </a:r>
            <a:r>
              <a:rPr lang="en-GB" sz="2400" i="1" dirty="0" smtClean="0"/>
              <a:t>Research Activity </a:t>
            </a:r>
            <a:r>
              <a:rPr lang="en-GB" sz="2400" dirty="0" smtClean="0"/>
              <a:t>fields must be declared in the message, and their contents must conform to the CASRAI definitions (this must be syntactically verifiable via schema).</a:t>
            </a:r>
          </a:p>
        </p:txBody>
      </p:sp>
      <p:sp>
        <p:nvSpPr>
          <p:cNvPr id="7" name="Footer Placeholder 5"/>
          <p:cNvSpPr>
            <a:spLocks noGrp="1"/>
          </p:cNvSpPr>
          <p:nvPr>
            <p:ph type="ftr" sz="quarter" idx="11"/>
          </p:nvPr>
        </p:nvSpPr>
        <p:spPr>
          <a:xfrm>
            <a:off x="3124200" y="6356350"/>
            <a:ext cx="2895600" cy="365125"/>
          </a:xfrm>
        </p:spPr>
        <p:txBody>
          <a:bodyPr/>
          <a:lstStyle/>
          <a:p>
            <a:r>
              <a:rPr lang="en-US" sz="1600" dirty="0" smtClean="0">
                <a:solidFill>
                  <a:schemeClr val="tx1"/>
                </a:solidFill>
              </a:rPr>
              <a:t>RMAS Update Simon Foster</a:t>
            </a:r>
            <a:endParaRPr lang="en-US" sz="1600" dirty="0">
              <a:solidFill>
                <a:schemeClr val="tx1"/>
              </a:solidFill>
            </a:endParaRPr>
          </a:p>
        </p:txBody>
      </p:sp>
      <p:sp>
        <p:nvSpPr>
          <p:cNvPr id="8" name="Date Placeholder 2"/>
          <p:cNvSpPr>
            <a:spLocks noGrp="1"/>
          </p:cNvSpPr>
          <p:nvPr>
            <p:ph type="dt" sz="half" idx="10"/>
          </p:nvPr>
        </p:nvSpPr>
        <p:spPr>
          <a:xfrm>
            <a:off x="481012" y="6143224"/>
            <a:ext cx="2919009" cy="578252"/>
          </a:xfrm>
        </p:spPr>
        <p:txBody>
          <a:bodyPr/>
          <a:lstStyle/>
          <a:p>
            <a:r>
              <a:rPr lang="en-US" sz="1600" dirty="0" smtClean="0">
                <a:solidFill>
                  <a:schemeClr val="tx1"/>
                </a:solidFill>
              </a:rPr>
              <a:t>CERIF event, Bath, 12</a:t>
            </a:r>
            <a:r>
              <a:rPr lang="en-US" sz="1600" baseline="30000" dirty="0" smtClean="0">
                <a:solidFill>
                  <a:schemeClr val="tx1"/>
                </a:solidFill>
              </a:rPr>
              <a:t>th</a:t>
            </a:r>
            <a:r>
              <a:rPr lang="en-US" sz="1600" dirty="0" smtClean="0">
                <a:solidFill>
                  <a:schemeClr val="tx1"/>
                </a:solidFill>
              </a:rPr>
              <a:t> February, 2012</a:t>
            </a:r>
            <a:endParaRPr lang="en-US" sz="1600" dirty="0">
              <a:solidFill>
                <a:schemeClr val="tx1"/>
              </a:solidFill>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3647</TotalTime>
  <Words>801</Words>
  <Application>Microsoft Office PowerPoint</Application>
  <PresentationFormat>On-screen Show (4:3)</PresentationFormat>
  <Paragraphs>216</Paragraphs>
  <Slides>15</Slides>
  <Notes>15</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Office Theme</vt:lpstr>
      <vt:lpstr>Slide 1</vt:lpstr>
      <vt:lpstr>Slide 2</vt:lpstr>
      <vt:lpstr>RMAS Background</vt:lpstr>
      <vt:lpstr>Slide 4</vt:lpstr>
      <vt:lpstr>RMAS Background</vt:lpstr>
      <vt:lpstr>Pathfinder Development Work</vt:lpstr>
      <vt:lpstr>Pathfinder Development Work</vt:lpstr>
      <vt:lpstr>EuroCRIS/CERIF Development Work</vt:lpstr>
      <vt:lpstr>EuroCRIS/CERIF Development Example</vt:lpstr>
      <vt:lpstr>Slide 10</vt:lpstr>
      <vt:lpstr>Slide 11</vt:lpstr>
      <vt:lpstr>Slide 12</vt:lpstr>
      <vt:lpstr>Slide 13</vt:lpstr>
      <vt:lpstr>Connector Definition</vt:lpstr>
      <vt:lpstr>RMAS Background</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Microsoft Office User</dc:creator>
  <cp:lastModifiedBy>sf288</cp:lastModifiedBy>
  <cp:revision>308</cp:revision>
  <dcterms:created xsi:type="dcterms:W3CDTF">2011-08-25T15:54:44Z</dcterms:created>
  <dcterms:modified xsi:type="dcterms:W3CDTF">2012-02-13T12:02:04Z</dcterms:modified>
</cp:coreProperties>
</file>